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73" r:id="rId5"/>
    <p:sldId id="260" r:id="rId6"/>
    <p:sldId id="268" r:id="rId7"/>
    <p:sldId id="278" r:id="rId8"/>
    <p:sldId id="261" r:id="rId9"/>
    <p:sldId id="262" r:id="rId10"/>
    <p:sldId id="263" r:id="rId11"/>
    <p:sldId id="269" r:id="rId12"/>
    <p:sldId id="264" r:id="rId13"/>
    <p:sldId id="270" r:id="rId14"/>
    <p:sldId id="265" r:id="rId15"/>
    <p:sldId id="271" r:id="rId16"/>
    <p:sldId id="266" r:id="rId17"/>
    <p:sldId id="274" r:id="rId18"/>
    <p:sldId id="257" r:id="rId19"/>
    <p:sldId id="275" r:id="rId20"/>
    <p:sldId id="276" r:id="rId21"/>
    <p:sldId id="277" r:id="rId2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3731"/>
    <a:srgbClr val="C04F15"/>
    <a:srgbClr val="FDFAF4"/>
    <a:srgbClr val="16B0E3"/>
    <a:srgbClr val="96C336"/>
    <a:srgbClr val="FEFBF6"/>
    <a:srgbClr val="F9F7F1"/>
    <a:srgbClr val="BB8BD1"/>
    <a:srgbClr val="DE9FFB"/>
    <a:srgbClr val="835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CD1A87-D4AD-E81F-1130-D58F97FC065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638B7A31-E409-01D5-1A6F-A16CE635E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D5EEBA89-8D6D-AF03-4394-83A0927D6494}"/>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5" name="عنصر نائب للتذييل 4">
            <a:extLst>
              <a:ext uri="{FF2B5EF4-FFF2-40B4-BE49-F238E27FC236}">
                <a16:creationId xmlns:a16="http://schemas.microsoft.com/office/drawing/2014/main" id="{3F51AD0F-322F-D994-4EBE-0900AD169E1F}"/>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902ED570-5C0D-BF71-3067-799030EEA45C}"/>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285577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2F6189-B0F2-A131-0386-2500CBA01AC8}"/>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52B4DDF0-B849-92CF-B821-E3AB4464A3B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86DB357-2F88-2832-4A33-1F02B881BA06}"/>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5" name="عنصر نائب للتذييل 4">
            <a:extLst>
              <a:ext uri="{FF2B5EF4-FFF2-40B4-BE49-F238E27FC236}">
                <a16:creationId xmlns:a16="http://schemas.microsoft.com/office/drawing/2014/main" id="{090AAD18-4D4F-54C9-F78F-F26FA23A1EB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4FB25C4-2B51-A73F-0607-35F68EE3A8B3}"/>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244869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2279AFD-2D78-41AB-13C5-C1D609EDDD5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93BEB5A3-656C-EA2A-C964-AEB2B9847BD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0DC5563-49CD-26AA-0922-73A1A94B5146}"/>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5" name="عنصر نائب للتذييل 4">
            <a:extLst>
              <a:ext uri="{FF2B5EF4-FFF2-40B4-BE49-F238E27FC236}">
                <a16:creationId xmlns:a16="http://schemas.microsoft.com/office/drawing/2014/main" id="{6A50D22A-45F4-B83E-E727-FD93D85A8A5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42E0790F-1D38-0583-A0D7-E58347A9FFE8}"/>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219781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32DD9C-5E52-38CA-FC6B-B6B7489435B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78158902-F4B2-BB44-CF8F-86E9703CDD5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CB38448E-C57B-9888-3B98-FC5DAE37EF53}"/>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5" name="عنصر نائب للتذييل 4">
            <a:extLst>
              <a:ext uri="{FF2B5EF4-FFF2-40B4-BE49-F238E27FC236}">
                <a16:creationId xmlns:a16="http://schemas.microsoft.com/office/drawing/2014/main" id="{2546F404-6525-184C-8216-2943E40FAE0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D2677158-477C-04F5-3233-0769198CCF43}"/>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404962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33A886-2511-7E18-7874-8E4D8B6F56E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369A05D8-29FF-61D3-4994-27E88A4089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B6373A8-042B-6125-0E0C-D2E982E4EF64}"/>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5" name="عنصر نائب للتذييل 4">
            <a:extLst>
              <a:ext uri="{FF2B5EF4-FFF2-40B4-BE49-F238E27FC236}">
                <a16:creationId xmlns:a16="http://schemas.microsoft.com/office/drawing/2014/main" id="{D02086EF-9D01-E3DA-56E2-3AA22E6289F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84EECF10-5490-D066-E504-DBBE05B1AB39}"/>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40037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55805E-103E-4C5D-4744-87A0FF4CBBAC}"/>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9A8B7E25-D5B6-2CB7-B415-4B3EC14462E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9ED030C0-C276-FA2E-A987-FB3C6BB8A85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A247796D-423C-2332-C60E-130A229CAADB}"/>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6" name="عنصر نائب للتذييل 5">
            <a:extLst>
              <a:ext uri="{FF2B5EF4-FFF2-40B4-BE49-F238E27FC236}">
                <a16:creationId xmlns:a16="http://schemas.microsoft.com/office/drawing/2014/main" id="{7F978E1B-1FCC-063C-AF87-1C0A6EAC2A3E}"/>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79E6547C-AC25-0AA5-27B5-EDD616E99478}"/>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63290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233AA1-2725-ABD3-04FF-B467B9E61E0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CAB704FD-B727-D25A-19F1-FC1110A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9AF1B5B-36BE-2F0D-5FE7-EDE92C0342B5}"/>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83CDD9CB-FA7D-23C3-F192-DD6441003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BD10798-0542-D77A-7077-0D0EB91DDD9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C2823FF6-F597-3A40-73EA-81BD2E158196}"/>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8" name="عنصر نائب للتذييل 7">
            <a:extLst>
              <a:ext uri="{FF2B5EF4-FFF2-40B4-BE49-F238E27FC236}">
                <a16:creationId xmlns:a16="http://schemas.microsoft.com/office/drawing/2014/main" id="{22BF5EC5-76DF-5A7C-D5F4-091053E1ED94}"/>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D746C4C0-2898-01A5-4056-E801AAAD2176}"/>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149041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EBEB42-9C81-ACAB-0A40-D07ADCAB56D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0856B481-8FF5-5B7F-8E7B-2C239BB3376F}"/>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4" name="عنصر نائب للتذييل 3">
            <a:extLst>
              <a:ext uri="{FF2B5EF4-FFF2-40B4-BE49-F238E27FC236}">
                <a16:creationId xmlns:a16="http://schemas.microsoft.com/office/drawing/2014/main" id="{33FC6C28-205D-FFBC-F350-BA5CDC44BB8A}"/>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C474753F-25A9-2284-D8CE-42F0C5742EA8}"/>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360790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33535FA-B656-5423-C940-9EC72426B45C}"/>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3" name="عنصر نائب للتذييل 2">
            <a:extLst>
              <a:ext uri="{FF2B5EF4-FFF2-40B4-BE49-F238E27FC236}">
                <a16:creationId xmlns:a16="http://schemas.microsoft.com/office/drawing/2014/main" id="{EF954BC4-D8D7-2658-2511-6704D1DC23B3}"/>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7EA8838E-DB26-5AF8-9E6E-A8F24C38A538}"/>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410922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702D48-14F9-A5A0-ECE0-E26B6E8D0A1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38CA273A-564C-B4D9-D31A-97AED2025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F97C4006-3E80-3179-31A5-D0B9D3FA0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DF6394E-69DF-72A9-1145-B6E00BE6DBDC}"/>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6" name="عنصر نائب للتذييل 5">
            <a:extLst>
              <a:ext uri="{FF2B5EF4-FFF2-40B4-BE49-F238E27FC236}">
                <a16:creationId xmlns:a16="http://schemas.microsoft.com/office/drawing/2014/main" id="{3BB5D89C-D6E0-07F8-E8B5-77EC72232E76}"/>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8D6B4974-5CCB-B4D5-0CF2-8A5883EBBF98}"/>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396911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473B89-098E-43F7-EC30-7E5A704F970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F3ACE442-FFF8-3ACD-11EC-919E8898E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94F6E9DA-C2F6-1E9F-479E-BFF255423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7596B92-C9FD-2A03-B0B9-DCCBC09D6290}"/>
              </a:ext>
            </a:extLst>
          </p:cNvPr>
          <p:cNvSpPr>
            <a:spLocks noGrp="1"/>
          </p:cNvSpPr>
          <p:nvPr>
            <p:ph type="dt" sz="half" idx="10"/>
          </p:nvPr>
        </p:nvSpPr>
        <p:spPr/>
        <p:txBody>
          <a:bodyPr/>
          <a:lstStyle/>
          <a:p>
            <a:fld id="{FD86ECA3-E1AA-438D-A2C7-973256AD7A4B}" type="datetimeFigureOut">
              <a:rPr lang="en-US" smtClean="0"/>
              <a:t>10/16/2024</a:t>
            </a:fld>
            <a:endParaRPr lang="en-US"/>
          </a:p>
        </p:txBody>
      </p:sp>
      <p:sp>
        <p:nvSpPr>
          <p:cNvPr id="6" name="عنصر نائب للتذييل 5">
            <a:extLst>
              <a:ext uri="{FF2B5EF4-FFF2-40B4-BE49-F238E27FC236}">
                <a16:creationId xmlns:a16="http://schemas.microsoft.com/office/drawing/2014/main" id="{7360C61B-675A-056C-7CF5-06C19D5654D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438512BA-18FF-7880-FCEA-3B74BC5D4654}"/>
              </a:ext>
            </a:extLst>
          </p:cNvPr>
          <p:cNvSpPr>
            <a:spLocks noGrp="1"/>
          </p:cNvSpPr>
          <p:nvPr>
            <p:ph type="sldNum" sz="quarter" idx="12"/>
          </p:nvPr>
        </p:nvSpPr>
        <p:spPr/>
        <p:txBody>
          <a:bodyPr/>
          <a:lstStyle/>
          <a:p>
            <a:fld id="{3B6B1B24-C3FF-48C6-B3B7-77756FBB60C2}" type="slidenum">
              <a:rPr lang="en-US" smtClean="0"/>
              <a:t>‹#›</a:t>
            </a:fld>
            <a:endParaRPr lang="en-US"/>
          </a:p>
        </p:txBody>
      </p:sp>
    </p:spTree>
    <p:extLst>
      <p:ext uri="{BB962C8B-B14F-4D97-AF65-F5344CB8AC3E}">
        <p14:creationId xmlns:p14="http://schemas.microsoft.com/office/powerpoint/2010/main" val="176442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1CE3EEB-1946-0BEB-B105-03C5D897AB8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0351E01C-6712-D782-F1C7-FE542BDBB37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8BD8AF4-6F87-473F-0F42-8F8ADBF51BA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FD86ECA3-E1AA-438D-A2C7-973256AD7A4B}" type="datetimeFigureOut">
              <a:rPr lang="en-US" smtClean="0"/>
              <a:t>10/16/2024</a:t>
            </a:fld>
            <a:endParaRPr lang="en-US"/>
          </a:p>
        </p:txBody>
      </p:sp>
      <p:sp>
        <p:nvSpPr>
          <p:cNvPr id="5" name="عنصر نائب للتذييل 4">
            <a:extLst>
              <a:ext uri="{FF2B5EF4-FFF2-40B4-BE49-F238E27FC236}">
                <a16:creationId xmlns:a16="http://schemas.microsoft.com/office/drawing/2014/main" id="{FE43B6E7-E78D-44D8-D165-CE26C3F00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85E9EA08-B5D1-5967-8481-5716701BBE7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B6B1B24-C3FF-48C6-B3B7-77756FBB60C2}" type="slidenum">
              <a:rPr lang="en-US" smtClean="0"/>
              <a:t>‹#›</a:t>
            </a:fld>
            <a:endParaRPr lang="en-US"/>
          </a:p>
        </p:txBody>
      </p:sp>
    </p:spTree>
    <p:extLst>
      <p:ext uri="{BB962C8B-B14F-4D97-AF65-F5344CB8AC3E}">
        <p14:creationId xmlns:p14="http://schemas.microsoft.com/office/powerpoint/2010/main" val="2115915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tile tx="0" ty="0" sx="100000" sy="100000" flip="none" algn="tl"/>
        </a:blipFill>
        <a:effectLst/>
      </p:bgPr>
    </p:bg>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8DB743BE-625D-22AF-F302-FFF55FA8F7E1}"/>
              </a:ext>
            </a:extLst>
          </p:cNvPr>
          <p:cNvGrpSpPr/>
          <p:nvPr/>
        </p:nvGrpSpPr>
        <p:grpSpPr>
          <a:xfrm>
            <a:off x="-40194" y="10048"/>
            <a:ext cx="7405635" cy="6847952"/>
            <a:chOff x="-34321" y="-30144"/>
            <a:chExt cx="5457217" cy="6847952"/>
          </a:xfrm>
          <a:blipFill dpi="0" rotWithShape="1">
            <a:blip r:embed="rId3"/>
            <a:srcRect/>
            <a:stretch>
              <a:fillRect/>
            </a:stretch>
          </a:blipFill>
        </p:grpSpPr>
        <p:sp>
          <p:nvSpPr>
            <p:cNvPr id="2" name="مثلث متساوي الساقين 1">
              <a:extLst>
                <a:ext uri="{FF2B5EF4-FFF2-40B4-BE49-F238E27FC236}">
                  <a16:creationId xmlns:a16="http://schemas.microsoft.com/office/drawing/2014/main" id="{3B16326A-B6E3-A6A3-8712-BE49043BCA25}"/>
                </a:ext>
              </a:extLst>
            </p:cNvPr>
            <p:cNvSpPr/>
            <p:nvPr/>
          </p:nvSpPr>
          <p:spPr>
            <a:xfrm>
              <a:off x="-34321" y="2673825"/>
              <a:ext cx="5457217" cy="4143983"/>
            </a:xfrm>
            <a:prstGeom prst="triangle">
              <a:avLst>
                <a:gd name="adj" fmla="val 574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ثلث متساوي الساقين 2">
              <a:extLst>
                <a:ext uri="{FF2B5EF4-FFF2-40B4-BE49-F238E27FC236}">
                  <a16:creationId xmlns:a16="http://schemas.microsoft.com/office/drawing/2014/main" id="{A64AA28E-82A0-2575-23FE-4CD0E2CE72B2}"/>
                </a:ext>
              </a:extLst>
            </p:cNvPr>
            <p:cNvSpPr/>
            <p:nvPr/>
          </p:nvSpPr>
          <p:spPr>
            <a:xfrm rot="5400000">
              <a:off x="-813072" y="782926"/>
              <a:ext cx="6684523" cy="5058384"/>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مربع نص 5">
            <a:extLst>
              <a:ext uri="{FF2B5EF4-FFF2-40B4-BE49-F238E27FC236}">
                <a16:creationId xmlns:a16="http://schemas.microsoft.com/office/drawing/2014/main" id="{49FCBC1D-9F88-3CC5-CADA-1B4C75502CBC}"/>
              </a:ext>
            </a:extLst>
          </p:cNvPr>
          <p:cNvSpPr txBox="1"/>
          <p:nvPr/>
        </p:nvSpPr>
        <p:spPr>
          <a:xfrm>
            <a:off x="7365441" y="1457618"/>
            <a:ext cx="2773345" cy="523220"/>
          </a:xfrm>
          <a:prstGeom prst="rect">
            <a:avLst/>
          </a:prstGeom>
          <a:noFill/>
        </p:spPr>
        <p:txBody>
          <a:bodyPr wrap="square" rtlCol="0">
            <a:spAutoFit/>
          </a:bodyPr>
          <a:lstStyle/>
          <a:p>
            <a:pPr algn="ctr"/>
            <a:r>
              <a:rPr lang="ar-EG" sz="2800" b="1" dirty="0">
                <a:latin typeface="DIN NEXT™ ARABIC HEAVY" panose="020B0903020203050203" pitchFamily="34" charset="-78"/>
                <a:cs typeface="+mj-cs"/>
              </a:rPr>
              <a:t>المحاضرة الأولى</a:t>
            </a:r>
            <a:endParaRPr lang="en-US" sz="2800" b="1" dirty="0">
              <a:latin typeface="DIN NEXT™ ARABIC HEAVY" panose="020B0903020203050203" pitchFamily="34" charset="-78"/>
              <a:cs typeface="+mj-cs"/>
            </a:endParaRPr>
          </a:p>
        </p:txBody>
      </p:sp>
      <p:sp>
        <p:nvSpPr>
          <p:cNvPr id="7" name="مربع نص 6">
            <a:extLst>
              <a:ext uri="{FF2B5EF4-FFF2-40B4-BE49-F238E27FC236}">
                <a16:creationId xmlns:a16="http://schemas.microsoft.com/office/drawing/2014/main" id="{AC4CC435-090B-B91C-65BE-BE354A6F2AD4}"/>
              </a:ext>
            </a:extLst>
          </p:cNvPr>
          <p:cNvSpPr txBox="1"/>
          <p:nvPr/>
        </p:nvSpPr>
        <p:spPr>
          <a:xfrm>
            <a:off x="5057362" y="1992325"/>
            <a:ext cx="6953164" cy="1608133"/>
          </a:xfrm>
          <a:prstGeom prst="rect">
            <a:avLst/>
          </a:prstGeom>
          <a:noFill/>
        </p:spPr>
        <p:txBody>
          <a:bodyPr wrap="square" rtlCol="0">
            <a:spAutoFit/>
          </a:bodyPr>
          <a:lstStyle/>
          <a:p>
            <a:pPr algn="ctr">
              <a:lnSpc>
                <a:spcPct val="150000"/>
              </a:lnSpc>
            </a:pPr>
            <a:r>
              <a:rPr lang="ar-EG" sz="4000" dirty="0">
                <a:solidFill>
                  <a:schemeClr val="accent1">
                    <a:lumMod val="75000"/>
                  </a:schemeClr>
                </a:solidFill>
                <a:effectLst>
                  <a:glow rad="63500">
                    <a:schemeClr val="accent2">
                      <a:satMod val="175000"/>
                      <a:alpha val="40000"/>
                    </a:schemeClr>
                  </a:glow>
                </a:effectLst>
                <a:latin typeface="29LT Bukra Bold Italic" panose="000B0903020204020204" pitchFamily="34" charset="-78"/>
                <a:cs typeface="PT Bold Heading" panose="02010400000000000000" pitchFamily="2" charset="-78"/>
              </a:rPr>
              <a:t>الدراسات الاجتماعية </a:t>
            </a:r>
          </a:p>
          <a:p>
            <a:pPr algn="ctr">
              <a:lnSpc>
                <a:spcPct val="150000"/>
              </a:lnSpc>
            </a:pPr>
            <a:r>
              <a:rPr lang="ar-EG" sz="2800" dirty="0">
                <a:solidFill>
                  <a:schemeClr val="accent1">
                    <a:lumMod val="75000"/>
                  </a:schemeClr>
                </a:solidFill>
                <a:effectLst>
                  <a:glow rad="63500">
                    <a:schemeClr val="accent2">
                      <a:satMod val="175000"/>
                      <a:alpha val="40000"/>
                    </a:schemeClr>
                  </a:glow>
                </a:effectLst>
                <a:latin typeface="29LT Bukra Bold Italic" panose="000B0903020204020204" pitchFamily="34" charset="-78"/>
                <a:cs typeface="PT Bold Heading" panose="02010400000000000000" pitchFamily="2" charset="-78"/>
              </a:rPr>
              <a:t>(مفهومها – أهميتها ـ وظيفتها ـ أهداف تدريسها)</a:t>
            </a:r>
            <a:endParaRPr lang="en-US" sz="4000" dirty="0">
              <a:solidFill>
                <a:schemeClr val="accent1">
                  <a:lumMod val="75000"/>
                </a:schemeClr>
              </a:solidFill>
              <a:effectLst>
                <a:glow rad="63500">
                  <a:schemeClr val="accent2">
                    <a:satMod val="175000"/>
                    <a:alpha val="40000"/>
                  </a:schemeClr>
                </a:glow>
              </a:effectLst>
              <a:latin typeface="29LT Bukra Bold Italic" panose="000B0903020204020204" pitchFamily="34" charset="-78"/>
              <a:cs typeface="PT Bold Heading" panose="02010400000000000000" pitchFamily="2" charset="-78"/>
            </a:endParaRPr>
          </a:p>
        </p:txBody>
      </p:sp>
      <p:sp>
        <p:nvSpPr>
          <p:cNvPr id="8" name="مربع نص 7">
            <a:extLst>
              <a:ext uri="{FF2B5EF4-FFF2-40B4-BE49-F238E27FC236}">
                <a16:creationId xmlns:a16="http://schemas.microsoft.com/office/drawing/2014/main" id="{3A20362F-6B45-A0BB-5A3E-AD4E30579AB2}"/>
              </a:ext>
            </a:extLst>
          </p:cNvPr>
          <p:cNvSpPr txBox="1"/>
          <p:nvPr/>
        </p:nvSpPr>
        <p:spPr>
          <a:xfrm>
            <a:off x="7412011" y="4847996"/>
            <a:ext cx="2773345" cy="461665"/>
          </a:xfrm>
          <a:prstGeom prst="rect">
            <a:avLst/>
          </a:prstGeom>
          <a:noFill/>
        </p:spPr>
        <p:txBody>
          <a:bodyPr wrap="square" rtlCol="0">
            <a:spAutoFit/>
          </a:bodyPr>
          <a:lstStyle/>
          <a:p>
            <a:pPr algn="ctr"/>
            <a:r>
              <a:rPr lang="ar-EG" sz="2400" b="1" dirty="0">
                <a:latin typeface="DIN NEXT™ ARABIC HEAVY" panose="020B0903020203050203" pitchFamily="34" charset="-78"/>
                <a:cs typeface="+mj-cs"/>
              </a:rPr>
              <a:t>د. محمد حسني عبد الله</a:t>
            </a:r>
            <a:endParaRPr lang="en-US" sz="2400" b="1" dirty="0">
              <a:latin typeface="DIN NEXT™ ARABIC HEAVY" panose="020B0903020203050203" pitchFamily="34" charset="-78"/>
              <a:cs typeface="+mj-cs"/>
            </a:endParaRPr>
          </a:p>
        </p:txBody>
      </p:sp>
      <p:sp>
        <p:nvSpPr>
          <p:cNvPr id="9" name="مربع نص 8">
            <a:extLst>
              <a:ext uri="{FF2B5EF4-FFF2-40B4-BE49-F238E27FC236}">
                <a16:creationId xmlns:a16="http://schemas.microsoft.com/office/drawing/2014/main" id="{0D49C7E4-001D-C219-CB56-A6DF86700F07}"/>
              </a:ext>
            </a:extLst>
          </p:cNvPr>
          <p:cNvSpPr txBox="1"/>
          <p:nvPr/>
        </p:nvSpPr>
        <p:spPr>
          <a:xfrm>
            <a:off x="6608142" y="5345877"/>
            <a:ext cx="4381084" cy="923330"/>
          </a:xfrm>
          <a:prstGeom prst="rect">
            <a:avLst/>
          </a:prstGeom>
          <a:noFill/>
        </p:spPr>
        <p:txBody>
          <a:bodyPr wrap="square" rtlCol="0">
            <a:spAutoFit/>
          </a:bodyPr>
          <a:lstStyle/>
          <a:p>
            <a:pPr algn="ctr"/>
            <a:r>
              <a:rPr lang="ar-EG" b="1" dirty="0">
                <a:latin typeface="DIN NEXT™ ARABIC HEAVY" panose="020B0903020203050203" pitchFamily="34" charset="-78"/>
                <a:cs typeface="+mj-cs"/>
              </a:rPr>
              <a:t>مدرس المناهج وطرق التدريس </a:t>
            </a:r>
          </a:p>
          <a:p>
            <a:pPr algn="ctr"/>
            <a:r>
              <a:rPr lang="ar-EG" b="1" dirty="0">
                <a:latin typeface="DIN NEXT™ ARABIC HEAVY" panose="020B0903020203050203" pitchFamily="34" charset="-78"/>
                <a:cs typeface="+mj-cs"/>
              </a:rPr>
              <a:t>بكلية التربية بالقاهرة</a:t>
            </a:r>
          </a:p>
          <a:p>
            <a:pPr algn="ctr"/>
            <a:r>
              <a:rPr lang="ar-EG" b="1" dirty="0">
                <a:latin typeface="DIN NEXT™ ARABIC HEAVY" panose="020B0903020203050203" pitchFamily="34" charset="-78"/>
                <a:cs typeface="+mj-cs"/>
              </a:rPr>
              <a:t>جامعة الأزهر</a:t>
            </a:r>
            <a:endParaRPr lang="en-US" b="1" dirty="0">
              <a:latin typeface="DIN NEXT™ ARABIC HEAVY" panose="020B0903020203050203" pitchFamily="34" charset="-78"/>
              <a:cs typeface="+mj-cs"/>
            </a:endParaRPr>
          </a:p>
        </p:txBody>
      </p:sp>
      <p:sp>
        <p:nvSpPr>
          <p:cNvPr id="11" name="مربع نص 10">
            <a:extLst>
              <a:ext uri="{FF2B5EF4-FFF2-40B4-BE49-F238E27FC236}">
                <a16:creationId xmlns:a16="http://schemas.microsoft.com/office/drawing/2014/main" id="{B09F5A1A-7C88-ACA7-CF67-6DCBA969338E}"/>
              </a:ext>
            </a:extLst>
          </p:cNvPr>
          <p:cNvSpPr txBox="1"/>
          <p:nvPr/>
        </p:nvSpPr>
        <p:spPr>
          <a:xfrm>
            <a:off x="6024727" y="3924751"/>
            <a:ext cx="5273710" cy="461665"/>
          </a:xfrm>
          <a:prstGeom prst="rect">
            <a:avLst/>
          </a:prstGeom>
          <a:noFill/>
        </p:spPr>
        <p:txBody>
          <a:bodyPr wrap="square">
            <a:spAutoFit/>
          </a:bodyPr>
          <a:lstStyle/>
          <a:p>
            <a:pPr algn="ctr"/>
            <a:r>
              <a:rPr lang="ar-EG" sz="2400" b="1" dirty="0">
                <a:solidFill>
                  <a:srgbClr val="5F3731"/>
                </a:solidFill>
                <a:effectLst/>
                <a:ea typeface="Calibri" panose="020F0502020204030204" pitchFamily="34" charset="0"/>
                <a:cs typeface="Times New Roman" panose="02020603050405020304" pitchFamily="18" charset="0"/>
              </a:rPr>
              <a:t>ضمن مقرر (طرق تدريس الاجتماعيات)</a:t>
            </a:r>
            <a:endParaRPr lang="en-US" sz="2400" dirty="0">
              <a:solidFill>
                <a:srgbClr val="5F3731"/>
              </a:solidFill>
            </a:endParaRPr>
          </a:p>
        </p:txBody>
      </p:sp>
      <p:pic>
        <p:nvPicPr>
          <p:cNvPr id="4" name="صورة 1074" descr="شعار جامعة الازهر">
            <a:extLst>
              <a:ext uri="{FF2B5EF4-FFF2-40B4-BE49-F238E27FC236}">
                <a16:creationId xmlns:a16="http://schemas.microsoft.com/office/drawing/2014/main" id="{54ABA588-85E5-82F2-48F9-0EBFCD15639F}"/>
              </a:ext>
            </a:extLst>
          </p:cNvPr>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459134" y="223191"/>
            <a:ext cx="726222" cy="714854"/>
          </a:xfrm>
          <a:prstGeom prst="ellipse">
            <a:avLst/>
          </a:prstGeom>
          <a:ln w="63500" cap="rnd">
            <a:noFill/>
          </a:ln>
          <a:effectLst>
            <a:glow rad="101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escription: C:\Users\dr mostafa\Downloads\IMG-20191106-WA0074.jpg">
            <a:extLst>
              <a:ext uri="{FF2B5EF4-FFF2-40B4-BE49-F238E27FC236}">
                <a16:creationId xmlns:a16="http://schemas.microsoft.com/office/drawing/2014/main" id="{A739FF68-0EFB-8ADB-981C-1AF5058D220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6843" y="223191"/>
            <a:ext cx="743484" cy="714854"/>
          </a:xfrm>
          <a:prstGeom prst="ellipse">
            <a:avLst/>
          </a:prstGeom>
          <a:ln w="63500" cap="rnd">
            <a:noFill/>
          </a:ln>
          <a:effectLst>
            <a:glow rad="101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4" descr="قد تكون رسمة لـ ‏نص‏">
            <a:extLst>
              <a:ext uri="{FF2B5EF4-FFF2-40B4-BE49-F238E27FC236}">
                <a16:creationId xmlns:a16="http://schemas.microsoft.com/office/drawing/2014/main" id="{58F38F62-DBC8-ED4A-DCD2-C5A5A34D4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4551" y="223191"/>
            <a:ext cx="743485" cy="714854"/>
          </a:xfrm>
          <a:prstGeom prst="ellipse">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3140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486992"/>
            <a:ext cx="3731706" cy="523220"/>
          </a:xfrm>
          <a:prstGeom prst="rect">
            <a:avLst/>
          </a:prstGeom>
          <a:noFill/>
        </p:spPr>
        <p:txBody>
          <a:bodyPr wrap="square">
            <a:spAutoFit/>
          </a:bodyPr>
          <a:lstStyle/>
          <a:p>
            <a:pPr algn="ctr"/>
            <a:r>
              <a:rPr lang="ar-EG" sz="28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أهمية الدراسات الاجتماعية</a:t>
            </a:r>
            <a:endParaRPr lang="en-US" sz="2800" dirty="0">
              <a:solidFill>
                <a:schemeClr val="bg1"/>
              </a:solidFill>
              <a:latin typeface="STC Bold" panose="01000500000000020006" pitchFamily="2" charset="-78"/>
              <a:cs typeface="STC Bold" panose="01000500000000020006" pitchFamily="2" charset="-78"/>
            </a:endParaRPr>
          </a:p>
        </p:txBody>
      </p:sp>
      <p:sp>
        <p:nvSpPr>
          <p:cNvPr id="4" name="مربع نص 3">
            <a:extLst>
              <a:ext uri="{FF2B5EF4-FFF2-40B4-BE49-F238E27FC236}">
                <a16:creationId xmlns:a16="http://schemas.microsoft.com/office/drawing/2014/main" id="{3E3FFB65-C9DE-D736-E122-C6C48EE1076D}"/>
              </a:ext>
            </a:extLst>
          </p:cNvPr>
          <p:cNvSpPr txBox="1"/>
          <p:nvPr/>
        </p:nvSpPr>
        <p:spPr>
          <a:xfrm>
            <a:off x="1195753" y="1886242"/>
            <a:ext cx="10098594" cy="4401205"/>
          </a:xfrm>
          <a:prstGeom prst="rect">
            <a:avLst/>
          </a:prstGeom>
          <a:noFill/>
        </p:spPr>
        <p:txBody>
          <a:bodyPr wrap="square">
            <a:spAutoFit/>
          </a:bodyPr>
          <a:lstStyle/>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تكوين المواطنة: </a:t>
            </a:r>
            <a:r>
              <a:rPr lang="ar-EG" sz="2000" b="1" dirty="0">
                <a:cs typeface="+mj-cs"/>
              </a:rPr>
              <a:t>تساهم في إعداد أفراد واعين بحقوقهم وواجباتهم، قادرين على المشاركة الفعالة في الحياة المجتمعية.</a:t>
            </a:r>
          </a:p>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فهم المجتمع والتاريخ: </a:t>
            </a:r>
            <a:r>
              <a:rPr lang="ar-EG" sz="2000" b="1" dirty="0">
                <a:cs typeface="+mj-cs"/>
              </a:rPr>
              <a:t>تساعد على فهم التطور التاريخي للمجتمع، وتسليط الضوء على العوامل التي شكلته، مما يعزز الانتماء والهوية الوطنية.</a:t>
            </a:r>
          </a:p>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تنمية المهارات: </a:t>
            </a:r>
            <a:r>
              <a:rPr lang="ar-EG" sz="2000" b="1" dirty="0">
                <a:cs typeface="+mj-cs"/>
              </a:rPr>
              <a:t>تساهم في تنمية مهارات التفكير النقدي، وحل المشكلات، والتحليل، والتقييم، مما يهيئ الفرد لسوق العمل ومتطلباته.</a:t>
            </a:r>
          </a:p>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بناء الشخصية: </a:t>
            </a:r>
            <a:r>
              <a:rPr lang="ar-EG" sz="2000" b="1" dirty="0">
                <a:cs typeface="+mj-cs"/>
              </a:rPr>
              <a:t>تساعد على بناء شخصية متوازنة ومتكاملة، قادرة على التعامل مع التحديات والتغيرات.</a:t>
            </a:r>
          </a:p>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التعايش السلمي: </a:t>
            </a:r>
            <a:r>
              <a:rPr lang="ar-EG" sz="2000" b="1" dirty="0">
                <a:cs typeface="+mj-cs"/>
              </a:rPr>
              <a:t>تعزز قيم التسامح والاحترام المتبادل بين الأفراد والجماعات المختلفة، مما يساهم في بناء مجتمعات أكثر تماسكًا.</a:t>
            </a:r>
          </a:p>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الحفاظ على التراث: </a:t>
            </a:r>
            <a:r>
              <a:rPr lang="ar-EG" sz="2000" b="1" dirty="0">
                <a:cs typeface="+mj-cs"/>
              </a:rPr>
              <a:t>تساهم في الحفاظ على التراث الثقافي والتاريخي للمجتمع، ونقله للأجيال القادمة.</a:t>
            </a:r>
          </a:p>
          <a:p>
            <a:pPr marL="285750" indent="-285750" algn="justLow">
              <a:spcBef>
                <a:spcPts val="600"/>
              </a:spcBef>
              <a:spcAft>
                <a:spcPts val="600"/>
              </a:spcAft>
              <a:buFont typeface="Wingdings" panose="05000000000000000000" pitchFamily="2" charset="2"/>
              <a:buChar char="ü"/>
            </a:pPr>
            <a:r>
              <a:rPr lang="ar-EG" sz="2000" b="1" dirty="0">
                <a:solidFill>
                  <a:schemeClr val="accent2">
                    <a:lumMod val="75000"/>
                  </a:schemeClr>
                </a:solidFill>
                <a:cs typeface="+mj-cs"/>
              </a:rPr>
              <a:t>التوعية بالقضايا العالمية: </a:t>
            </a:r>
            <a:r>
              <a:rPr lang="ar-EG" sz="2000" b="1" dirty="0">
                <a:cs typeface="+mj-cs"/>
              </a:rPr>
              <a:t>تساعد على فهم القضايا العالمية المعاصرة، مثل التغير المناخي، وحقوق الإنسان، والتنمية المستدامة.</a:t>
            </a:r>
          </a:p>
        </p:txBody>
      </p:sp>
      <p:sp>
        <p:nvSpPr>
          <p:cNvPr id="9" name="مربع نص 8">
            <a:extLst>
              <a:ext uri="{FF2B5EF4-FFF2-40B4-BE49-F238E27FC236}">
                <a16:creationId xmlns:a16="http://schemas.microsoft.com/office/drawing/2014/main" id="{0E038AE4-A59C-8813-F6D8-D13324A5F874}"/>
              </a:ext>
            </a:extLst>
          </p:cNvPr>
          <p:cNvSpPr txBox="1"/>
          <p:nvPr/>
        </p:nvSpPr>
        <p:spPr>
          <a:xfrm>
            <a:off x="2371411" y="1371086"/>
            <a:ext cx="9000810" cy="400110"/>
          </a:xfrm>
          <a:prstGeom prst="rect">
            <a:avLst/>
          </a:prstGeom>
          <a:noFill/>
        </p:spPr>
        <p:txBody>
          <a:bodyPr wrap="square">
            <a:spAutoFit/>
          </a:bodyPr>
          <a:lstStyle/>
          <a:p>
            <a:r>
              <a:rPr lang="ar-EG" sz="2000" b="1" dirty="0">
                <a:solidFill>
                  <a:schemeClr val="accent2">
                    <a:lumMod val="75000"/>
                  </a:schemeClr>
                </a:solidFill>
              </a:rPr>
              <a:t>تلعب الدراسات الاجتماعية دورًا حاسمًا في تنمية الفرد والمجتمع، وذلك من خلال عدة جوانب رئيسية:</a:t>
            </a:r>
            <a:endParaRPr lang="ar-EG" sz="2000" dirty="0">
              <a:solidFill>
                <a:schemeClr val="accent2">
                  <a:lumMod val="75000"/>
                </a:schemeClr>
              </a:solidFill>
            </a:endParaRPr>
          </a:p>
        </p:txBody>
      </p:sp>
    </p:spTree>
    <p:extLst>
      <p:ext uri="{BB962C8B-B14F-4D97-AF65-F5344CB8AC3E}">
        <p14:creationId xmlns:p14="http://schemas.microsoft.com/office/powerpoint/2010/main" val="243609915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486992"/>
            <a:ext cx="3731706" cy="523220"/>
          </a:xfrm>
          <a:prstGeom prst="rect">
            <a:avLst/>
          </a:prstGeom>
          <a:noFill/>
        </p:spPr>
        <p:txBody>
          <a:bodyPr wrap="square">
            <a:spAutoFit/>
          </a:bodyPr>
          <a:lstStyle/>
          <a:p>
            <a:pPr algn="ctr"/>
            <a:r>
              <a:rPr lang="ar-EG" sz="2800" b="1" dirty="0">
                <a:solidFill>
                  <a:schemeClr val="bg1"/>
                </a:solidFill>
                <a:effectLst/>
                <a:ea typeface="Times New Roman" panose="02020603050405020304" pitchFamily="18" charset="0"/>
                <a:cs typeface="Times New Roman" panose="02020603050405020304" pitchFamily="18" charset="0"/>
              </a:rPr>
              <a:t>أهمية الدراسات الاجتماعية</a:t>
            </a:r>
            <a:endParaRPr lang="en-US" sz="2800" dirty="0">
              <a:solidFill>
                <a:schemeClr val="bg1"/>
              </a:solidFill>
            </a:endParaRPr>
          </a:p>
        </p:txBody>
      </p:sp>
      <p:pic>
        <p:nvPicPr>
          <p:cNvPr id="5" name="صورة 4" descr="صورة تحتوي على نص, لقطة شاشة, الخط, التصميم&#10;&#10;تم إنشاء الوصف تلقائياً">
            <a:extLst>
              <a:ext uri="{FF2B5EF4-FFF2-40B4-BE49-F238E27FC236}">
                <a16:creationId xmlns:a16="http://schemas.microsoft.com/office/drawing/2014/main" id="{EBFDC6E4-8605-FE8D-B460-6CB2CDF48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135" y="1314601"/>
            <a:ext cx="5847730" cy="5056407"/>
          </a:xfrm>
          <a:prstGeom prst="rect">
            <a:avLst/>
          </a:prstGeom>
        </p:spPr>
      </p:pic>
    </p:spTree>
    <p:extLst>
      <p:ext uri="{BB962C8B-B14F-4D97-AF65-F5344CB8AC3E}">
        <p14:creationId xmlns:p14="http://schemas.microsoft.com/office/powerpoint/2010/main" val="383554323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486992"/>
            <a:ext cx="3731706" cy="523220"/>
          </a:xfrm>
          <a:prstGeom prst="rect">
            <a:avLst/>
          </a:prstGeom>
          <a:noFill/>
        </p:spPr>
        <p:txBody>
          <a:bodyPr wrap="square">
            <a:spAutoFit/>
          </a:bodyPr>
          <a:lstStyle/>
          <a:p>
            <a:pPr algn="ctr"/>
            <a:r>
              <a:rPr lang="ar-EG" sz="2800" b="1" dirty="0">
                <a:solidFill>
                  <a:schemeClr val="bg1"/>
                </a:solidFill>
                <a:effectLst/>
                <a:ea typeface="Times New Roman" panose="02020603050405020304" pitchFamily="18" charset="0"/>
                <a:cs typeface="Times New Roman" panose="02020603050405020304" pitchFamily="18" charset="0"/>
              </a:rPr>
              <a:t>وظائف الدراسات الاجتماعية</a:t>
            </a:r>
            <a:endParaRPr lang="en-US" sz="2800" dirty="0">
              <a:solidFill>
                <a:schemeClr val="bg1"/>
              </a:solidFill>
            </a:endParaRPr>
          </a:p>
        </p:txBody>
      </p:sp>
      <p:sp>
        <p:nvSpPr>
          <p:cNvPr id="9" name="مربع نص 8">
            <a:extLst>
              <a:ext uri="{FF2B5EF4-FFF2-40B4-BE49-F238E27FC236}">
                <a16:creationId xmlns:a16="http://schemas.microsoft.com/office/drawing/2014/main" id="{0E038AE4-A59C-8813-F6D8-D13324A5F874}"/>
              </a:ext>
            </a:extLst>
          </p:cNvPr>
          <p:cNvSpPr txBox="1"/>
          <p:nvPr/>
        </p:nvSpPr>
        <p:spPr>
          <a:xfrm>
            <a:off x="2371411" y="1488079"/>
            <a:ext cx="9000810" cy="400110"/>
          </a:xfrm>
          <a:prstGeom prst="rect">
            <a:avLst/>
          </a:prstGeom>
          <a:noFill/>
        </p:spPr>
        <p:txBody>
          <a:bodyPr wrap="square">
            <a:spAutoFit/>
          </a:bodyPr>
          <a:lstStyle/>
          <a:p>
            <a:r>
              <a:rPr lang="ar-EG" sz="2000" b="1" dirty="0">
                <a:solidFill>
                  <a:schemeClr val="accent2">
                    <a:lumMod val="75000"/>
                  </a:schemeClr>
                </a:solidFill>
              </a:rPr>
              <a:t>تساعد الدراسات الاجتماعية على تحقيق الوظائف التالية:</a:t>
            </a:r>
            <a:endParaRPr lang="ar-EG" sz="2000" dirty="0">
              <a:solidFill>
                <a:schemeClr val="accent2">
                  <a:lumMod val="75000"/>
                </a:schemeClr>
              </a:solidFill>
            </a:endParaRPr>
          </a:p>
        </p:txBody>
      </p:sp>
      <p:sp>
        <p:nvSpPr>
          <p:cNvPr id="5" name="مربع نص 4">
            <a:extLst>
              <a:ext uri="{FF2B5EF4-FFF2-40B4-BE49-F238E27FC236}">
                <a16:creationId xmlns:a16="http://schemas.microsoft.com/office/drawing/2014/main" id="{E2A2820D-C40E-07B4-CC8C-2A193A93EC02}"/>
              </a:ext>
            </a:extLst>
          </p:cNvPr>
          <p:cNvSpPr txBox="1"/>
          <p:nvPr/>
        </p:nvSpPr>
        <p:spPr>
          <a:xfrm>
            <a:off x="793819" y="2046236"/>
            <a:ext cx="10285534" cy="3730317"/>
          </a:xfrm>
          <a:prstGeom prst="rect">
            <a:avLst/>
          </a:prstGeom>
          <a:noFill/>
        </p:spPr>
        <p:txBody>
          <a:bodyPr wrap="square">
            <a:spAutoFit/>
          </a:bodyPr>
          <a:lstStyle/>
          <a:p>
            <a:pPr marL="342900" indent="-342900">
              <a:lnSpc>
                <a:spcPct val="150000"/>
              </a:lnSpc>
              <a:spcBef>
                <a:spcPts val="600"/>
              </a:spcBef>
              <a:spcAft>
                <a:spcPts val="600"/>
              </a:spcAft>
              <a:buFont typeface="Wingdings" panose="05000000000000000000" pitchFamily="2" charset="2"/>
              <a:buChar char="Ø"/>
            </a:pPr>
            <a:r>
              <a:rPr lang="ar-EG" sz="2000" b="1" dirty="0">
                <a:solidFill>
                  <a:schemeClr val="accent2">
                    <a:lumMod val="75000"/>
                  </a:schemeClr>
                </a:solidFill>
                <a:cs typeface="+mj-cs"/>
              </a:rPr>
              <a:t>فهم المجتمع: </a:t>
            </a:r>
            <a:r>
              <a:rPr lang="ar-EG" sz="2000" b="1" dirty="0">
                <a:cs typeface="+mj-cs"/>
              </a:rPr>
              <a:t>تساعد التلاميذ على فهم المجتمع الذي يعيشون فيه، وعلاقتهم به، وتنمية الشعور بالانتماء والمسؤولية تجاهه.</a:t>
            </a:r>
          </a:p>
          <a:p>
            <a:pPr marL="342900" indent="-342900">
              <a:lnSpc>
                <a:spcPct val="150000"/>
              </a:lnSpc>
              <a:spcBef>
                <a:spcPts val="600"/>
              </a:spcBef>
              <a:spcAft>
                <a:spcPts val="600"/>
              </a:spcAft>
              <a:buFont typeface="Wingdings" panose="05000000000000000000" pitchFamily="2" charset="2"/>
              <a:buChar char="Ø"/>
            </a:pPr>
            <a:r>
              <a:rPr lang="ar-EG" sz="2000" b="1" dirty="0">
                <a:solidFill>
                  <a:schemeClr val="accent2">
                    <a:lumMod val="75000"/>
                  </a:schemeClr>
                </a:solidFill>
                <a:cs typeface="+mj-cs"/>
              </a:rPr>
              <a:t>تنمية المهارات الحياتية: </a:t>
            </a:r>
            <a:r>
              <a:rPr lang="ar-EG" sz="2000" b="1" dirty="0">
                <a:cs typeface="+mj-cs"/>
              </a:rPr>
              <a:t>تعمل على تنمية مجموعة واسعة من المهارات، مثل التفكير النقدي، وحل المشكلات، والعمل الجماعي، والتواصل الفعال.</a:t>
            </a:r>
          </a:p>
          <a:p>
            <a:pPr marL="342900" indent="-342900">
              <a:lnSpc>
                <a:spcPct val="150000"/>
              </a:lnSpc>
              <a:spcBef>
                <a:spcPts val="600"/>
              </a:spcBef>
              <a:spcAft>
                <a:spcPts val="600"/>
              </a:spcAft>
              <a:buFont typeface="Wingdings" panose="05000000000000000000" pitchFamily="2" charset="2"/>
              <a:buChar char="Ø"/>
            </a:pPr>
            <a:r>
              <a:rPr lang="ar-EG" sz="2000" b="1" dirty="0">
                <a:solidFill>
                  <a:schemeClr val="accent2">
                    <a:lumMod val="75000"/>
                  </a:schemeClr>
                </a:solidFill>
                <a:cs typeface="+mj-cs"/>
              </a:rPr>
              <a:t>تحقيق أهداف التربية: </a:t>
            </a:r>
            <a:r>
              <a:rPr lang="ar-EG" sz="2000" b="1" dirty="0">
                <a:cs typeface="+mj-cs"/>
              </a:rPr>
              <a:t>تساهم في تحقيق أهداف التربية الشاملة، مثل اكتساب المعرفة، وتطوير المهارات، وغرس القيم، وتنمية الاتجاهات الإيجابية.</a:t>
            </a:r>
          </a:p>
          <a:p>
            <a:pPr marL="342900" indent="-342900">
              <a:lnSpc>
                <a:spcPct val="150000"/>
              </a:lnSpc>
              <a:spcBef>
                <a:spcPts val="600"/>
              </a:spcBef>
              <a:spcAft>
                <a:spcPts val="600"/>
              </a:spcAft>
              <a:buFont typeface="Wingdings" panose="05000000000000000000" pitchFamily="2" charset="2"/>
              <a:buChar char="Ø"/>
            </a:pPr>
            <a:r>
              <a:rPr lang="ar-EG" sz="2000" b="1" dirty="0">
                <a:solidFill>
                  <a:schemeClr val="accent2">
                    <a:lumMod val="75000"/>
                  </a:schemeClr>
                </a:solidFill>
                <a:cs typeface="+mj-cs"/>
              </a:rPr>
              <a:t>النمو المتكامل: </a:t>
            </a:r>
            <a:r>
              <a:rPr lang="ar-EG" sz="2000" b="1" dirty="0">
                <a:cs typeface="+mj-cs"/>
              </a:rPr>
              <a:t>تساعد على تحقيق النمو المتكامل للفرد في جميع جوانبه، المعرفية، والوجدانية، والاجتماعية، والبدنية.</a:t>
            </a:r>
          </a:p>
        </p:txBody>
      </p:sp>
    </p:spTree>
    <p:extLst>
      <p:ext uri="{BB962C8B-B14F-4D97-AF65-F5344CB8AC3E}">
        <p14:creationId xmlns:p14="http://schemas.microsoft.com/office/powerpoint/2010/main" val="303814331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486992"/>
            <a:ext cx="3731706" cy="523220"/>
          </a:xfrm>
          <a:prstGeom prst="rect">
            <a:avLst/>
          </a:prstGeom>
          <a:noFill/>
        </p:spPr>
        <p:txBody>
          <a:bodyPr wrap="square">
            <a:spAutoFit/>
          </a:bodyPr>
          <a:lstStyle/>
          <a:p>
            <a:pPr algn="ctr"/>
            <a:r>
              <a:rPr lang="ar-EG" sz="2800" b="1" dirty="0">
                <a:solidFill>
                  <a:schemeClr val="bg1"/>
                </a:solidFill>
                <a:effectLst/>
                <a:ea typeface="Times New Roman" panose="02020603050405020304" pitchFamily="18" charset="0"/>
                <a:cs typeface="Times New Roman" panose="02020603050405020304" pitchFamily="18" charset="0"/>
              </a:rPr>
              <a:t>وظائف الدراسات الاجتماعية</a:t>
            </a:r>
            <a:endParaRPr lang="en-US" sz="2800" dirty="0">
              <a:solidFill>
                <a:schemeClr val="bg1"/>
              </a:solidFill>
            </a:endParaRPr>
          </a:p>
        </p:txBody>
      </p:sp>
      <p:pic>
        <p:nvPicPr>
          <p:cNvPr id="4" name="صورة 3" descr="صورة تحتوي على نص, الخط, لقطة شاشة, تصميم الجرافيك&#10;&#10;تم إنشاء الوصف تلقائياً">
            <a:extLst>
              <a:ext uri="{FF2B5EF4-FFF2-40B4-BE49-F238E27FC236}">
                <a16:creationId xmlns:a16="http://schemas.microsoft.com/office/drawing/2014/main" id="{2CD4AF5D-E77C-F548-729D-9EA33B1D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10" y="1616102"/>
            <a:ext cx="10437779" cy="4003532"/>
          </a:xfrm>
          <a:prstGeom prst="rect">
            <a:avLst/>
          </a:prstGeom>
        </p:spPr>
      </p:pic>
    </p:spTree>
    <p:extLst>
      <p:ext uri="{BB962C8B-B14F-4D97-AF65-F5344CB8AC3E}">
        <p14:creationId xmlns:p14="http://schemas.microsoft.com/office/powerpoint/2010/main" val="151018926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486992"/>
            <a:ext cx="3731706" cy="523220"/>
          </a:xfrm>
          <a:prstGeom prst="rect">
            <a:avLst/>
          </a:prstGeom>
          <a:noFill/>
        </p:spPr>
        <p:txBody>
          <a:bodyPr wrap="square">
            <a:spAutoFit/>
          </a:bodyPr>
          <a:lstStyle/>
          <a:p>
            <a:pPr algn="ctr"/>
            <a:r>
              <a:rPr lang="ar-EG" sz="2800" b="1" dirty="0">
                <a:solidFill>
                  <a:schemeClr val="bg1"/>
                </a:solidFill>
                <a:effectLst/>
                <a:ea typeface="Times New Roman" panose="02020603050405020304" pitchFamily="18" charset="0"/>
                <a:cs typeface="Times New Roman" panose="02020603050405020304" pitchFamily="18" charset="0"/>
              </a:rPr>
              <a:t>أهداف الدراسات الاجتماعية</a:t>
            </a:r>
            <a:endParaRPr lang="en-US" sz="2800" dirty="0">
              <a:solidFill>
                <a:schemeClr val="bg1"/>
              </a:solidFill>
            </a:endParaRPr>
          </a:p>
        </p:txBody>
      </p:sp>
      <p:sp>
        <p:nvSpPr>
          <p:cNvPr id="10" name="مربع نص 9">
            <a:extLst>
              <a:ext uri="{FF2B5EF4-FFF2-40B4-BE49-F238E27FC236}">
                <a16:creationId xmlns:a16="http://schemas.microsoft.com/office/drawing/2014/main" id="{7C37F274-75E5-9110-7C44-6FCF1BE78367}"/>
              </a:ext>
            </a:extLst>
          </p:cNvPr>
          <p:cNvSpPr txBox="1"/>
          <p:nvPr/>
        </p:nvSpPr>
        <p:spPr>
          <a:xfrm>
            <a:off x="1848897" y="1432982"/>
            <a:ext cx="9664001" cy="400110"/>
          </a:xfrm>
          <a:prstGeom prst="rect">
            <a:avLst/>
          </a:prstGeom>
          <a:noFill/>
        </p:spPr>
        <p:txBody>
          <a:bodyPr wrap="square">
            <a:spAutoFit/>
          </a:bodyPr>
          <a:lstStyle>
            <a:defPPr>
              <a:defRPr lang="en-US"/>
            </a:defPPr>
            <a:lvl1pPr>
              <a:defRPr sz="2000" b="1">
                <a:solidFill>
                  <a:schemeClr val="accent2">
                    <a:lumMod val="75000"/>
                  </a:schemeClr>
                </a:solidFill>
              </a:defRPr>
            </a:lvl1pPr>
          </a:lstStyle>
          <a:p>
            <a:r>
              <a:rPr lang="ar-EG" dirty="0"/>
              <a:t>ي</a:t>
            </a:r>
            <a:r>
              <a:rPr lang="ar-SA" dirty="0"/>
              <a:t>هدف تدريس الدراسات الاجتماعية إلى تحقيق العديد من الأهداف من خلال تنمية قدرة التلميذ علي: </a:t>
            </a:r>
            <a:endParaRPr lang="en-US" dirty="0"/>
          </a:p>
        </p:txBody>
      </p:sp>
      <p:sp>
        <p:nvSpPr>
          <p:cNvPr id="14" name="مربع نص 13">
            <a:extLst>
              <a:ext uri="{FF2B5EF4-FFF2-40B4-BE49-F238E27FC236}">
                <a16:creationId xmlns:a16="http://schemas.microsoft.com/office/drawing/2014/main" id="{F362B723-204C-910A-815D-21CB1B256445}"/>
              </a:ext>
            </a:extLst>
          </p:cNvPr>
          <p:cNvSpPr txBox="1"/>
          <p:nvPr/>
        </p:nvSpPr>
        <p:spPr>
          <a:xfrm>
            <a:off x="1848897" y="1933575"/>
            <a:ext cx="9244483" cy="4093428"/>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q"/>
            </a:pPr>
            <a:r>
              <a:rPr lang="ar-EG" b="1" dirty="0"/>
              <a:t>تحديد وجمع المعلومات الخاصة بالعلاقات الإنسانية والاجتماعية والاقتصادية، والمقدرة على تقويم المعلومات في هذه المجالات.  </a:t>
            </a:r>
          </a:p>
          <a:p>
            <a:pPr marL="285750" indent="-285750">
              <a:spcBef>
                <a:spcPts val="600"/>
              </a:spcBef>
              <a:spcAft>
                <a:spcPts val="600"/>
              </a:spcAft>
              <a:buFont typeface="Wingdings" panose="05000000000000000000" pitchFamily="2" charset="2"/>
              <a:buChar char="q"/>
            </a:pPr>
            <a:r>
              <a:rPr lang="ar-EG" b="1" dirty="0"/>
              <a:t>تنظيم المعلومات والحصول على خلاصات منطقية.  </a:t>
            </a:r>
          </a:p>
          <a:p>
            <a:pPr marL="285750" indent="-285750">
              <a:spcBef>
                <a:spcPts val="600"/>
              </a:spcBef>
              <a:spcAft>
                <a:spcPts val="600"/>
              </a:spcAft>
              <a:buFont typeface="Wingdings" panose="05000000000000000000" pitchFamily="2" charset="2"/>
              <a:buChar char="q"/>
            </a:pPr>
            <a:r>
              <a:rPr lang="ar-EG" b="1" dirty="0"/>
              <a:t>العمل مع الآخرين بفعالية.  </a:t>
            </a:r>
          </a:p>
          <a:p>
            <a:pPr marL="285750" indent="-285750">
              <a:spcBef>
                <a:spcPts val="600"/>
              </a:spcBef>
              <a:spcAft>
                <a:spcPts val="600"/>
              </a:spcAft>
              <a:buFont typeface="Wingdings" panose="05000000000000000000" pitchFamily="2" charset="2"/>
              <a:buChar char="q"/>
            </a:pPr>
            <a:r>
              <a:rPr lang="ar-EG" b="1" dirty="0"/>
              <a:t>قبول واجباته والتزاماته.  </a:t>
            </a:r>
          </a:p>
          <a:p>
            <a:pPr marL="285750" indent="-285750">
              <a:spcBef>
                <a:spcPts val="600"/>
              </a:spcBef>
              <a:spcAft>
                <a:spcPts val="600"/>
              </a:spcAft>
              <a:buFont typeface="Wingdings" panose="05000000000000000000" pitchFamily="2" charset="2"/>
              <a:buChar char="q"/>
            </a:pPr>
            <a:r>
              <a:rPr lang="ar-EG" b="1" dirty="0"/>
              <a:t>حسن التقدير للتراث الحضاري.  </a:t>
            </a:r>
          </a:p>
          <a:p>
            <a:pPr marL="285750" indent="-285750">
              <a:spcBef>
                <a:spcPts val="600"/>
              </a:spcBef>
              <a:spcAft>
                <a:spcPts val="600"/>
              </a:spcAft>
              <a:buFont typeface="Wingdings" panose="05000000000000000000" pitchFamily="2" charset="2"/>
              <a:buChar char="q"/>
            </a:pPr>
            <a:r>
              <a:rPr lang="ar-EG" b="1" dirty="0"/>
              <a:t>تزويده بالمعرفة الحقيقية والواقعية عن مجتمعه.  </a:t>
            </a:r>
          </a:p>
          <a:p>
            <a:pPr marL="285750" indent="-285750">
              <a:spcBef>
                <a:spcPts val="600"/>
              </a:spcBef>
              <a:spcAft>
                <a:spcPts val="600"/>
              </a:spcAft>
              <a:buFont typeface="Wingdings" panose="05000000000000000000" pitchFamily="2" charset="2"/>
              <a:buChar char="q"/>
            </a:pPr>
            <a:r>
              <a:rPr lang="ar-EG" b="1" dirty="0"/>
              <a:t>اكتساب المعرفة التي تجعله فرداً منتجاً.  </a:t>
            </a:r>
          </a:p>
          <a:p>
            <a:pPr marL="285750" indent="-285750">
              <a:spcBef>
                <a:spcPts val="600"/>
              </a:spcBef>
              <a:spcAft>
                <a:spcPts val="600"/>
              </a:spcAft>
              <a:buFont typeface="Wingdings" panose="05000000000000000000" pitchFamily="2" charset="2"/>
              <a:buChar char="q"/>
            </a:pPr>
            <a:r>
              <a:rPr lang="ar-EG" b="1" dirty="0"/>
              <a:t>غرس الرغبة للإسهام في تحسين العالم الذي يعيش فيه.  </a:t>
            </a:r>
          </a:p>
          <a:p>
            <a:pPr marL="285750" indent="-285750">
              <a:spcBef>
                <a:spcPts val="600"/>
              </a:spcBef>
              <a:spcAft>
                <a:spcPts val="600"/>
              </a:spcAft>
              <a:buFont typeface="Wingdings" panose="05000000000000000000" pitchFamily="2" charset="2"/>
              <a:buChar char="q"/>
            </a:pPr>
            <a:r>
              <a:rPr lang="ar-EG" b="1" dirty="0"/>
              <a:t>تنمية الانضباط الذاتي.  </a:t>
            </a:r>
          </a:p>
        </p:txBody>
      </p:sp>
    </p:spTree>
    <p:extLst>
      <p:ext uri="{BB962C8B-B14F-4D97-AF65-F5344CB8AC3E}">
        <p14:creationId xmlns:p14="http://schemas.microsoft.com/office/powerpoint/2010/main" val="82460303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486992"/>
            <a:ext cx="3731706" cy="523220"/>
          </a:xfrm>
          <a:prstGeom prst="rect">
            <a:avLst/>
          </a:prstGeom>
          <a:noFill/>
        </p:spPr>
        <p:txBody>
          <a:bodyPr wrap="square">
            <a:spAutoFit/>
          </a:bodyPr>
          <a:lstStyle/>
          <a:p>
            <a:pPr algn="ctr"/>
            <a:r>
              <a:rPr lang="ar-EG" sz="2800" b="1" dirty="0">
                <a:solidFill>
                  <a:schemeClr val="bg1"/>
                </a:solidFill>
                <a:effectLst/>
                <a:ea typeface="Times New Roman" panose="02020603050405020304" pitchFamily="18" charset="0"/>
                <a:cs typeface="Times New Roman" panose="02020603050405020304" pitchFamily="18" charset="0"/>
              </a:rPr>
              <a:t>أهداف الدراسات الاجتماعية</a:t>
            </a:r>
            <a:endParaRPr lang="en-US" sz="2800" dirty="0">
              <a:solidFill>
                <a:schemeClr val="bg1"/>
              </a:solidFill>
            </a:endParaRPr>
          </a:p>
        </p:txBody>
      </p:sp>
      <p:pic>
        <p:nvPicPr>
          <p:cNvPr id="4" name="صورة 3" descr="صورة تحتوي على دائرة, لقطة شاشة, نص, الرسومات&#10;&#10;تم إنشاء الوصف تلقائياً">
            <a:extLst>
              <a:ext uri="{FF2B5EF4-FFF2-40B4-BE49-F238E27FC236}">
                <a16:creationId xmlns:a16="http://schemas.microsoft.com/office/drawing/2014/main" id="{BFCEEAA9-4F3E-BAE7-21D4-B6F82FB1A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128" y="1430747"/>
            <a:ext cx="6147881" cy="4940261"/>
          </a:xfrm>
          <a:prstGeom prst="rect">
            <a:avLst/>
          </a:prstGeom>
        </p:spPr>
      </p:pic>
      <p:sp>
        <p:nvSpPr>
          <p:cNvPr id="5" name="مربع نص 4">
            <a:extLst>
              <a:ext uri="{FF2B5EF4-FFF2-40B4-BE49-F238E27FC236}">
                <a16:creationId xmlns:a16="http://schemas.microsoft.com/office/drawing/2014/main" id="{88341D82-A505-2673-A71E-FB6BD6C0B12F}"/>
              </a:ext>
            </a:extLst>
          </p:cNvPr>
          <p:cNvSpPr txBox="1"/>
          <p:nvPr/>
        </p:nvSpPr>
        <p:spPr>
          <a:xfrm>
            <a:off x="4437605" y="1508568"/>
            <a:ext cx="3731706" cy="461665"/>
          </a:xfrm>
          <a:prstGeom prst="rect">
            <a:avLst/>
          </a:prstGeom>
          <a:solidFill>
            <a:srgbClr val="F8F7F1"/>
          </a:solidFill>
        </p:spPr>
        <p:txBody>
          <a:bodyPr wrap="square">
            <a:spAutoFit/>
          </a:bodyPr>
          <a:lstStyle/>
          <a:p>
            <a:pPr algn="ctr"/>
            <a:r>
              <a:rPr lang="ar-EG" sz="2400" b="1" dirty="0">
                <a:solidFill>
                  <a:schemeClr val="bg1">
                    <a:lumMod val="50000"/>
                  </a:schemeClr>
                </a:solidFill>
                <a:effectLst/>
                <a:ea typeface="Times New Roman" panose="02020603050405020304" pitchFamily="18" charset="0"/>
                <a:cs typeface="Times New Roman" panose="02020603050405020304" pitchFamily="18" charset="0"/>
              </a:rPr>
              <a:t>أهداف الدراسات الاجتماعية</a:t>
            </a:r>
            <a:endParaRPr lang="en-US" sz="2400" dirty="0">
              <a:solidFill>
                <a:schemeClr val="bg1">
                  <a:lumMod val="50000"/>
                </a:schemeClr>
              </a:solidFill>
            </a:endParaRPr>
          </a:p>
        </p:txBody>
      </p:sp>
    </p:spTree>
    <p:extLst>
      <p:ext uri="{BB962C8B-B14F-4D97-AF65-F5344CB8AC3E}">
        <p14:creationId xmlns:p14="http://schemas.microsoft.com/office/powerpoint/2010/main" val="364271270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30147" y="371788"/>
            <a:ext cx="3731706" cy="830997"/>
          </a:xfrm>
          <a:prstGeom prst="rect">
            <a:avLst/>
          </a:prstGeom>
          <a:noFill/>
        </p:spPr>
        <p:txBody>
          <a:bodyPr wrap="square">
            <a:spAutoFit/>
          </a:bodyPr>
          <a:lstStyle/>
          <a:p>
            <a:pPr algn="ctr"/>
            <a:r>
              <a:rPr lang="ar-EG" sz="2400" b="1" dirty="0">
                <a:solidFill>
                  <a:schemeClr val="bg1"/>
                </a:solidFill>
                <a:effectLst/>
                <a:ea typeface="Times New Roman" panose="02020603050405020304" pitchFamily="18" charset="0"/>
                <a:cs typeface="Times New Roman" panose="02020603050405020304" pitchFamily="18" charset="0"/>
              </a:rPr>
              <a:t>مصادر اشتقاق أهداف الدراسات الاجتماعية</a:t>
            </a:r>
            <a:endParaRPr lang="en-US" sz="2400" dirty="0">
              <a:solidFill>
                <a:schemeClr val="bg1"/>
              </a:solidFill>
            </a:endParaRPr>
          </a:p>
        </p:txBody>
      </p:sp>
      <p:sp>
        <p:nvSpPr>
          <p:cNvPr id="10" name="مربع نص 9">
            <a:extLst>
              <a:ext uri="{FF2B5EF4-FFF2-40B4-BE49-F238E27FC236}">
                <a16:creationId xmlns:a16="http://schemas.microsoft.com/office/drawing/2014/main" id="{7C37F274-75E5-9110-7C44-6FCF1BE78367}"/>
              </a:ext>
            </a:extLst>
          </p:cNvPr>
          <p:cNvSpPr txBox="1"/>
          <p:nvPr/>
        </p:nvSpPr>
        <p:spPr>
          <a:xfrm>
            <a:off x="1396722" y="1401677"/>
            <a:ext cx="9995597" cy="707886"/>
          </a:xfrm>
          <a:prstGeom prst="rect">
            <a:avLst/>
          </a:prstGeom>
          <a:noFill/>
        </p:spPr>
        <p:txBody>
          <a:bodyPr wrap="square">
            <a:spAutoFit/>
          </a:bodyPr>
          <a:lstStyle>
            <a:defPPr>
              <a:defRPr lang="en-US"/>
            </a:defPPr>
            <a:lvl1pPr>
              <a:defRPr sz="2000" b="1">
                <a:solidFill>
                  <a:schemeClr val="accent2">
                    <a:lumMod val="75000"/>
                  </a:schemeClr>
                </a:solidFill>
              </a:defRPr>
            </a:lvl1pPr>
          </a:lstStyle>
          <a:p>
            <a:pPr algn="justLow"/>
            <a:r>
              <a:rPr lang="ar-EG" dirty="0"/>
              <a:t>ببساطة، يتم استلهام أهداف الدراسات الاجتماعية من عدة مصادر رئيسية تتفاعل مع بعضها البعض لتشكل رؤية شاملة لتعليم هذه المادة:</a:t>
            </a:r>
          </a:p>
        </p:txBody>
      </p:sp>
      <p:sp>
        <p:nvSpPr>
          <p:cNvPr id="4" name="مربع نص 3">
            <a:extLst>
              <a:ext uri="{FF2B5EF4-FFF2-40B4-BE49-F238E27FC236}">
                <a16:creationId xmlns:a16="http://schemas.microsoft.com/office/drawing/2014/main" id="{976717E5-DB57-2EA5-5CAA-0C121C121BE0}"/>
              </a:ext>
            </a:extLst>
          </p:cNvPr>
          <p:cNvSpPr txBox="1"/>
          <p:nvPr/>
        </p:nvSpPr>
        <p:spPr>
          <a:xfrm>
            <a:off x="799681" y="2040101"/>
            <a:ext cx="10446937" cy="4190314"/>
          </a:xfrm>
          <a:prstGeom prst="rect">
            <a:avLst/>
          </a:prstGeom>
          <a:noFill/>
        </p:spPr>
        <p:txBody>
          <a:bodyPr wrap="square">
            <a:spAutoFit/>
          </a:bodyPr>
          <a:lstStyle/>
          <a:p>
            <a:pPr marL="342900" indent="-342900" algn="justLow">
              <a:lnSpc>
                <a:spcPct val="150000"/>
              </a:lnSpc>
              <a:spcBef>
                <a:spcPts val="600"/>
              </a:spcBef>
              <a:spcAft>
                <a:spcPts val="600"/>
              </a:spcAft>
              <a:buFont typeface="Wingdings" panose="05000000000000000000" pitchFamily="2" charset="2"/>
              <a:buChar char="q"/>
            </a:pPr>
            <a:r>
              <a:rPr lang="ar-EG" sz="2000" b="1" dirty="0">
                <a:solidFill>
                  <a:schemeClr val="accent2">
                    <a:lumMod val="75000"/>
                  </a:schemeClr>
                </a:solidFill>
              </a:rPr>
              <a:t>المجتمع: </a:t>
            </a:r>
            <a:r>
              <a:rPr lang="ar-EG" sz="2000" b="1" dirty="0"/>
              <a:t>المجتمع هو المحرك الأساسي لتحديد أهداف الدراسات الاجتماعية. فالهدف هو إعداد فرد قادر على التعامل مع تحديات المجتمع والمساهمة في تطويره.</a:t>
            </a:r>
          </a:p>
          <a:p>
            <a:pPr marL="342900" indent="-342900" algn="justLow">
              <a:lnSpc>
                <a:spcPct val="150000"/>
              </a:lnSpc>
              <a:spcBef>
                <a:spcPts val="600"/>
              </a:spcBef>
              <a:spcAft>
                <a:spcPts val="600"/>
              </a:spcAft>
              <a:buFont typeface="Wingdings" panose="05000000000000000000" pitchFamily="2" charset="2"/>
              <a:buChar char="q"/>
            </a:pPr>
            <a:r>
              <a:rPr lang="ar-EG" sz="2000" b="1" dirty="0">
                <a:solidFill>
                  <a:schemeClr val="accent2">
                    <a:lumMod val="75000"/>
                  </a:schemeClr>
                </a:solidFill>
              </a:rPr>
              <a:t>التلميذ: </a:t>
            </a:r>
            <a:r>
              <a:rPr lang="ar-EG" sz="2000" b="1" dirty="0"/>
              <a:t>يعتبر التلميذ محور العملية التعليمية، لذا يتم تصميم الأهداف لتناسب قدراته وميوله واحتياجاته في مختلف المراحل العمرية.</a:t>
            </a:r>
          </a:p>
          <a:p>
            <a:pPr marL="342900" indent="-342900" algn="justLow">
              <a:lnSpc>
                <a:spcPct val="150000"/>
              </a:lnSpc>
              <a:spcBef>
                <a:spcPts val="600"/>
              </a:spcBef>
              <a:spcAft>
                <a:spcPts val="600"/>
              </a:spcAft>
              <a:buFont typeface="Wingdings" panose="05000000000000000000" pitchFamily="2" charset="2"/>
              <a:buChar char="q"/>
            </a:pPr>
            <a:r>
              <a:rPr lang="ar-EG" sz="2000" b="1" dirty="0">
                <a:solidFill>
                  <a:schemeClr val="accent2">
                    <a:lumMod val="75000"/>
                  </a:schemeClr>
                </a:solidFill>
              </a:rPr>
              <a:t>التعليم ونظرياته: </a:t>
            </a:r>
            <a:r>
              <a:rPr lang="ar-EG" sz="2000" b="1" dirty="0"/>
              <a:t>تستند أهداف الدراسات الاجتماعية إلى أسس علمية ونظريات التعلم الحديثة، والتي تؤكد على أهمية الفهم والتطبيق والربط بين المعرفة والحياة الواقعية.</a:t>
            </a:r>
          </a:p>
          <a:p>
            <a:pPr marL="342900" indent="-342900" algn="justLow">
              <a:lnSpc>
                <a:spcPct val="150000"/>
              </a:lnSpc>
              <a:spcBef>
                <a:spcPts val="600"/>
              </a:spcBef>
              <a:spcAft>
                <a:spcPts val="600"/>
              </a:spcAft>
              <a:buFont typeface="Wingdings" panose="05000000000000000000" pitchFamily="2" charset="2"/>
              <a:buChar char="q"/>
            </a:pPr>
            <a:r>
              <a:rPr lang="ar-EG" sz="2000" b="1" dirty="0">
                <a:solidFill>
                  <a:schemeClr val="accent2">
                    <a:lumMod val="75000"/>
                  </a:schemeClr>
                </a:solidFill>
              </a:rPr>
              <a:t>الاتجاهات العالمية: </a:t>
            </a:r>
            <a:r>
              <a:rPr lang="ar-EG" sz="2000" b="1" dirty="0"/>
              <a:t>تتأثر أهداف الدراسات الاجتماعية بالتطورات العالمية في المجالات المختلفة، مثل التكنولوجيا والاقتصاد والسياسة، وذلك بهدف إعداد فرد قادر على مواكبة هذه التطورات.</a:t>
            </a:r>
          </a:p>
        </p:txBody>
      </p:sp>
    </p:spTree>
    <p:extLst>
      <p:ext uri="{BB962C8B-B14F-4D97-AF65-F5344CB8AC3E}">
        <p14:creationId xmlns:p14="http://schemas.microsoft.com/office/powerpoint/2010/main" val="216513619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26ACB96-A71B-2B0B-D9F0-32D7D6EE926E}"/>
              </a:ext>
            </a:extLst>
          </p:cNvPr>
          <p:cNvSpPr txBox="1"/>
          <p:nvPr/>
        </p:nvSpPr>
        <p:spPr>
          <a:xfrm>
            <a:off x="1536970" y="4029084"/>
            <a:ext cx="197228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الاتجاهات العالمية</a:t>
            </a:r>
            <a:endParaRPr lang="en-US" dirty="0"/>
          </a:p>
        </p:txBody>
      </p:sp>
      <p:sp>
        <p:nvSpPr>
          <p:cNvPr id="5" name="مربع نص 4">
            <a:extLst>
              <a:ext uri="{FF2B5EF4-FFF2-40B4-BE49-F238E27FC236}">
                <a16:creationId xmlns:a16="http://schemas.microsoft.com/office/drawing/2014/main" id="{BD52C1E2-6750-1EC1-3460-6F9741A21E4F}"/>
              </a:ext>
            </a:extLst>
          </p:cNvPr>
          <p:cNvSpPr txBox="1"/>
          <p:nvPr/>
        </p:nvSpPr>
        <p:spPr>
          <a:xfrm>
            <a:off x="5036362" y="2206359"/>
            <a:ext cx="2675107" cy="1815882"/>
          </a:xfrm>
          <a:prstGeom prst="rect">
            <a:avLst/>
          </a:prstGeom>
          <a:noFill/>
        </p:spPr>
        <p:txBody>
          <a:bodyPr wrap="square">
            <a:spAutoFit/>
          </a:bodyPr>
          <a:lstStyle/>
          <a:p>
            <a:pPr algn="ctr"/>
            <a:r>
              <a:rPr lang="ar-SA"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rPr>
              <a:t>مصادر اشتقاق الأهداف في الدراسات الاجتماعية</a:t>
            </a:r>
            <a:endParaRPr lang="ar-EG"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7" name="مربع نص 6">
            <a:extLst>
              <a:ext uri="{FF2B5EF4-FFF2-40B4-BE49-F238E27FC236}">
                <a16:creationId xmlns:a16="http://schemas.microsoft.com/office/drawing/2014/main" id="{C051D35E-2887-8D43-DAD8-5E2D9975A394}"/>
              </a:ext>
            </a:extLst>
          </p:cNvPr>
          <p:cNvSpPr txBox="1"/>
          <p:nvPr/>
        </p:nvSpPr>
        <p:spPr>
          <a:xfrm>
            <a:off x="9046724" y="1367454"/>
            <a:ext cx="1680451" cy="830997"/>
          </a:xfrm>
          <a:prstGeom prst="rect">
            <a:avLst/>
          </a:prstGeom>
          <a:noFill/>
        </p:spPr>
        <p:txBody>
          <a:bodyPr wrap="square">
            <a:spAutoFit/>
          </a:bodyPr>
          <a:lstStyle/>
          <a:p>
            <a:pPr algn="ctr" rtl="1"/>
            <a:r>
              <a:rPr lang="ar-SA" sz="2400" b="1"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rPr>
              <a:t>المجتمع ومتطلباته</a:t>
            </a:r>
            <a:endParaRPr lang="en-US" sz="2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9" name="مربع نص 8">
            <a:extLst>
              <a:ext uri="{FF2B5EF4-FFF2-40B4-BE49-F238E27FC236}">
                <a16:creationId xmlns:a16="http://schemas.microsoft.com/office/drawing/2014/main" id="{FA704F41-8033-EBBF-7B44-2C22FB7E90AC}"/>
              </a:ext>
            </a:extLst>
          </p:cNvPr>
          <p:cNvSpPr txBox="1"/>
          <p:nvPr/>
        </p:nvSpPr>
        <p:spPr>
          <a:xfrm>
            <a:off x="9046723" y="4392197"/>
            <a:ext cx="1680451"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التلميذ وخصائصه</a:t>
            </a:r>
            <a:endParaRPr lang="en-US" dirty="0"/>
          </a:p>
        </p:txBody>
      </p:sp>
      <p:sp>
        <p:nvSpPr>
          <p:cNvPr id="11" name="مربع نص 10">
            <a:extLst>
              <a:ext uri="{FF2B5EF4-FFF2-40B4-BE49-F238E27FC236}">
                <a16:creationId xmlns:a16="http://schemas.microsoft.com/office/drawing/2014/main" id="{73E3E377-07DD-F4B4-D62F-F4F6CEC5B11E}"/>
              </a:ext>
            </a:extLst>
          </p:cNvPr>
          <p:cNvSpPr txBox="1"/>
          <p:nvPr/>
        </p:nvSpPr>
        <p:spPr>
          <a:xfrm>
            <a:off x="1828800" y="1367453"/>
            <a:ext cx="168045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التعليم ونظرياته</a:t>
            </a:r>
            <a:endParaRPr lang="en-US" dirty="0"/>
          </a:p>
        </p:txBody>
      </p:sp>
      <p:sp>
        <p:nvSpPr>
          <p:cNvPr id="12" name="دائرة: مجوفة 11">
            <a:extLst>
              <a:ext uri="{FF2B5EF4-FFF2-40B4-BE49-F238E27FC236}">
                <a16:creationId xmlns:a16="http://schemas.microsoft.com/office/drawing/2014/main" id="{3A35DF27-13F0-B31A-83FC-260AC9628133}"/>
              </a:ext>
            </a:extLst>
          </p:cNvPr>
          <p:cNvSpPr/>
          <p:nvPr/>
        </p:nvSpPr>
        <p:spPr>
          <a:xfrm>
            <a:off x="-5297385" y="-8557000"/>
            <a:ext cx="23342600" cy="23342600"/>
          </a:xfrm>
          <a:prstGeom prst="donut">
            <a:avLst>
              <a:gd name="adj" fmla="val 42398"/>
            </a:avLst>
          </a:prstGeom>
          <a:solidFill>
            <a:schemeClr val="tx1">
              <a:alpha val="94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694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advTm="4000">
        <p159:morph option="byObject"/>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26ACB96-A71B-2B0B-D9F0-32D7D6EE926E}"/>
              </a:ext>
            </a:extLst>
          </p:cNvPr>
          <p:cNvSpPr txBox="1"/>
          <p:nvPr/>
        </p:nvSpPr>
        <p:spPr>
          <a:xfrm>
            <a:off x="1536970" y="4029084"/>
            <a:ext cx="197228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الاتجاهات العالمية</a:t>
            </a:r>
            <a:endParaRPr lang="en-US" dirty="0"/>
          </a:p>
        </p:txBody>
      </p:sp>
      <p:sp>
        <p:nvSpPr>
          <p:cNvPr id="5" name="مربع نص 4">
            <a:extLst>
              <a:ext uri="{FF2B5EF4-FFF2-40B4-BE49-F238E27FC236}">
                <a16:creationId xmlns:a16="http://schemas.microsoft.com/office/drawing/2014/main" id="{BD52C1E2-6750-1EC1-3460-6F9741A21E4F}"/>
              </a:ext>
            </a:extLst>
          </p:cNvPr>
          <p:cNvSpPr txBox="1"/>
          <p:nvPr/>
        </p:nvSpPr>
        <p:spPr>
          <a:xfrm>
            <a:off x="5036362" y="2206359"/>
            <a:ext cx="2675107" cy="1815882"/>
          </a:xfrm>
          <a:prstGeom prst="rect">
            <a:avLst/>
          </a:prstGeom>
          <a:noFill/>
        </p:spPr>
        <p:txBody>
          <a:bodyPr wrap="square">
            <a:spAutoFit/>
          </a:bodyPr>
          <a:lstStyle/>
          <a:p>
            <a:pPr algn="ctr"/>
            <a:r>
              <a:rPr lang="ar-SA"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rPr>
              <a:t>مصادر اشتقاق الأهداف في الدراسات الاجتماعية</a:t>
            </a:r>
            <a:endParaRPr lang="ar-EG"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7" name="مربع نص 6">
            <a:extLst>
              <a:ext uri="{FF2B5EF4-FFF2-40B4-BE49-F238E27FC236}">
                <a16:creationId xmlns:a16="http://schemas.microsoft.com/office/drawing/2014/main" id="{C051D35E-2887-8D43-DAD8-5E2D9975A394}"/>
              </a:ext>
            </a:extLst>
          </p:cNvPr>
          <p:cNvSpPr txBox="1"/>
          <p:nvPr/>
        </p:nvSpPr>
        <p:spPr>
          <a:xfrm>
            <a:off x="9046724" y="1367454"/>
            <a:ext cx="1680451" cy="830997"/>
          </a:xfrm>
          <a:prstGeom prst="rect">
            <a:avLst/>
          </a:prstGeom>
          <a:noFill/>
        </p:spPr>
        <p:txBody>
          <a:bodyPr wrap="square">
            <a:spAutoFit/>
          </a:bodyPr>
          <a:lstStyle/>
          <a:p>
            <a:pPr algn="ctr" rtl="1"/>
            <a:r>
              <a:rPr lang="ar-SA" sz="2400" b="1"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rPr>
              <a:t>المجتمع ومتطلباته</a:t>
            </a:r>
            <a:endParaRPr lang="en-US" sz="2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9" name="مربع نص 8">
            <a:extLst>
              <a:ext uri="{FF2B5EF4-FFF2-40B4-BE49-F238E27FC236}">
                <a16:creationId xmlns:a16="http://schemas.microsoft.com/office/drawing/2014/main" id="{FA704F41-8033-EBBF-7B44-2C22FB7E90AC}"/>
              </a:ext>
            </a:extLst>
          </p:cNvPr>
          <p:cNvSpPr txBox="1"/>
          <p:nvPr/>
        </p:nvSpPr>
        <p:spPr>
          <a:xfrm>
            <a:off x="9046723" y="4392197"/>
            <a:ext cx="1680451"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التلميذ وخصائصه</a:t>
            </a:r>
            <a:endParaRPr lang="en-US" dirty="0"/>
          </a:p>
        </p:txBody>
      </p:sp>
      <p:sp>
        <p:nvSpPr>
          <p:cNvPr id="11" name="مربع نص 10">
            <a:extLst>
              <a:ext uri="{FF2B5EF4-FFF2-40B4-BE49-F238E27FC236}">
                <a16:creationId xmlns:a16="http://schemas.microsoft.com/office/drawing/2014/main" id="{73E3E377-07DD-F4B4-D62F-F4F6CEC5B11E}"/>
              </a:ext>
            </a:extLst>
          </p:cNvPr>
          <p:cNvSpPr txBox="1"/>
          <p:nvPr/>
        </p:nvSpPr>
        <p:spPr>
          <a:xfrm>
            <a:off x="1828800" y="1367453"/>
            <a:ext cx="168045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التعليم ونظرياته</a:t>
            </a:r>
            <a:endParaRPr lang="en-US" dirty="0"/>
          </a:p>
        </p:txBody>
      </p:sp>
      <p:sp>
        <p:nvSpPr>
          <p:cNvPr id="12" name="دائرة: مجوفة 11">
            <a:extLst>
              <a:ext uri="{FF2B5EF4-FFF2-40B4-BE49-F238E27FC236}">
                <a16:creationId xmlns:a16="http://schemas.microsoft.com/office/drawing/2014/main" id="{3A35DF27-13F0-B31A-83FC-260AC9628133}"/>
              </a:ext>
            </a:extLst>
          </p:cNvPr>
          <p:cNvSpPr/>
          <p:nvPr/>
        </p:nvSpPr>
        <p:spPr>
          <a:xfrm>
            <a:off x="-1784352" y="-9888349"/>
            <a:ext cx="23342600" cy="23342600"/>
          </a:xfrm>
          <a:prstGeom prst="donut">
            <a:avLst>
              <a:gd name="adj" fmla="val 45445"/>
            </a:avLst>
          </a:prstGeom>
          <a:solidFill>
            <a:schemeClr val="tx1">
              <a:alpha val="94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a:extLst>
              <a:ext uri="{FF2B5EF4-FFF2-40B4-BE49-F238E27FC236}">
                <a16:creationId xmlns:a16="http://schemas.microsoft.com/office/drawing/2014/main" id="{89855602-C127-52B9-A02F-D474DA472B3F}"/>
              </a:ext>
            </a:extLst>
          </p:cNvPr>
          <p:cNvSpPr txBox="1"/>
          <p:nvPr/>
        </p:nvSpPr>
        <p:spPr>
          <a:xfrm>
            <a:off x="1371131" y="1462522"/>
            <a:ext cx="6340338" cy="3658694"/>
          </a:xfrm>
          <a:prstGeom prst="rect">
            <a:avLst/>
          </a:prstGeom>
          <a:noFill/>
        </p:spPr>
        <p:txBody>
          <a:bodyPr wrap="square">
            <a:spAutoFit/>
          </a:bodyPr>
          <a:lstStyle/>
          <a:p>
            <a:pPr algn="ctr">
              <a:lnSpc>
                <a:spcPct val="150000"/>
              </a:lnSpc>
            </a:pPr>
            <a:r>
              <a:rPr lang="ar-SA" sz="2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 المجتمع ومتطلباته</a:t>
            </a:r>
            <a:endParaRPr lang="ar-EG" sz="2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endParaRPr>
          </a:p>
          <a:p>
            <a:pPr algn="ctr">
              <a:lnSpc>
                <a:spcPct val="150000"/>
              </a:lnSpc>
            </a:pPr>
            <a:endParaRPr lang="ar-EG" sz="1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a:p>
            <a:pPr algn="ctr">
              <a:lnSpc>
                <a:spcPct val="150000"/>
              </a:lnSpc>
            </a:pPr>
            <a:r>
              <a:rPr lang="ar-SA" sz="1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 أولى مصادر اشتقاق الأهداف، فإذا كانت التربية هي أداة المجتمع لتحقيق أهدافه، فإن المناهج الدراسية هي أداة التربية في هذا المجال، ولكل مجتمع فلسفته وآماله وتطلعاته وحاجاته، وفى ضوء هذه الفلسفة تشتق الأهداف، ومن هنا تظهر أهمية تدريس فلسفة المجتمع حتى تستطيع المدرسة تحقيق هذه الأهداف. </a:t>
            </a:r>
            <a:endParaRPr lang="en-US" dirty="0">
              <a:solidFill>
                <a:schemeClr val="bg1"/>
              </a:solidFill>
              <a:latin typeface="Tajawal Black" panose="00000500000000000000" pitchFamily="2" charset="-78"/>
              <a:cs typeface="Tajawal Black" panose="00000500000000000000" pitchFamily="2" charset="-78"/>
            </a:endParaRPr>
          </a:p>
        </p:txBody>
      </p:sp>
      <p:sp>
        <p:nvSpPr>
          <p:cNvPr id="6" name="مستطيل: زوايا مستديرة 5">
            <a:extLst>
              <a:ext uri="{FF2B5EF4-FFF2-40B4-BE49-F238E27FC236}">
                <a16:creationId xmlns:a16="http://schemas.microsoft.com/office/drawing/2014/main" id="{1EF40EB0-C7F0-F075-C478-7FF52C9CDCEE}"/>
              </a:ext>
            </a:extLst>
          </p:cNvPr>
          <p:cNvSpPr/>
          <p:nvPr/>
        </p:nvSpPr>
        <p:spPr>
          <a:xfrm>
            <a:off x="2665515" y="1524039"/>
            <a:ext cx="3632200" cy="667880"/>
          </a:xfrm>
          <a:prstGeom prst="roundRect">
            <a:avLst/>
          </a:prstGeom>
          <a:solidFill>
            <a:schemeClr val="bg1">
              <a:alpha val="39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060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advTm="4000">
        <p159:morph option="byObject"/>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26ACB96-A71B-2B0B-D9F0-32D7D6EE926E}"/>
              </a:ext>
            </a:extLst>
          </p:cNvPr>
          <p:cNvSpPr txBox="1"/>
          <p:nvPr/>
        </p:nvSpPr>
        <p:spPr>
          <a:xfrm>
            <a:off x="1536970" y="4029084"/>
            <a:ext cx="197228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الاتجاهات العالمية</a:t>
            </a:r>
            <a:endParaRPr lang="en-US" dirty="0"/>
          </a:p>
        </p:txBody>
      </p:sp>
      <p:sp>
        <p:nvSpPr>
          <p:cNvPr id="5" name="مربع نص 4">
            <a:extLst>
              <a:ext uri="{FF2B5EF4-FFF2-40B4-BE49-F238E27FC236}">
                <a16:creationId xmlns:a16="http://schemas.microsoft.com/office/drawing/2014/main" id="{BD52C1E2-6750-1EC1-3460-6F9741A21E4F}"/>
              </a:ext>
            </a:extLst>
          </p:cNvPr>
          <p:cNvSpPr txBox="1"/>
          <p:nvPr/>
        </p:nvSpPr>
        <p:spPr>
          <a:xfrm>
            <a:off x="5036362" y="2206359"/>
            <a:ext cx="2675107" cy="1815882"/>
          </a:xfrm>
          <a:prstGeom prst="rect">
            <a:avLst/>
          </a:prstGeom>
          <a:noFill/>
        </p:spPr>
        <p:txBody>
          <a:bodyPr wrap="square">
            <a:spAutoFit/>
          </a:bodyPr>
          <a:lstStyle/>
          <a:p>
            <a:pPr algn="ctr"/>
            <a:r>
              <a:rPr lang="ar-SA"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rPr>
              <a:t>مصادر اشتقاق الأهداف في الدراسات الاجتماعية</a:t>
            </a:r>
            <a:endParaRPr lang="ar-EG"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7" name="مربع نص 6">
            <a:extLst>
              <a:ext uri="{FF2B5EF4-FFF2-40B4-BE49-F238E27FC236}">
                <a16:creationId xmlns:a16="http://schemas.microsoft.com/office/drawing/2014/main" id="{C051D35E-2887-8D43-DAD8-5E2D9975A394}"/>
              </a:ext>
            </a:extLst>
          </p:cNvPr>
          <p:cNvSpPr txBox="1"/>
          <p:nvPr/>
        </p:nvSpPr>
        <p:spPr>
          <a:xfrm>
            <a:off x="9046724" y="1367454"/>
            <a:ext cx="1680451" cy="830997"/>
          </a:xfrm>
          <a:prstGeom prst="rect">
            <a:avLst/>
          </a:prstGeom>
          <a:noFill/>
        </p:spPr>
        <p:txBody>
          <a:bodyPr wrap="square">
            <a:spAutoFit/>
          </a:bodyPr>
          <a:lstStyle/>
          <a:p>
            <a:pPr algn="ctr" rtl="1"/>
            <a:r>
              <a:rPr lang="ar-SA" sz="2400" b="1"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rPr>
              <a:t>المجتمع ومتطلباته</a:t>
            </a:r>
            <a:endParaRPr lang="en-US" sz="2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9" name="مربع نص 8">
            <a:extLst>
              <a:ext uri="{FF2B5EF4-FFF2-40B4-BE49-F238E27FC236}">
                <a16:creationId xmlns:a16="http://schemas.microsoft.com/office/drawing/2014/main" id="{FA704F41-8033-EBBF-7B44-2C22FB7E90AC}"/>
              </a:ext>
            </a:extLst>
          </p:cNvPr>
          <p:cNvSpPr txBox="1"/>
          <p:nvPr/>
        </p:nvSpPr>
        <p:spPr>
          <a:xfrm>
            <a:off x="9046723" y="4392197"/>
            <a:ext cx="1680451"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التلميذ وخصائصه</a:t>
            </a:r>
            <a:endParaRPr lang="en-US" dirty="0"/>
          </a:p>
        </p:txBody>
      </p:sp>
      <p:sp>
        <p:nvSpPr>
          <p:cNvPr id="11" name="مربع نص 10">
            <a:extLst>
              <a:ext uri="{FF2B5EF4-FFF2-40B4-BE49-F238E27FC236}">
                <a16:creationId xmlns:a16="http://schemas.microsoft.com/office/drawing/2014/main" id="{73E3E377-07DD-F4B4-D62F-F4F6CEC5B11E}"/>
              </a:ext>
            </a:extLst>
          </p:cNvPr>
          <p:cNvSpPr txBox="1"/>
          <p:nvPr/>
        </p:nvSpPr>
        <p:spPr>
          <a:xfrm>
            <a:off x="1828800" y="1367453"/>
            <a:ext cx="168045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التعليم ونظرياته</a:t>
            </a:r>
            <a:endParaRPr lang="en-US" dirty="0"/>
          </a:p>
        </p:txBody>
      </p:sp>
      <p:sp>
        <p:nvSpPr>
          <p:cNvPr id="12" name="دائرة: مجوفة 11">
            <a:extLst>
              <a:ext uri="{FF2B5EF4-FFF2-40B4-BE49-F238E27FC236}">
                <a16:creationId xmlns:a16="http://schemas.microsoft.com/office/drawing/2014/main" id="{3A35DF27-13F0-B31A-83FC-260AC9628133}"/>
              </a:ext>
            </a:extLst>
          </p:cNvPr>
          <p:cNvSpPr/>
          <p:nvPr/>
        </p:nvSpPr>
        <p:spPr>
          <a:xfrm>
            <a:off x="-8997952" y="-9909494"/>
            <a:ext cx="23342600" cy="23342600"/>
          </a:xfrm>
          <a:prstGeom prst="donut">
            <a:avLst>
              <a:gd name="adj" fmla="val 45445"/>
            </a:avLst>
          </a:prstGeom>
          <a:solidFill>
            <a:schemeClr val="tx1">
              <a:alpha val="94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a:extLst>
              <a:ext uri="{FF2B5EF4-FFF2-40B4-BE49-F238E27FC236}">
                <a16:creationId xmlns:a16="http://schemas.microsoft.com/office/drawing/2014/main" id="{89855602-C127-52B9-A02F-D474DA472B3F}"/>
              </a:ext>
            </a:extLst>
          </p:cNvPr>
          <p:cNvSpPr txBox="1"/>
          <p:nvPr/>
        </p:nvSpPr>
        <p:spPr>
          <a:xfrm>
            <a:off x="5036362" y="1893964"/>
            <a:ext cx="6340338" cy="1904367"/>
          </a:xfrm>
          <a:prstGeom prst="rect">
            <a:avLst/>
          </a:prstGeom>
          <a:noFill/>
        </p:spPr>
        <p:txBody>
          <a:bodyPr wrap="square">
            <a:spAutoFit/>
          </a:bodyPr>
          <a:lstStyle/>
          <a:p>
            <a:pPr algn="ctr">
              <a:lnSpc>
                <a:spcPct val="150000"/>
              </a:lnSpc>
            </a:pPr>
            <a:r>
              <a:rPr lang="ar-EG" sz="2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التعليم ونظرياته</a:t>
            </a:r>
          </a:p>
          <a:p>
            <a:pPr algn="ctr">
              <a:lnSpc>
                <a:spcPct val="150000"/>
              </a:lnSpc>
            </a:pPr>
            <a:endParaRPr lang="ar-EG" sz="1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a:p>
            <a:pPr algn="ctr">
              <a:lnSpc>
                <a:spcPct val="150000"/>
              </a:lnSpc>
            </a:pPr>
            <a:r>
              <a:rPr lang="ar-SA" sz="1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للتعلم مجموعة من الأسس والنظريات التي يجب على واضعي المناهج مراعاتها عند صياغة أهداف المنهج</a:t>
            </a:r>
            <a:endParaRPr lang="en-US" dirty="0">
              <a:solidFill>
                <a:schemeClr val="bg1"/>
              </a:solidFill>
              <a:latin typeface="Tajawal Black" panose="00000500000000000000" pitchFamily="2" charset="-78"/>
              <a:cs typeface="Tajawal Black" panose="00000500000000000000" pitchFamily="2" charset="-78"/>
            </a:endParaRPr>
          </a:p>
        </p:txBody>
      </p:sp>
      <p:sp>
        <p:nvSpPr>
          <p:cNvPr id="8" name="مستطيل: زوايا مستديرة 7">
            <a:extLst>
              <a:ext uri="{FF2B5EF4-FFF2-40B4-BE49-F238E27FC236}">
                <a16:creationId xmlns:a16="http://schemas.microsoft.com/office/drawing/2014/main" id="{FF8DAAB4-79FF-C8DF-FF33-B51223E2064D}"/>
              </a:ext>
            </a:extLst>
          </p:cNvPr>
          <p:cNvSpPr/>
          <p:nvPr/>
        </p:nvSpPr>
        <p:spPr>
          <a:xfrm>
            <a:off x="6330277" y="1951066"/>
            <a:ext cx="3632200" cy="667880"/>
          </a:xfrm>
          <a:prstGeom prst="roundRect">
            <a:avLst/>
          </a:prstGeom>
          <a:solidFill>
            <a:schemeClr val="bg1">
              <a:alpha val="39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52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advTm="4000">
        <p159:morph option="byObject"/>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a:extLst>
              <a:ext uri="{FF2B5EF4-FFF2-40B4-BE49-F238E27FC236}">
                <a16:creationId xmlns:a16="http://schemas.microsoft.com/office/drawing/2014/main" id="{F3027341-FD64-129A-7B81-F92CB5D21DDB}"/>
              </a:ext>
            </a:extLst>
          </p:cNvPr>
          <p:cNvSpPr txBox="1"/>
          <p:nvPr/>
        </p:nvSpPr>
        <p:spPr>
          <a:xfrm>
            <a:off x="965319" y="1535679"/>
            <a:ext cx="10034953" cy="2239844"/>
          </a:xfrm>
          <a:prstGeom prst="rect">
            <a:avLst/>
          </a:prstGeom>
          <a:noFill/>
        </p:spPr>
        <p:txBody>
          <a:bodyPr wrap="square">
            <a:spAutoFit/>
          </a:bodyPr>
          <a:lstStyle/>
          <a:p>
            <a:pPr indent="457200" algn="just" rtl="1">
              <a:lnSpc>
                <a:spcPct val="150000"/>
              </a:lnSpc>
            </a:pPr>
            <a:r>
              <a:rPr lang="ar-EG" sz="2400" b="1" dirty="0">
                <a:effectLst/>
                <a:latin typeface="Times New Roman" panose="02020603050405020304" pitchFamily="18" charset="0"/>
                <a:ea typeface="Times New Roman" panose="02020603050405020304" pitchFamily="18" charset="0"/>
              </a:rPr>
              <a:t>                                               </a:t>
            </a:r>
            <a:r>
              <a:rPr lang="ar-SA" sz="2400" b="1" dirty="0">
                <a:effectLst/>
                <a:latin typeface="Times New Roman" panose="02020603050405020304" pitchFamily="18" charset="0"/>
                <a:ea typeface="Times New Roman" panose="02020603050405020304" pitchFamily="18" charset="0"/>
              </a:rPr>
              <a:t>ظهر في بداية العشرينات من القرن الماضي بالولايات المتحدة الأمريكية حينما نادت الرابطة الوطنية التربوية بتقدير المادة لإدخال هذه المفردات في مناهج المدارس الثانوية.</a:t>
            </a:r>
            <a:endParaRPr lang="ar-EG" sz="2000" b="1" dirty="0">
              <a:latin typeface="Times New Roman" panose="02020603050405020304" pitchFamily="18" charset="0"/>
              <a:ea typeface="Times New Roman" panose="02020603050405020304" pitchFamily="18" charset="0"/>
            </a:endParaRPr>
          </a:p>
          <a:p>
            <a:pPr algn="just" rtl="1">
              <a:lnSpc>
                <a:spcPct val="150000"/>
              </a:lnSpc>
            </a:pPr>
            <a:r>
              <a:rPr lang="ar-EG" sz="2000" b="1" dirty="0">
                <a:effectLst/>
                <a:latin typeface="Times New Roman" panose="02020603050405020304" pitchFamily="18" charset="0"/>
                <a:ea typeface="Times New Roman" panose="02020603050405020304" pitchFamily="18" charset="0"/>
              </a:rPr>
              <a:t>وفي هذه المحاض</a:t>
            </a:r>
            <a:r>
              <a:rPr lang="ar-EG" sz="2000" b="1" dirty="0">
                <a:latin typeface="Times New Roman" panose="02020603050405020304" pitchFamily="18" charset="0"/>
                <a:ea typeface="Times New Roman" panose="02020603050405020304" pitchFamily="18" charset="0"/>
              </a:rPr>
              <a:t>رة سوف تكون قادرا على أن:</a:t>
            </a:r>
            <a:endParaRPr lang="ar-EG" sz="2400" b="1" dirty="0">
              <a:effectLst/>
              <a:latin typeface="Times New Roman" panose="02020603050405020304" pitchFamily="18" charset="0"/>
              <a:ea typeface="Times New Roman" panose="02020603050405020304" pitchFamily="18" charset="0"/>
            </a:endParaRPr>
          </a:p>
        </p:txBody>
      </p:sp>
      <p:sp>
        <p:nvSpPr>
          <p:cNvPr id="12" name="مربع نص 11">
            <a:extLst>
              <a:ext uri="{FF2B5EF4-FFF2-40B4-BE49-F238E27FC236}">
                <a16:creationId xmlns:a16="http://schemas.microsoft.com/office/drawing/2014/main" id="{B4A4123E-FCAB-6A85-BEF9-442A21BA4441}"/>
              </a:ext>
            </a:extLst>
          </p:cNvPr>
          <p:cNvSpPr txBox="1"/>
          <p:nvPr/>
        </p:nvSpPr>
        <p:spPr>
          <a:xfrm>
            <a:off x="4144841" y="487598"/>
            <a:ext cx="3939164" cy="600164"/>
          </a:xfrm>
          <a:prstGeom prst="rect">
            <a:avLst/>
          </a:prstGeom>
          <a:noFill/>
        </p:spPr>
        <p:txBody>
          <a:bodyPr wrap="square">
            <a:spAutoFit/>
          </a:bodyPr>
          <a:lstStyle/>
          <a:p>
            <a:pPr algn="ctr"/>
            <a:r>
              <a:rPr lang="ar-EG" sz="3300" b="1" dirty="0">
                <a:solidFill>
                  <a:schemeClr val="bg1"/>
                </a:solidFill>
                <a:effectLst/>
                <a:ea typeface="Times New Roman" panose="02020603050405020304" pitchFamily="18" charset="0"/>
                <a:cs typeface="Times New Roman" panose="02020603050405020304" pitchFamily="18" charset="0"/>
              </a:rPr>
              <a:t>مفهوم الدراسات الاجتماعية</a:t>
            </a:r>
            <a:endParaRPr lang="en-US" sz="3300" dirty="0">
              <a:solidFill>
                <a:schemeClr val="bg1"/>
              </a:solidFill>
            </a:endParaRPr>
          </a:p>
        </p:txBody>
      </p:sp>
      <p:sp>
        <p:nvSpPr>
          <p:cNvPr id="3" name="مربع نص 2">
            <a:extLst>
              <a:ext uri="{FF2B5EF4-FFF2-40B4-BE49-F238E27FC236}">
                <a16:creationId xmlns:a16="http://schemas.microsoft.com/office/drawing/2014/main" id="{CF32682F-81CD-A680-27C2-7AA5BFEDFB6A}"/>
              </a:ext>
            </a:extLst>
          </p:cNvPr>
          <p:cNvSpPr txBox="1"/>
          <p:nvPr/>
        </p:nvSpPr>
        <p:spPr>
          <a:xfrm>
            <a:off x="6439711" y="1535679"/>
            <a:ext cx="4560561" cy="573875"/>
          </a:xfrm>
          <a:prstGeom prst="rect">
            <a:avLst/>
          </a:prstGeom>
          <a:noFill/>
        </p:spPr>
        <p:txBody>
          <a:bodyPr wrap="square">
            <a:spAutoFit/>
          </a:bodyPr>
          <a:lstStyle/>
          <a:p>
            <a:pPr>
              <a:lnSpc>
                <a:spcPct val="150000"/>
              </a:lnSpc>
            </a:pPr>
            <a:r>
              <a:rPr lang="ar-SA" sz="2400" b="1" dirty="0">
                <a:solidFill>
                  <a:srgbClr val="C04F15"/>
                </a:solidFill>
                <a:effectLst/>
                <a:latin typeface="29LT Bukra Bold" panose="000B0903020204020204" pitchFamily="34" charset="-78"/>
                <a:ea typeface="Times New Roman" panose="02020603050405020304" pitchFamily="18" charset="0"/>
                <a:cs typeface="29LT Bukra Bold" panose="000B0903020204020204" pitchFamily="34" charset="-78"/>
              </a:rPr>
              <a:t>مصطلح الدراسات الاجتماعية </a:t>
            </a:r>
            <a:endParaRPr lang="en-US" sz="2400" dirty="0">
              <a:solidFill>
                <a:srgbClr val="C04F15"/>
              </a:solidFill>
              <a:latin typeface="29LT Bukra Bold" panose="000B0903020204020204" pitchFamily="34" charset="-78"/>
              <a:cs typeface="29LT Bukra Bold" panose="000B0903020204020204" pitchFamily="34" charset="-78"/>
            </a:endParaRPr>
          </a:p>
        </p:txBody>
      </p:sp>
      <p:sp>
        <p:nvSpPr>
          <p:cNvPr id="5" name="مربع نص 4">
            <a:extLst>
              <a:ext uri="{FF2B5EF4-FFF2-40B4-BE49-F238E27FC236}">
                <a16:creationId xmlns:a16="http://schemas.microsoft.com/office/drawing/2014/main" id="{97E24351-73EF-9C67-8A7A-B4195CACCDCB}"/>
              </a:ext>
            </a:extLst>
          </p:cNvPr>
          <p:cNvSpPr txBox="1"/>
          <p:nvPr/>
        </p:nvSpPr>
        <p:spPr>
          <a:xfrm>
            <a:off x="1322961" y="3871814"/>
            <a:ext cx="8782366" cy="2135200"/>
          </a:xfrm>
          <a:prstGeom prst="rect">
            <a:avLst/>
          </a:prstGeom>
          <a:noFill/>
        </p:spPr>
        <p:txBody>
          <a:bodyPr wrap="square">
            <a:spAutoFit/>
          </a:bodyPr>
          <a:lstStyle/>
          <a:p>
            <a:pPr marL="342900" marR="540385" lvl="0" indent="-342900" algn="justLow" rtl="1">
              <a:lnSpc>
                <a:spcPct val="150000"/>
              </a:lnSpc>
              <a:spcAft>
                <a:spcPts val="0"/>
              </a:spcAft>
              <a:buSzPts val="1500"/>
              <a:buFont typeface="Wingdings" panose="05000000000000000000" pitchFamily="2" charset="2"/>
              <a:buChar char=""/>
            </a:pPr>
            <a:r>
              <a:rPr lang="ar-SA" sz="1800" b="1" dirty="0">
                <a:effectLst/>
                <a:latin typeface="Times New Roman" panose="02020603050405020304" pitchFamily="18" charset="0"/>
                <a:ea typeface="Calibri" panose="020F0502020204030204" pitchFamily="34" charset="0"/>
                <a:cs typeface="Simplified Arabic" panose="02010000000000000000" pitchFamily="2" charset="-78"/>
              </a:rPr>
              <a:t>تحدد المقصود بمفهوم الدراسات الاجتماعية.</a:t>
            </a:r>
            <a:endParaRPr lang="en-US" sz="1800" dirty="0">
              <a:effectLst/>
              <a:latin typeface="Times New Roman" panose="02020603050405020304" pitchFamily="18" charset="0"/>
              <a:ea typeface="Times New Roman" panose="02020603050405020304" pitchFamily="18" charset="0"/>
            </a:endParaRPr>
          </a:p>
          <a:p>
            <a:pPr marL="342900" marR="540385" lvl="0" indent="-342900" algn="justLow" rtl="1">
              <a:lnSpc>
                <a:spcPct val="150000"/>
              </a:lnSpc>
              <a:spcAft>
                <a:spcPts val="0"/>
              </a:spcAft>
              <a:buSzPts val="1500"/>
              <a:buFont typeface="Wingdings" panose="05000000000000000000" pitchFamily="2" charset="2"/>
              <a:buChar char=""/>
            </a:pPr>
            <a:r>
              <a:rPr lang="ar-SA" sz="1800" b="1" dirty="0">
                <a:effectLst/>
                <a:latin typeface="Times New Roman" panose="02020603050405020304" pitchFamily="18" charset="0"/>
                <a:ea typeface="Calibri" panose="020F0502020204030204" pitchFamily="34" charset="0"/>
                <a:cs typeface="Simplified Arabic" panose="02010000000000000000" pitchFamily="2" charset="-78"/>
              </a:rPr>
              <a:t>تقارن بين الدراسات الاجتماعية والمواد الاجتماعية والعلوم الاجتماعية.</a:t>
            </a:r>
            <a:endParaRPr lang="en-US" sz="1800" dirty="0">
              <a:effectLst/>
              <a:latin typeface="Times New Roman" panose="02020603050405020304" pitchFamily="18" charset="0"/>
              <a:ea typeface="Times New Roman" panose="02020603050405020304" pitchFamily="18" charset="0"/>
            </a:endParaRPr>
          </a:p>
          <a:p>
            <a:pPr marL="342900" marR="540385" lvl="0" indent="-342900" algn="justLow" rtl="1">
              <a:lnSpc>
                <a:spcPct val="150000"/>
              </a:lnSpc>
              <a:spcAft>
                <a:spcPts val="0"/>
              </a:spcAft>
              <a:buSzPts val="1500"/>
              <a:buFont typeface="Wingdings" panose="05000000000000000000" pitchFamily="2" charset="2"/>
              <a:buChar char=""/>
            </a:pPr>
            <a:r>
              <a:rPr lang="ar-SA" sz="1800" b="1" dirty="0">
                <a:effectLst/>
                <a:latin typeface="Times New Roman" panose="02020603050405020304" pitchFamily="18" charset="0"/>
                <a:ea typeface="Calibri" panose="020F0502020204030204" pitchFamily="34" charset="0"/>
                <a:cs typeface="Simplified Arabic" panose="02010000000000000000" pitchFamily="2" charset="-78"/>
              </a:rPr>
              <a:t>تبرهن على أهمية الدراسات الاجتماعية.</a:t>
            </a:r>
            <a:endParaRPr lang="en-US" sz="1800" dirty="0">
              <a:effectLst/>
              <a:latin typeface="Times New Roman" panose="02020603050405020304" pitchFamily="18" charset="0"/>
              <a:ea typeface="Times New Roman" panose="02020603050405020304" pitchFamily="18" charset="0"/>
            </a:endParaRPr>
          </a:p>
          <a:p>
            <a:pPr marL="342900" marR="540385" lvl="0" indent="-342900" algn="justLow" rtl="1">
              <a:lnSpc>
                <a:spcPct val="150000"/>
              </a:lnSpc>
              <a:spcAft>
                <a:spcPts val="0"/>
              </a:spcAft>
              <a:buSzPts val="1500"/>
              <a:buFont typeface="Wingdings" panose="05000000000000000000" pitchFamily="2" charset="2"/>
              <a:buChar char=""/>
            </a:pPr>
            <a:r>
              <a:rPr lang="ar-SA" sz="1800" b="1" dirty="0">
                <a:effectLst/>
                <a:latin typeface="Times New Roman" panose="02020603050405020304" pitchFamily="18" charset="0"/>
                <a:ea typeface="Calibri" panose="020F0502020204030204" pitchFamily="34" charset="0"/>
                <a:cs typeface="Simplified Arabic" panose="02010000000000000000" pitchFamily="2" charset="-78"/>
              </a:rPr>
              <a:t>تحدد أهداف تدريس الدراسات الاجتماعية.</a:t>
            </a:r>
            <a:endParaRPr lang="en-US" sz="1800" dirty="0">
              <a:effectLst/>
              <a:latin typeface="Times New Roman" panose="02020603050405020304" pitchFamily="18" charset="0"/>
              <a:ea typeface="Times New Roman" panose="02020603050405020304" pitchFamily="18" charset="0"/>
            </a:endParaRPr>
          </a:p>
          <a:p>
            <a:pPr marL="342900" marR="540385" lvl="0" indent="-342900" algn="justLow" rtl="1">
              <a:lnSpc>
                <a:spcPct val="150000"/>
              </a:lnSpc>
              <a:spcAft>
                <a:spcPts val="0"/>
              </a:spcAft>
              <a:buSzPts val="1500"/>
              <a:buFont typeface="Wingdings" panose="05000000000000000000" pitchFamily="2" charset="2"/>
              <a:buChar char=""/>
            </a:pPr>
            <a:r>
              <a:rPr lang="ar-SA" sz="1800" b="1" dirty="0">
                <a:effectLst/>
                <a:latin typeface="Times New Roman" panose="02020603050405020304" pitchFamily="18" charset="0"/>
                <a:ea typeface="Calibri" panose="020F0502020204030204" pitchFamily="34" charset="0"/>
                <a:cs typeface="Simplified Arabic" panose="02010000000000000000" pitchFamily="2" charset="-78"/>
              </a:rPr>
              <a:t>تفسر وظائف تدريس الدراسات الاجتماعية.</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59976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26ACB96-A71B-2B0B-D9F0-32D7D6EE926E}"/>
              </a:ext>
            </a:extLst>
          </p:cNvPr>
          <p:cNvSpPr txBox="1"/>
          <p:nvPr/>
        </p:nvSpPr>
        <p:spPr>
          <a:xfrm>
            <a:off x="1536970" y="4029084"/>
            <a:ext cx="197228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الاتجاهات العالمية</a:t>
            </a:r>
            <a:endParaRPr lang="en-US" dirty="0"/>
          </a:p>
        </p:txBody>
      </p:sp>
      <p:sp>
        <p:nvSpPr>
          <p:cNvPr id="5" name="مربع نص 4">
            <a:extLst>
              <a:ext uri="{FF2B5EF4-FFF2-40B4-BE49-F238E27FC236}">
                <a16:creationId xmlns:a16="http://schemas.microsoft.com/office/drawing/2014/main" id="{BD52C1E2-6750-1EC1-3460-6F9741A21E4F}"/>
              </a:ext>
            </a:extLst>
          </p:cNvPr>
          <p:cNvSpPr txBox="1"/>
          <p:nvPr/>
        </p:nvSpPr>
        <p:spPr>
          <a:xfrm>
            <a:off x="5036362" y="2206359"/>
            <a:ext cx="2675107" cy="1815882"/>
          </a:xfrm>
          <a:prstGeom prst="rect">
            <a:avLst/>
          </a:prstGeom>
          <a:noFill/>
        </p:spPr>
        <p:txBody>
          <a:bodyPr wrap="square">
            <a:spAutoFit/>
          </a:bodyPr>
          <a:lstStyle/>
          <a:p>
            <a:pPr algn="ctr"/>
            <a:r>
              <a:rPr lang="ar-SA"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rPr>
              <a:t>مصادر اشتقاق الأهداف في الدراسات الاجتماعية</a:t>
            </a:r>
            <a:endParaRPr lang="ar-EG"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7" name="مربع نص 6">
            <a:extLst>
              <a:ext uri="{FF2B5EF4-FFF2-40B4-BE49-F238E27FC236}">
                <a16:creationId xmlns:a16="http://schemas.microsoft.com/office/drawing/2014/main" id="{C051D35E-2887-8D43-DAD8-5E2D9975A394}"/>
              </a:ext>
            </a:extLst>
          </p:cNvPr>
          <p:cNvSpPr txBox="1"/>
          <p:nvPr/>
        </p:nvSpPr>
        <p:spPr>
          <a:xfrm>
            <a:off x="9046724" y="1367454"/>
            <a:ext cx="1680451" cy="830997"/>
          </a:xfrm>
          <a:prstGeom prst="rect">
            <a:avLst/>
          </a:prstGeom>
          <a:noFill/>
        </p:spPr>
        <p:txBody>
          <a:bodyPr wrap="square">
            <a:spAutoFit/>
          </a:bodyPr>
          <a:lstStyle/>
          <a:p>
            <a:pPr algn="ctr" rtl="1"/>
            <a:r>
              <a:rPr lang="ar-SA" sz="2400" b="1"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rPr>
              <a:t>المجتمع ومتطلباته</a:t>
            </a:r>
            <a:endParaRPr lang="en-US" sz="2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9" name="مربع نص 8">
            <a:extLst>
              <a:ext uri="{FF2B5EF4-FFF2-40B4-BE49-F238E27FC236}">
                <a16:creationId xmlns:a16="http://schemas.microsoft.com/office/drawing/2014/main" id="{FA704F41-8033-EBBF-7B44-2C22FB7E90AC}"/>
              </a:ext>
            </a:extLst>
          </p:cNvPr>
          <p:cNvSpPr txBox="1"/>
          <p:nvPr/>
        </p:nvSpPr>
        <p:spPr>
          <a:xfrm>
            <a:off x="9046723" y="4392197"/>
            <a:ext cx="1680451"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التلميذ وخصائصه</a:t>
            </a:r>
            <a:endParaRPr lang="en-US" dirty="0"/>
          </a:p>
        </p:txBody>
      </p:sp>
      <p:sp>
        <p:nvSpPr>
          <p:cNvPr id="11" name="مربع نص 10">
            <a:extLst>
              <a:ext uri="{FF2B5EF4-FFF2-40B4-BE49-F238E27FC236}">
                <a16:creationId xmlns:a16="http://schemas.microsoft.com/office/drawing/2014/main" id="{73E3E377-07DD-F4B4-D62F-F4F6CEC5B11E}"/>
              </a:ext>
            </a:extLst>
          </p:cNvPr>
          <p:cNvSpPr txBox="1"/>
          <p:nvPr/>
        </p:nvSpPr>
        <p:spPr>
          <a:xfrm>
            <a:off x="1828800" y="1367453"/>
            <a:ext cx="168045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التعليم ونظرياته</a:t>
            </a:r>
            <a:endParaRPr lang="en-US" dirty="0"/>
          </a:p>
        </p:txBody>
      </p:sp>
      <p:sp>
        <p:nvSpPr>
          <p:cNvPr id="12" name="دائرة: مجوفة 11">
            <a:extLst>
              <a:ext uri="{FF2B5EF4-FFF2-40B4-BE49-F238E27FC236}">
                <a16:creationId xmlns:a16="http://schemas.microsoft.com/office/drawing/2014/main" id="{3A35DF27-13F0-B31A-83FC-260AC9628133}"/>
              </a:ext>
            </a:extLst>
          </p:cNvPr>
          <p:cNvSpPr/>
          <p:nvPr/>
        </p:nvSpPr>
        <p:spPr>
          <a:xfrm>
            <a:off x="-1784352" y="-6863605"/>
            <a:ext cx="23342600" cy="23342600"/>
          </a:xfrm>
          <a:prstGeom prst="donut">
            <a:avLst>
              <a:gd name="adj" fmla="val 45445"/>
            </a:avLst>
          </a:prstGeom>
          <a:solidFill>
            <a:schemeClr val="tx1">
              <a:alpha val="94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مربع نص 1">
            <a:extLst>
              <a:ext uri="{FF2B5EF4-FFF2-40B4-BE49-F238E27FC236}">
                <a16:creationId xmlns:a16="http://schemas.microsoft.com/office/drawing/2014/main" id="{89855602-C127-52B9-A02F-D474DA472B3F}"/>
              </a:ext>
            </a:extLst>
          </p:cNvPr>
          <p:cNvSpPr txBox="1"/>
          <p:nvPr/>
        </p:nvSpPr>
        <p:spPr>
          <a:xfrm>
            <a:off x="1447331" y="1723002"/>
            <a:ext cx="6340338" cy="3104696"/>
          </a:xfrm>
          <a:prstGeom prst="rect">
            <a:avLst/>
          </a:prstGeom>
          <a:noFill/>
        </p:spPr>
        <p:txBody>
          <a:bodyPr wrap="square">
            <a:spAutoFit/>
          </a:bodyPr>
          <a:lstStyle/>
          <a:p>
            <a:pPr algn="ctr">
              <a:lnSpc>
                <a:spcPct val="150000"/>
              </a:lnSpc>
            </a:pPr>
            <a:r>
              <a:rPr lang="ar-SA" sz="2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 </a:t>
            </a:r>
            <a:r>
              <a:rPr lang="ar-EG" sz="2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التلميذ وخصائصه</a:t>
            </a:r>
          </a:p>
          <a:p>
            <a:pPr algn="ctr">
              <a:lnSpc>
                <a:spcPct val="150000"/>
              </a:lnSpc>
            </a:pPr>
            <a:endParaRPr lang="ar-EG" sz="1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a:p>
            <a:pPr algn="ctr">
              <a:lnSpc>
                <a:spcPct val="150000"/>
              </a:lnSpc>
            </a:pPr>
            <a:r>
              <a:rPr lang="ar-SA" sz="1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إن دراسة خصائص التلميذ أحد مصادر اشتقاق الأهداف، فعند بناء </a:t>
            </a:r>
            <a:r>
              <a:rPr lang="ar-SA" sz="1800" dirty="0" err="1">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أى</a:t>
            </a:r>
            <a:r>
              <a:rPr lang="ar-SA" sz="1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 منهج يجب معرفة حاجات وميول وقدرات وعادات واتجاهات ومشكلات المتعلم، ومن هنا كانت أهمية دراسة خصائص نمو التلميذ ومتطلباته في جميع مراحل النمو وتحليلها ووضعها في الاعتبار عند تحديد الأهداف.</a:t>
            </a:r>
            <a:endParaRPr lang="en-US" dirty="0">
              <a:solidFill>
                <a:schemeClr val="bg1"/>
              </a:solidFill>
              <a:latin typeface="Tajawal Black" panose="00000500000000000000" pitchFamily="2" charset="-78"/>
              <a:cs typeface="Tajawal Black" panose="00000500000000000000" pitchFamily="2" charset="-78"/>
            </a:endParaRPr>
          </a:p>
        </p:txBody>
      </p:sp>
      <p:sp>
        <p:nvSpPr>
          <p:cNvPr id="8" name="مستطيل: زوايا مستديرة 7">
            <a:extLst>
              <a:ext uri="{FF2B5EF4-FFF2-40B4-BE49-F238E27FC236}">
                <a16:creationId xmlns:a16="http://schemas.microsoft.com/office/drawing/2014/main" id="{9227B229-629C-AF3B-F1EC-4B4591EBA3E0}"/>
              </a:ext>
            </a:extLst>
          </p:cNvPr>
          <p:cNvSpPr/>
          <p:nvPr/>
        </p:nvSpPr>
        <p:spPr>
          <a:xfrm>
            <a:off x="2741715" y="1840036"/>
            <a:ext cx="3632200" cy="667880"/>
          </a:xfrm>
          <a:prstGeom prst="roundRect">
            <a:avLst/>
          </a:prstGeom>
          <a:solidFill>
            <a:schemeClr val="bg1">
              <a:alpha val="39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002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advTm="4000">
        <p159:morph option="byObject"/>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26ACB96-A71B-2B0B-D9F0-32D7D6EE926E}"/>
              </a:ext>
            </a:extLst>
          </p:cNvPr>
          <p:cNvSpPr txBox="1"/>
          <p:nvPr/>
        </p:nvSpPr>
        <p:spPr>
          <a:xfrm>
            <a:off x="1536970" y="4029084"/>
            <a:ext cx="197228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الاتجاهات العالمية</a:t>
            </a:r>
            <a:endParaRPr lang="en-US" dirty="0"/>
          </a:p>
        </p:txBody>
      </p:sp>
      <p:sp>
        <p:nvSpPr>
          <p:cNvPr id="5" name="مربع نص 4">
            <a:extLst>
              <a:ext uri="{FF2B5EF4-FFF2-40B4-BE49-F238E27FC236}">
                <a16:creationId xmlns:a16="http://schemas.microsoft.com/office/drawing/2014/main" id="{BD52C1E2-6750-1EC1-3460-6F9741A21E4F}"/>
              </a:ext>
            </a:extLst>
          </p:cNvPr>
          <p:cNvSpPr txBox="1"/>
          <p:nvPr/>
        </p:nvSpPr>
        <p:spPr>
          <a:xfrm>
            <a:off x="5036362" y="2206359"/>
            <a:ext cx="2675107" cy="1815882"/>
          </a:xfrm>
          <a:prstGeom prst="rect">
            <a:avLst/>
          </a:prstGeom>
          <a:noFill/>
        </p:spPr>
        <p:txBody>
          <a:bodyPr wrap="square">
            <a:spAutoFit/>
          </a:bodyPr>
          <a:lstStyle/>
          <a:p>
            <a:pPr algn="ctr"/>
            <a:r>
              <a:rPr lang="ar-SA"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rPr>
              <a:t>مصادر اشتقاق الأهداف في الدراسات الاجتماعية</a:t>
            </a:r>
            <a:endParaRPr lang="ar-EG" sz="2800" b="1" dirty="0">
              <a:solidFill>
                <a:schemeClr val="accent5">
                  <a:lumMod val="75000"/>
                </a:schemeClr>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7" name="مربع نص 6">
            <a:extLst>
              <a:ext uri="{FF2B5EF4-FFF2-40B4-BE49-F238E27FC236}">
                <a16:creationId xmlns:a16="http://schemas.microsoft.com/office/drawing/2014/main" id="{C051D35E-2887-8D43-DAD8-5E2D9975A394}"/>
              </a:ext>
            </a:extLst>
          </p:cNvPr>
          <p:cNvSpPr txBox="1"/>
          <p:nvPr/>
        </p:nvSpPr>
        <p:spPr>
          <a:xfrm>
            <a:off x="9046724" y="1367454"/>
            <a:ext cx="1680451" cy="830997"/>
          </a:xfrm>
          <a:prstGeom prst="rect">
            <a:avLst/>
          </a:prstGeom>
          <a:noFill/>
        </p:spPr>
        <p:txBody>
          <a:bodyPr wrap="square">
            <a:spAutoFit/>
          </a:bodyPr>
          <a:lstStyle/>
          <a:p>
            <a:pPr algn="ctr" rtl="1"/>
            <a:r>
              <a:rPr lang="ar-SA" sz="2400" b="1"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rPr>
              <a:t>المجتمع ومتطلباته</a:t>
            </a:r>
            <a:endParaRPr lang="en-US" sz="2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p:txBody>
      </p:sp>
      <p:sp>
        <p:nvSpPr>
          <p:cNvPr id="9" name="مربع نص 8">
            <a:extLst>
              <a:ext uri="{FF2B5EF4-FFF2-40B4-BE49-F238E27FC236}">
                <a16:creationId xmlns:a16="http://schemas.microsoft.com/office/drawing/2014/main" id="{FA704F41-8033-EBBF-7B44-2C22FB7E90AC}"/>
              </a:ext>
            </a:extLst>
          </p:cNvPr>
          <p:cNvSpPr txBox="1"/>
          <p:nvPr/>
        </p:nvSpPr>
        <p:spPr>
          <a:xfrm>
            <a:off x="9046723" y="4392197"/>
            <a:ext cx="1680451"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التلميذ وخصائصه</a:t>
            </a:r>
            <a:endParaRPr lang="en-US" dirty="0"/>
          </a:p>
        </p:txBody>
      </p:sp>
      <p:sp>
        <p:nvSpPr>
          <p:cNvPr id="11" name="مربع نص 10">
            <a:extLst>
              <a:ext uri="{FF2B5EF4-FFF2-40B4-BE49-F238E27FC236}">
                <a16:creationId xmlns:a16="http://schemas.microsoft.com/office/drawing/2014/main" id="{73E3E377-07DD-F4B4-D62F-F4F6CEC5B11E}"/>
              </a:ext>
            </a:extLst>
          </p:cNvPr>
          <p:cNvSpPr txBox="1"/>
          <p:nvPr/>
        </p:nvSpPr>
        <p:spPr>
          <a:xfrm>
            <a:off x="1828800" y="1367453"/>
            <a:ext cx="1680452" cy="830997"/>
          </a:xfrm>
          <a:prstGeom prst="rect">
            <a:avLst/>
          </a:prstGeom>
          <a:noFill/>
        </p:spPr>
        <p:txBody>
          <a:bodyPr wrap="square">
            <a:spAutoFit/>
          </a:bodyPr>
          <a:lstStyle>
            <a:defPPr>
              <a:defRPr lang="en-US"/>
            </a:defPPr>
            <a:lvl1pPr algn="ctr">
              <a:defRPr sz="2400" b="1">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defRPr>
            </a:lvl1pPr>
          </a:lstStyle>
          <a:p>
            <a:r>
              <a:rPr lang="ar-SA" dirty="0"/>
              <a:t>التعليم ونظرياته</a:t>
            </a:r>
            <a:endParaRPr lang="en-US" dirty="0"/>
          </a:p>
        </p:txBody>
      </p:sp>
      <p:sp>
        <p:nvSpPr>
          <p:cNvPr id="12" name="دائرة: مجوفة 11">
            <a:extLst>
              <a:ext uri="{FF2B5EF4-FFF2-40B4-BE49-F238E27FC236}">
                <a16:creationId xmlns:a16="http://schemas.microsoft.com/office/drawing/2014/main" id="{3A35DF27-13F0-B31A-83FC-260AC9628133}"/>
              </a:ext>
            </a:extLst>
          </p:cNvPr>
          <p:cNvSpPr/>
          <p:nvPr/>
        </p:nvSpPr>
        <p:spPr>
          <a:xfrm>
            <a:off x="-9148189" y="-7279103"/>
            <a:ext cx="23342600" cy="23342600"/>
          </a:xfrm>
          <a:prstGeom prst="donut">
            <a:avLst>
              <a:gd name="adj" fmla="val 45445"/>
            </a:avLst>
          </a:prstGeom>
          <a:solidFill>
            <a:schemeClr val="tx1">
              <a:alpha val="94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مربع نص 1">
            <a:extLst>
              <a:ext uri="{FF2B5EF4-FFF2-40B4-BE49-F238E27FC236}">
                <a16:creationId xmlns:a16="http://schemas.microsoft.com/office/drawing/2014/main" id="{89855602-C127-52B9-A02F-D474DA472B3F}"/>
              </a:ext>
            </a:extLst>
          </p:cNvPr>
          <p:cNvSpPr txBox="1"/>
          <p:nvPr/>
        </p:nvSpPr>
        <p:spPr>
          <a:xfrm>
            <a:off x="4470400" y="2026165"/>
            <a:ext cx="7033300" cy="2689198"/>
          </a:xfrm>
          <a:prstGeom prst="rect">
            <a:avLst/>
          </a:prstGeom>
          <a:noFill/>
        </p:spPr>
        <p:txBody>
          <a:bodyPr wrap="square">
            <a:spAutoFit/>
          </a:bodyPr>
          <a:lstStyle/>
          <a:p>
            <a:pPr algn="ctr">
              <a:lnSpc>
                <a:spcPct val="150000"/>
              </a:lnSpc>
            </a:pPr>
            <a:r>
              <a:rPr lang="ar-EG" sz="2800" dirty="0">
                <a:solidFill>
                  <a:schemeClr val="bg1"/>
                </a:solidFill>
                <a:latin typeface="Tajawal Black" panose="00000500000000000000" pitchFamily="2" charset="-78"/>
                <a:ea typeface="Times New Roman" panose="02020603050405020304" pitchFamily="18" charset="0"/>
                <a:cs typeface="Tajawal Black" panose="00000500000000000000" pitchFamily="2" charset="-78"/>
              </a:rPr>
              <a:t>الاتجاهات العالمية</a:t>
            </a:r>
          </a:p>
          <a:p>
            <a:pPr algn="ctr">
              <a:lnSpc>
                <a:spcPct val="150000"/>
              </a:lnSpc>
            </a:pPr>
            <a:endParaRPr lang="ar-EG" sz="1400" dirty="0">
              <a:solidFill>
                <a:srgbClr val="FF0000"/>
              </a:solidFill>
              <a:effectLst/>
              <a:latin typeface="Tajawal Black" panose="00000500000000000000" pitchFamily="2" charset="-78"/>
              <a:ea typeface="Times New Roman" panose="02020603050405020304" pitchFamily="18" charset="0"/>
              <a:cs typeface="Tajawal Black" panose="00000500000000000000" pitchFamily="2" charset="-78"/>
            </a:endParaRPr>
          </a:p>
          <a:p>
            <a:pPr algn="ctr">
              <a:lnSpc>
                <a:spcPct val="150000"/>
              </a:lnSpc>
            </a:pPr>
            <a:r>
              <a:rPr lang="ar-EG" sz="1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ال</a:t>
            </a:r>
            <a:r>
              <a:rPr lang="ar-SA" sz="1800" dirty="0">
                <a:solidFill>
                  <a:schemeClr val="bg1"/>
                </a:solidFill>
                <a:effectLst/>
                <a:latin typeface="Tajawal Black" panose="00000500000000000000" pitchFamily="2" charset="-78"/>
                <a:ea typeface="Times New Roman" panose="02020603050405020304" pitchFamily="18" charset="0"/>
                <a:cs typeface="Tajawal Black" panose="00000500000000000000" pitchFamily="2" charset="-78"/>
              </a:rPr>
              <a:t>عالم الذي نعيش فيه اليوم سريع التطور والتغير، الأمر الذي يفرض علينا دراسة هذه التطورات والتغيرات ومسايرتها بما يتفق مع متطلباتنا وحاجاتنا، والتعبير عنها في مناهجنا سواء من خلال المادة أو الطريقة أو الوسيلة وغيرها من عناصر المنهج</a:t>
            </a:r>
            <a:endParaRPr lang="en-US" dirty="0">
              <a:solidFill>
                <a:schemeClr val="bg1"/>
              </a:solidFill>
              <a:latin typeface="Tajawal Black" panose="00000500000000000000" pitchFamily="2" charset="-78"/>
              <a:cs typeface="Tajawal Black" panose="00000500000000000000" pitchFamily="2" charset="-78"/>
            </a:endParaRPr>
          </a:p>
        </p:txBody>
      </p:sp>
      <p:sp>
        <p:nvSpPr>
          <p:cNvPr id="8" name="مستطيل: زوايا مستديرة 7">
            <a:extLst>
              <a:ext uri="{FF2B5EF4-FFF2-40B4-BE49-F238E27FC236}">
                <a16:creationId xmlns:a16="http://schemas.microsoft.com/office/drawing/2014/main" id="{1FC7F88F-E995-5335-6CB4-2B8E4B947D4E}"/>
              </a:ext>
            </a:extLst>
          </p:cNvPr>
          <p:cNvSpPr/>
          <p:nvPr/>
        </p:nvSpPr>
        <p:spPr>
          <a:xfrm>
            <a:off x="6153962" y="2118427"/>
            <a:ext cx="3632200" cy="667880"/>
          </a:xfrm>
          <a:prstGeom prst="roundRect">
            <a:avLst/>
          </a:prstGeom>
          <a:solidFill>
            <a:schemeClr val="bg1">
              <a:alpha val="39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692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advTm="4000">
        <p159:morph option="byObject"/>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41644"/>
            <a:ext cx="3731706" cy="830997"/>
          </a:xfrm>
          <a:prstGeom prst="rect">
            <a:avLst/>
          </a:prstGeom>
          <a:noFill/>
        </p:spPr>
        <p:txBody>
          <a:bodyPr wrap="square">
            <a:spAutoFit/>
          </a:bodyPr>
          <a:lstStyle/>
          <a:p>
            <a:pPr algn="ctr"/>
            <a:r>
              <a:rPr lang="ar-SA" sz="24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400" dirty="0">
              <a:solidFill>
                <a:schemeClr val="bg1"/>
              </a:solidFill>
              <a:latin typeface="STC Bold" panose="01000500000000020006" pitchFamily="2" charset="-78"/>
              <a:cs typeface="STC Bold" panose="01000500000000020006" pitchFamily="2" charset="-78"/>
            </a:endParaRPr>
          </a:p>
        </p:txBody>
      </p:sp>
      <p:sp>
        <p:nvSpPr>
          <p:cNvPr id="4" name="مربع نص 3">
            <a:extLst>
              <a:ext uri="{FF2B5EF4-FFF2-40B4-BE49-F238E27FC236}">
                <a16:creationId xmlns:a16="http://schemas.microsoft.com/office/drawing/2014/main" id="{EEDB196C-8687-FEB8-A33D-54FDFAF14DA4}"/>
              </a:ext>
            </a:extLst>
          </p:cNvPr>
          <p:cNvSpPr txBox="1"/>
          <p:nvPr/>
        </p:nvSpPr>
        <p:spPr>
          <a:xfrm>
            <a:off x="6712807" y="1774520"/>
            <a:ext cx="4109775" cy="461665"/>
          </a:xfrm>
          <a:prstGeom prst="rect">
            <a:avLst/>
          </a:prstGeom>
          <a:noFill/>
        </p:spPr>
        <p:txBody>
          <a:bodyPr wrap="square">
            <a:spAutoFit/>
          </a:bodyPr>
          <a:lstStyle/>
          <a:p>
            <a:pPr lvl="0" algn="justLow" rtl="1">
              <a:buClr>
                <a:schemeClr val="accent2">
                  <a:lumMod val="75000"/>
                </a:schemeClr>
              </a:buClr>
            </a:pPr>
            <a:r>
              <a:rPr lang="ar-SA" sz="24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rPr>
              <a:t>مفهوم الدراسات الاجتماعية </a:t>
            </a:r>
            <a:endParaRPr lang="en-US" sz="20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endParaRPr>
          </a:p>
        </p:txBody>
      </p:sp>
      <p:sp>
        <p:nvSpPr>
          <p:cNvPr id="9" name="مربع نص 8">
            <a:extLst>
              <a:ext uri="{FF2B5EF4-FFF2-40B4-BE49-F238E27FC236}">
                <a16:creationId xmlns:a16="http://schemas.microsoft.com/office/drawing/2014/main" id="{CDF7078F-B65F-4A8F-9759-BF28512F753E}"/>
              </a:ext>
            </a:extLst>
          </p:cNvPr>
          <p:cNvSpPr txBox="1"/>
          <p:nvPr/>
        </p:nvSpPr>
        <p:spPr>
          <a:xfrm>
            <a:off x="6096000" y="2412377"/>
            <a:ext cx="5359482" cy="3338222"/>
          </a:xfrm>
          <a:prstGeom prst="rect">
            <a:avLst/>
          </a:prstGeom>
          <a:noFill/>
        </p:spPr>
        <p:txBody>
          <a:bodyPr wrap="square">
            <a:spAutoFit/>
          </a:bodyPr>
          <a:lstStyle/>
          <a:p>
            <a:pPr algn="justLow" rtl="1">
              <a:lnSpc>
                <a:spcPct val="200000"/>
              </a:lnSpc>
            </a:pPr>
            <a:r>
              <a:rPr lang="ar-EG" sz="1800" dirty="0">
                <a:effectLst/>
                <a:latin typeface="STC Bold" panose="01000500000000020006" pitchFamily="2" charset="-78"/>
                <a:ea typeface="Times New Roman" panose="02020603050405020304" pitchFamily="18" charset="0"/>
                <a:cs typeface="STC Bold" panose="01000500000000020006" pitchFamily="2" charset="-78"/>
              </a:rPr>
              <a:t>هي </a:t>
            </a:r>
            <a:r>
              <a:rPr lang="ar-SA" sz="1800" dirty="0">
                <a:effectLst/>
                <a:latin typeface="STC Bold" panose="01000500000000020006" pitchFamily="2" charset="-78"/>
                <a:ea typeface="Times New Roman" panose="02020603050405020304" pitchFamily="18" charset="0"/>
                <a:cs typeface="STC Bold" panose="01000500000000020006" pitchFamily="2" charset="-78"/>
              </a:rPr>
              <a:t>ذلك الجزء من حقول العلوم الاجتماعية والتي يشتمل على علم الأجناس وعلم الاجتماع والاقتصاد وعلم النفس والعلوم السياسية والتاريخ والجغرافيا وأن ذلك الجزء قد تم اختياره من هذه العلوم الاجتماعية لأغراض تعليمية وأن الأساس لاختيار هذه الحقول هو أنها تمثل العلوم الاجتماعية التي تعنى بدراسة سلوك الإنسان والبيئة التي يعيش فيها. </a:t>
            </a:r>
            <a:endParaRPr lang="en-US" dirty="0">
              <a:effectLst/>
              <a:latin typeface="STC Bold" panose="01000500000000020006" pitchFamily="2" charset="-78"/>
              <a:ea typeface="Times New Roman" panose="02020603050405020304" pitchFamily="18" charset="0"/>
              <a:cs typeface="STC Bold" panose="01000500000000020006" pitchFamily="2" charset="-78"/>
            </a:endParaRPr>
          </a:p>
        </p:txBody>
      </p:sp>
      <p:pic>
        <p:nvPicPr>
          <p:cNvPr id="13" name="صورة 12" descr="صورة تحتوي على ترس, لقطة شاشة, نص, دائرة&#10;&#10;تم إنشاء الوصف تلقائياً">
            <a:extLst>
              <a:ext uri="{FF2B5EF4-FFF2-40B4-BE49-F238E27FC236}">
                <a16:creationId xmlns:a16="http://schemas.microsoft.com/office/drawing/2014/main" id="{C19C69C5-30AF-0188-C35F-958158FD3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00" y="2120414"/>
            <a:ext cx="4929078" cy="3945502"/>
          </a:xfrm>
          <a:prstGeom prst="rect">
            <a:avLst/>
          </a:prstGeom>
        </p:spPr>
      </p:pic>
    </p:spTree>
    <p:extLst>
      <p:ext uri="{BB962C8B-B14F-4D97-AF65-F5344CB8AC3E}">
        <p14:creationId xmlns:p14="http://schemas.microsoft.com/office/powerpoint/2010/main" val="31011243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41644"/>
            <a:ext cx="3731706" cy="830997"/>
          </a:xfrm>
          <a:prstGeom prst="rect">
            <a:avLst/>
          </a:prstGeom>
          <a:noFill/>
        </p:spPr>
        <p:txBody>
          <a:bodyPr wrap="square">
            <a:spAutoFit/>
          </a:bodyPr>
          <a:lstStyle/>
          <a:p>
            <a:pPr algn="ctr"/>
            <a:r>
              <a:rPr lang="ar-SA" sz="24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400" dirty="0">
              <a:solidFill>
                <a:schemeClr val="bg1"/>
              </a:solidFill>
              <a:latin typeface="STC Bold" panose="01000500000000020006" pitchFamily="2" charset="-78"/>
              <a:cs typeface="STC Bold" panose="01000500000000020006" pitchFamily="2" charset="-78"/>
            </a:endParaRPr>
          </a:p>
        </p:txBody>
      </p:sp>
      <p:sp>
        <p:nvSpPr>
          <p:cNvPr id="4" name="مربع نص 3">
            <a:extLst>
              <a:ext uri="{FF2B5EF4-FFF2-40B4-BE49-F238E27FC236}">
                <a16:creationId xmlns:a16="http://schemas.microsoft.com/office/drawing/2014/main" id="{EEDB196C-8687-FEB8-A33D-54FDFAF14DA4}"/>
              </a:ext>
            </a:extLst>
          </p:cNvPr>
          <p:cNvSpPr txBox="1"/>
          <p:nvPr/>
        </p:nvSpPr>
        <p:spPr>
          <a:xfrm>
            <a:off x="7335884" y="1713358"/>
            <a:ext cx="4109775" cy="461665"/>
          </a:xfrm>
          <a:prstGeom prst="rect">
            <a:avLst/>
          </a:prstGeom>
          <a:noFill/>
        </p:spPr>
        <p:txBody>
          <a:bodyPr wrap="square">
            <a:spAutoFit/>
          </a:bodyPr>
          <a:lstStyle/>
          <a:p>
            <a:pPr lvl="0" algn="justLow" rtl="1">
              <a:buClr>
                <a:schemeClr val="accent2">
                  <a:lumMod val="75000"/>
                </a:schemeClr>
              </a:buClr>
            </a:pPr>
            <a:r>
              <a:rPr lang="ar-SA" sz="24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rPr>
              <a:t>مفهوم </a:t>
            </a:r>
            <a:r>
              <a:rPr lang="ar-EG" sz="24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rPr>
              <a:t>المواد الاجتماعية</a:t>
            </a:r>
            <a:endParaRPr lang="en-US" sz="20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endParaRPr>
          </a:p>
        </p:txBody>
      </p:sp>
      <p:sp>
        <p:nvSpPr>
          <p:cNvPr id="5" name="مربع نص 4">
            <a:extLst>
              <a:ext uri="{FF2B5EF4-FFF2-40B4-BE49-F238E27FC236}">
                <a16:creationId xmlns:a16="http://schemas.microsoft.com/office/drawing/2014/main" id="{04ADC031-0019-51DE-1940-8738440EF21D}"/>
              </a:ext>
            </a:extLst>
          </p:cNvPr>
          <p:cNvSpPr txBox="1"/>
          <p:nvPr/>
        </p:nvSpPr>
        <p:spPr>
          <a:xfrm>
            <a:off x="7568119" y="2192104"/>
            <a:ext cx="3990112" cy="3788345"/>
          </a:xfrm>
          <a:prstGeom prst="rect">
            <a:avLst/>
          </a:prstGeom>
          <a:noFill/>
        </p:spPr>
        <p:txBody>
          <a:bodyPr wrap="square">
            <a:spAutoFit/>
          </a:bodyPr>
          <a:lstStyle>
            <a:defPPr>
              <a:defRPr lang="en-US"/>
            </a:defPPr>
            <a:lvl1pPr algn="justLow">
              <a:lnSpc>
                <a:spcPct val="200000"/>
              </a:lnSpc>
              <a:defRPr>
                <a:effectLst/>
                <a:latin typeface="STC Bold" panose="01000500000000020006" pitchFamily="2" charset="-78"/>
                <a:ea typeface="Times New Roman" panose="02020603050405020304" pitchFamily="18" charset="0"/>
                <a:cs typeface="STC Bold" panose="01000500000000020006" pitchFamily="2" charset="-78"/>
              </a:defRPr>
            </a:lvl1pPr>
          </a:lstStyle>
          <a:p>
            <a:pPr>
              <a:lnSpc>
                <a:spcPct val="150000"/>
              </a:lnSpc>
            </a:pPr>
            <a:r>
              <a:rPr lang="ar-SA" dirty="0"/>
              <a:t>المواد الاجتماعية من المواد التي تبحث عما يجرى في المجتمع من قضايا وتفاعلات وما يعتريه من مشكلات سواء في الماضي  أو الحاضر، ولذلك تأثرت بالمفهوم التقليدي للمنهج، الذي يتخذ من المعلومات هدفا في حد ذاته ومحور أساسي يدور المنهج حوله، مما انعكس بشكل مباشر على مناهج المواد الدراسية المنفصلة مثل: </a:t>
            </a:r>
            <a:r>
              <a:rPr lang="ar-EG" dirty="0"/>
              <a:t>(</a:t>
            </a:r>
            <a:r>
              <a:rPr lang="ar-SA" dirty="0"/>
              <a:t>التاريخ- الجغرافيا- التربية الوطنية</a:t>
            </a:r>
            <a:r>
              <a:rPr lang="ar-EG" dirty="0"/>
              <a:t>)</a:t>
            </a:r>
            <a:endParaRPr lang="en-US" dirty="0"/>
          </a:p>
        </p:txBody>
      </p:sp>
      <p:pic>
        <p:nvPicPr>
          <p:cNvPr id="6" name="صورة 5" descr="صورة تحتوي على لقطة شاشة, نص, دائرة, الرسومات&#10;&#10;تم إنشاء الوصف تلقائياً">
            <a:extLst>
              <a:ext uri="{FF2B5EF4-FFF2-40B4-BE49-F238E27FC236}">
                <a16:creationId xmlns:a16="http://schemas.microsoft.com/office/drawing/2014/main" id="{FEBE345C-53D4-408E-28B1-E6F0573C6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94" y="1725718"/>
            <a:ext cx="6141837" cy="4114970"/>
          </a:xfrm>
          <a:prstGeom prst="rect">
            <a:avLst/>
          </a:prstGeom>
        </p:spPr>
      </p:pic>
    </p:spTree>
    <p:extLst>
      <p:ext uri="{BB962C8B-B14F-4D97-AF65-F5344CB8AC3E}">
        <p14:creationId xmlns:p14="http://schemas.microsoft.com/office/powerpoint/2010/main" val="408484962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41644"/>
            <a:ext cx="3731706" cy="830997"/>
          </a:xfrm>
          <a:prstGeom prst="rect">
            <a:avLst/>
          </a:prstGeom>
          <a:noFill/>
        </p:spPr>
        <p:txBody>
          <a:bodyPr wrap="square">
            <a:spAutoFit/>
          </a:bodyPr>
          <a:lstStyle/>
          <a:p>
            <a:pPr algn="ctr"/>
            <a:r>
              <a:rPr lang="ar-SA" sz="24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400" dirty="0">
              <a:solidFill>
                <a:schemeClr val="bg1"/>
              </a:solidFill>
              <a:latin typeface="STC Bold" panose="01000500000000020006" pitchFamily="2" charset="-78"/>
              <a:cs typeface="STC Bold" panose="01000500000000020006" pitchFamily="2" charset="-78"/>
            </a:endParaRPr>
          </a:p>
        </p:txBody>
      </p:sp>
      <p:sp>
        <p:nvSpPr>
          <p:cNvPr id="4" name="مربع نص 3">
            <a:extLst>
              <a:ext uri="{FF2B5EF4-FFF2-40B4-BE49-F238E27FC236}">
                <a16:creationId xmlns:a16="http://schemas.microsoft.com/office/drawing/2014/main" id="{8BD9ABF3-4BC1-A95D-F2FE-84258DF8F93F}"/>
              </a:ext>
            </a:extLst>
          </p:cNvPr>
          <p:cNvSpPr txBox="1"/>
          <p:nvPr/>
        </p:nvSpPr>
        <p:spPr>
          <a:xfrm>
            <a:off x="6614810" y="2246732"/>
            <a:ext cx="4821782" cy="3892219"/>
          </a:xfrm>
          <a:prstGeom prst="rect">
            <a:avLst/>
          </a:prstGeom>
          <a:noFill/>
        </p:spPr>
        <p:txBody>
          <a:bodyPr wrap="square">
            <a:spAutoFit/>
          </a:bodyPr>
          <a:lstStyle>
            <a:defPPr>
              <a:defRPr lang="en-US"/>
            </a:defPPr>
            <a:lvl1pPr algn="justLow">
              <a:lnSpc>
                <a:spcPct val="150000"/>
              </a:lnSpc>
              <a:defRPr>
                <a:effectLst/>
                <a:latin typeface="STC Bold" panose="01000500000000020006" pitchFamily="2" charset="-78"/>
                <a:ea typeface="Times New Roman" panose="02020603050405020304" pitchFamily="18" charset="0"/>
                <a:cs typeface="STC Bold" panose="01000500000000020006" pitchFamily="2" charset="-78"/>
              </a:defRPr>
            </a:lvl1pPr>
          </a:lstStyle>
          <a:p>
            <a:pPr>
              <a:lnSpc>
                <a:spcPct val="200000"/>
              </a:lnSpc>
            </a:pPr>
            <a:r>
              <a:rPr lang="ar-SA" dirty="0"/>
              <a:t>العلوم الاجتماعية تهتم وتبحث في المعلومات مهما بلغت درجة صعوبتها، وهي نفسها تبحث في مجال المواد الاجتماعية والدراسات الاجتماعية، إلا أن العلوم الاجتماعية تدرس المعلومة دراسة أكاديمية متخصصة، والهدف منها تخريج المتخصصين في مجالاتها المختلفة، وتعد من أهم مصادر المعرفة العلمية، فهي  تهتم بدراسة العلاقات الإنسانية دراسة مفصلة. </a:t>
            </a:r>
            <a:endParaRPr lang="en-US" dirty="0"/>
          </a:p>
        </p:txBody>
      </p:sp>
      <p:sp>
        <p:nvSpPr>
          <p:cNvPr id="2" name="مربع نص 1">
            <a:extLst>
              <a:ext uri="{FF2B5EF4-FFF2-40B4-BE49-F238E27FC236}">
                <a16:creationId xmlns:a16="http://schemas.microsoft.com/office/drawing/2014/main" id="{0AFA4B75-A49A-EEEE-A7F8-24467CD22002}"/>
              </a:ext>
            </a:extLst>
          </p:cNvPr>
          <p:cNvSpPr txBox="1"/>
          <p:nvPr/>
        </p:nvSpPr>
        <p:spPr>
          <a:xfrm>
            <a:off x="6970813" y="1785067"/>
            <a:ext cx="4109775" cy="461665"/>
          </a:xfrm>
          <a:prstGeom prst="rect">
            <a:avLst/>
          </a:prstGeom>
          <a:noFill/>
        </p:spPr>
        <p:txBody>
          <a:bodyPr wrap="square">
            <a:spAutoFit/>
          </a:bodyPr>
          <a:lstStyle/>
          <a:p>
            <a:pPr lvl="0" algn="justLow" rtl="1">
              <a:buClr>
                <a:schemeClr val="accent2">
                  <a:lumMod val="75000"/>
                </a:schemeClr>
              </a:buClr>
            </a:pPr>
            <a:r>
              <a:rPr lang="ar-SA" sz="24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rPr>
              <a:t>مفهوم </a:t>
            </a:r>
            <a:r>
              <a:rPr lang="ar-EG" sz="24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rPr>
              <a:t>العلوم الاجتماعية</a:t>
            </a:r>
            <a:endParaRPr lang="en-US" sz="2000" b="1" dirty="0">
              <a:solidFill>
                <a:schemeClr val="accent2">
                  <a:lumMod val="75000"/>
                </a:schemeClr>
              </a:solidFill>
              <a:effectLst/>
              <a:latin typeface="AbdoMaster-Heavy" panose="02000500030000020004" pitchFamily="50" charset="-78"/>
              <a:ea typeface="Times New Roman" panose="02020603050405020304" pitchFamily="18" charset="0"/>
              <a:cs typeface="AbdoMaster-Heavy" panose="02000500030000020004" pitchFamily="50" charset="-78"/>
            </a:endParaRPr>
          </a:p>
        </p:txBody>
      </p:sp>
      <p:pic>
        <p:nvPicPr>
          <p:cNvPr id="6" name="صورة 5" descr="صورة تحتوي على نص, الرسومات, تصميم الجرافيك, الخط&#10;&#10;تم إنشاء الوصف تلقائياً">
            <a:extLst>
              <a:ext uri="{FF2B5EF4-FFF2-40B4-BE49-F238E27FC236}">
                <a16:creationId xmlns:a16="http://schemas.microsoft.com/office/drawing/2014/main" id="{520F0E3B-1D9C-FFCB-1A05-8AD10021C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57" y="1707246"/>
            <a:ext cx="5793733" cy="4322555"/>
          </a:xfrm>
          <a:prstGeom prst="rect">
            <a:avLst/>
          </a:prstGeom>
        </p:spPr>
      </p:pic>
    </p:spTree>
    <p:extLst>
      <p:ext uri="{BB962C8B-B14F-4D97-AF65-F5344CB8AC3E}">
        <p14:creationId xmlns:p14="http://schemas.microsoft.com/office/powerpoint/2010/main" val="400671397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41644"/>
            <a:ext cx="3731706" cy="830997"/>
          </a:xfrm>
          <a:prstGeom prst="rect">
            <a:avLst/>
          </a:prstGeom>
          <a:noFill/>
        </p:spPr>
        <p:txBody>
          <a:bodyPr wrap="square">
            <a:spAutoFit/>
          </a:bodyPr>
          <a:lstStyle/>
          <a:p>
            <a:pPr algn="ctr"/>
            <a:r>
              <a:rPr lang="ar-SA" sz="24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400" dirty="0">
              <a:solidFill>
                <a:schemeClr val="bg1"/>
              </a:solidFill>
              <a:latin typeface="STC Bold" panose="01000500000000020006" pitchFamily="2" charset="-78"/>
              <a:cs typeface="STC Bold" panose="01000500000000020006" pitchFamily="2" charset="-78"/>
            </a:endParaRPr>
          </a:p>
        </p:txBody>
      </p:sp>
      <p:pic>
        <p:nvPicPr>
          <p:cNvPr id="6" name="صورة 5" descr="صورة تحتوي على نص, لقطة شاشة, الخط, التصميم&#10;&#10;تم إنشاء الوصف تلقائياً">
            <a:extLst>
              <a:ext uri="{FF2B5EF4-FFF2-40B4-BE49-F238E27FC236}">
                <a16:creationId xmlns:a16="http://schemas.microsoft.com/office/drawing/2014/main" id="{62CB4193-8672-ADC1-41A3-26370F045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187" y="1424257"/>
            <a:ext cx="6280472" cy="4898721"/>
          </a:xfrm>
          <a:prstGeom prst="rect">
            <a:avLst/>
          </a:prstGeom>
        </p:spPr>
      </p:pic>
    </p:spTree>
    <p:extLst>
      <p:ext uri="{BB962C8B-B14F-4D97-AF65-F5344CB8AC3E}">
        <p14:creationId xmlns:p14="http://schemas.microsoft.com/office/powerpoint/2010/main" val="384182407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71788"/>
            <a:ext cx="3731706" cy="707886"/>
          </a:xfrm>
          <a:prstGeom prst="rect">
            <a:avLst/>
          </a:prstGeom>
          <a:noFill/>
        </p:spPr>
        <p:txBody>
          <a:bodyPr wrap="square">
            <a:spAutoFit/>
          </a:bodyPr>
          <a:lstStyle/>
          <a:p>
            <a:pPr algn="ctr"/>
            <a:r>
              <a:rPr lang="ar-SA" sz="20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000" dirty="0">
              <a:solidFill>
                <a:schemeClr val="bg1"/>
              </a:solidFill>
              <a:latin typeface="STC Bold" panose="01000500000000020006" pitchFamily="2" charset="-78"/>
              <a:cs typeface="STC Bold" panose="01000500000000020006" pitchFamily="2" charset="-78"/>
            </a:endParaRPr>
          </a:p>
        </p:txBody>
      </p:sp>
      <p:pic>
        <p:nvPicPr>
          <p:cNvPr id="4" name="صورة 3" descr="صورة تحتوي على نص, لقطة شاشة, رسم بياني, التصميم&#10;&#10;تم إنشاء الوصف تلقائياً">
            <a:extLst>
              <a:ext uri="{FF2B5EF4-FFF2-40B4-BE49-F238E27FC236}">
                <a16:creationId xmlns:a16="http://schemas.microsoft.com/office/drawing/2014/main" id="{6C9AB02C-A4F0-C8FC-786A-654CDFD89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33" y="1423022"/>
            <a:ext cx="6210580" cy="4737443"/>
          </a:xfrm>
          <a:prstGeom prst="rect">
            <a:avLst/>
          </a:prstGeom>
        </p:spPr>
      </p:pic>
      <p:sp>
        <p:nvSpPr>
          <p:cNvPr id="5" name="مستطيل 4">
            <a:extLst>
              <a:ext uri="{FF2B5EF4-FFF2-40B4-BE49-F238E27FC236}">
                <a16:creationId xmlns:a16="http://schemas.microsoft.com/office/drawing/2014/main" id="{131DBD6D-43ED-5BD3-983C-2ECAE18A00E7}"/>
              </a:ext>
            </a:extLst>
          </p:cNvPr>
          <p:cNvSpPr/>
          <p:nvPr/>
        </p:nvSpPr>
        <p:spPr>
          <a:xfrm>
            <a:off x="7402748" y="1634247"/>
            <a:ext cx="2198451" cy="350196"/>
          </a:xfrm>
          <a:prstGeom prst="rect">
            <a:avLst/>
          </a:prstGeom>
          <a:solidFill>
            <a:srgbClr val="F9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TC Bold" panose="01000500000000020006" pitchFamily="2" charset="-78"/>
                <a:cs typeface="STC Bold" panose="01000500000000020006" pitchFamily="2" charset="-78"/>
              </a:rPr>
              <a:t>محتوى مختار ومبسط</a:t>
            </a:r>
            <a:endParaRPr lang="en-US" sz="1600" dirty="0">
              <a:solidFill>
                <a:schemeClr val="tx1"/>
              </a:solidFill>
              <a:latin typeface="STC Bold" panose="01000500000000020006" pitchFamily="2" charset="-78"/>
              <a:cs typeface="STC Bold" panose="01000500000000020006" pitchFamily="2" charset="-78"/>
            </a:endParaRPr>
          </a:p>
        </p:txBody>
      </p:sp>
      <p:sp>
        <p:nvSpPr>
          <p:cNvPr id="9" name="مستطيل 8">
            <a:extLst>
              <a:ext uri="{FF2B5EF4-FFF2-40B4-BE49-F238E27FC236}">
                <a16:creationId xmlns:a16="http://schemas.microsoft.com/office/drawing/2014/main" id="{94DF5430-295F-7892-A126-6030E58A2D3E}"/>
              </a:ext>
            </a:extLst>
          </p:cNvPr>
          <p:cNvSpPr/>
          <p:nvPr/>
        </p:nvSpPr>
        <p:spPr>
          <a:xfrm>
            <a:off x="7402748" y="2438400"/>
            <a:ext cx="2198451" cy="350196"/>
          </a:xfrm>
          <a:prstGeom prst="rect">
            <a:avLst/>
          </a:prstGeom>
          <a:solidFill>
            <a:srgbClr val="F9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TC Bold" panose="01000500000000020006" pitchFamily="2" charset="-78"/>
                <a:cs typeface="STC Bold" panose="01000500000000020006" pitchFamily="2" charset="-78"/>
              </a:rPr>
              <a:t>مستوى تعليمي أساسي</a:t>
            </a:r>
            <a:endParaRPr lang="en-US" sz="1600" dirty="0">
              <a:solidFill>
                <a:schemeClr val="tx1"/>
              </a:solidFill>
              <a:latin typeface="STC Bold" panose="01000500000000020006" pitchFamily="2" charset="-78"/>
              <a:cs typeface="STC Bold" panose="01000500000000020006" pitchFamily="2" charset="-78"/>
            </a:endParaRPr>
          </a:p>
        </p:txBody>
      </p:sp>
      <p:sp>
        <p:nvSpPr>
          <p:cNvPr id="10" name="مستطيل 9">
            <a:extLst>
              <a:ext uri="{FF2B5EF4-FFF2-40B4-BE49-F238E27FC236}">
                <a16:creationId xmlns:a16="http://schemas.microsoft.com/office/drawing/2014/main" id="{6C7BF647-BB38-E74E-75C7-58DA5091567B}"/>
              </a:ext>
            </a:extLst>
          </p:cNvPr>
          <p:cNvSpPr/>
          <p:nvPr/>
        </p:nvSpPr>
        <p:spPr>
          <a:xfrm>
            <a:off x="7402748" y="3253902"/>
            <a:ext cx="2198451" cy="350196"/>
          </a:xfrm>
          <a:prstGeom prst="rect">
            <a:avLst/>
          </a:prstGeom>
          <a:solidFill>
            <a:srgbClr val="F9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TC Bold" panose="01000500000000020006" pitchFamily="2" charset="-78"/>
                <a:cs typeface="STC Bold" panose="01000500000000020006" pitchFamily="2" charset="-78"/>
              </a:rPr>
              <a:t>إعداد مواطن صالح</a:t>
            </a:r>
            <a:endParaRPr lang="en-US" sz="1600" dirty="0">
              <a:solidFill>
                <a:schemeClr val="tx1"/>
              </a:solidFill>
              <a:latin typeface="STC Bold" panose="01000500000000020006" pitchFamily="2" charset="-78"/>
              <a:cs typeface="STC Bold" panose="01000500000000020006" pitchFamily="2" charset="-78"/>
            </a:endParaRPr>
          </a:p>
        </p:txBody>
      </p:sp>
      <p:sp>
        <p:nvSpPr>
          <p:cNvPr id="11" name="مستطيل 10">
            <a:extLst>
              <a:ext uri="{FF2B5EF4-FFF2-40B4-BE49-F238E27FC236}">
                <a16:creationId xmlns:a16="http://schemas.microsoft.com/office/drawing/2014/main" id="{1634F787-6CE2-80BC-E717-89EF550EACF7}"/>
              </a:ext>
            </a:extLst>
          </p:cNvPr>
          <p:cNvSpPr/>
          <p:nvPr/>
        </p:nvSpPr>
        <p:spPr>
          <a:xfrm>
            <a:off x="2525952" y="1634247"/>
            <a:ext cx="2198451" cy="350196"/>
          </a:xfrm>
          <a:prstGeom prst="rect">
            <a:avLst/>
          </a:prstGeom>
          <a:solidFill>
            <a:srgbClr val="FEF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TC Bold" panose="01000500000000020006" pitchFamily="2" charset="-78"/>
                <a:cs typeface="STC Bold" panose="01000500000000020006" pitchFamily="2" charset="-78"/>
              </a:rPr>
              <a:t>محتوى متخصص</a:t>
            </a:r>
            <a:endParaRPr lang="en-US" sz="1600" dirty="0">
              <a:solidFill>
                <a:schemeClr val="tx1"/>
              </a:solidFill>
              <a:latin typeface="STC Bold" panose="01000500000000020006" pitchFamily="2" charset="-78"/>
              <a:cs typeface="STC Bold" panose="01000500000000020006" pitchFamily="2" charset="-78"/>
            </a:endParaRPr>
          </a:p>
        </p:txBody>
      </p:sp>
      <p:sp>
        <p:nvSpPr>
          <p:cNvPr id="12" name="مستطيل 11">
            <a:extLst>
              <a:ext uri="{FF2B5EF4-FFF2-40B4-BE49-F238E27FC236}">
                <a16:creationId xmlns:a16="http://schemas.microsoft.com/office/drawing/2014/main" id="{DDD6E783-C01D-4E48-00C9-6CFD60467AB7}"/>
              </a:ext>
            </a:extLst>
          </p:cNvPr>
          <p:cNvSpPr/>
          <p:nvPr/>
        </p:nvSpPr>
        <p:spPr>
          <a:xfrm>
            <a:off x="2525952" y="2438400"/>
            <a:ext cx="2198451" cy="350196"/>
          </a:xfrm>
          <a:prstGeom prst="rect">
            <a:avLst/>
          </a:prstGeom>
          <a:solidFill>
            <a:srgbClr val="FEF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TC Bold" panose="01000500000000020006" pitchFamily="2" charset="-78"/>
                <a:cs typeface="STC Bold" panose="01000500000000020006" pitchFamily="2" charset="-78"/>
              </a:rPr>
              <a:t>مستوى أكاديمي متقدم</a:t>
            </a:r>
            <a:endParaRPr lang="en-US" sz="1600" dirty="0">
              <a:solidFill>
                <a:schemeClr val="tx1"/>
              </a:solidFill>
              <a:latin typeface="STC Bold" panose="01000500000000020006" pitchFamily="2" charset="-78"/>
              <a:cs typeface="STC Bold" panose="01000500000000020006" pitchFamily="2" charset="-78"/>
            </a:endParaRPr>
          </a:p>
        </p:txBody>
      </p:sp>
      <p:sp>
        <p:nvSpPr>
          <p:cNvPr id="13" name="مستطيل 12">
            <a:extLst>
              <a:ext uri="{FF2B5EF4-FFF2-40B4-BE49-F238E27FC236}">
                <a16:creationId xmlns:a16="http://schemas.microsoft.com/office/drawing/2014/main" id="{18498B26-8665-C252-BDCB-0F888A861A52}"/>
              </a:ext>
            </a:extLst>
          </p:cNvPr>
          <p:cNvSpPr/>
          <p:nvPr/>
        </p:nvSpPr>
        <p:spPr>
          <a:xfrm>
            <a:off x="2525952" y="3253902"/>
            <a:ext cx="2198451" cy="350196"/>
          </a:xfrm>
          <a:prstGeom prst="rect">
            <a:avLst/>
          </a:prstGeom>
          <a:solidFill>
            <a:srgbClr val="FEF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TC Bold" panose="01000500000000020006" pitchFamily="2" charset="-78"/>
                <a:cs typeface="STC Bold" panose="01000500000000020006" pitchFamily="2" charset="-78"/>
              </a:rPr>
              <a:t>البحث والتخصص</a:t>
            </a:r>
            <a:endParaRPr lang="en-US" sz="1600" dirty="0">
              <a:solidFill>
                <a:schemeClr val="tx1"/>
              </a:solidFill>
              <a:latin typeface="STC Bold" panose="01000500000000020006" pitchFamily="2" charset="-78"/>
              <a:cs typeface="STC Bold" panose="01000500000000020006" pitchFamily="2" charset="-78"/>
            </a:endParaRPr>
          </a:p>
        </p:txBody>
      </p:sp>
      <p:sp>
        <p:nvSpPr>
          <p:cNvPr id="17" name="مستطيل 16">
            <a:extLst>
              <a:ext uri="{FF2B5EF4-FFF2-40B4-BE49-F238E27FC236}">
                <a16:creationId xmlns:a16="http://schemas.microsoft.com/office/drawing/2014/main" id="{72A9BF31-1085-8ECD-27EB-1EE359348F54}"/>
              </a:ext>
            </a:extLst>
          </p:cNvPr>
          <p:cNvSpPr/>
          <p:nvPr/>
        </p:nvSpPr>
        <p:spPr>
          <a:xfrm>
            <a:off x="6786663" y="4832374"/>
            <a:ext cx="2198451" cy="350196"/>
          </a:xfrm>
          <a:prstGeom prst="rect">
            <a:avLst/>
          </a:prstGeom>
          <a:solidFill>
            <a:srgbClr val="F9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rgbClr val="96C336"/>
                </a:solidFill>
                <a:latin typeface="STC Bold" panose="01000500000000020006" pitchFamily="2" charset="-78"/>
                <a:cs typeface="STC Bold" panose="01000500000000020006" pitchFamily="2" charset="-78"/>
              </a:rPr>
              <a:t>الدراسات الاجتماعية</a:t>
            </a:r>
            <a:endParaRPr lang="en-US" dirty="0">
              <a:solidFill>
                <a:srgbClr val="96C336"/>
              </a:solidFill>
              <a:latin typeface="STC Bold" panose="01000500000000020006" pitchFamily="2" charset="-78"/>
              <a:cs typeface="STC Bold" panose="01000500000000020006" pitchFamily="2" charset="-78"/>
            </a:endParaRPr>
          </a:p>
        </p:txBody>
      </p:sp>
      <p:sp>
        <p:nvSpPr>
          <p:cNvPr id="18" name="مستطيل 17">
            <a:extLst>
              <a:ext uri="{FF2B5EF4-FFF2-40B4-BE49-F238E27FC236}">
                <a16:creationId xmlns:a16="http://schemas.microsoft.com/office/drawing/2014/main" id="{EA198AE1-974D-75CF-66C4-211B398A5021}"/>
              </a:ext>
            </a:extLst>
          </p:cNvPr>
          <p:cNvSpPr/>
          <p:nvPr/>
        </p:nvSpPr>
        <p:spPr>
          <a:xfrm>
            <a:off x="3100338" y="4873558"/>
            <a:ext cx="2198451" cy="350196"/>
          </a:xfrm>
          <a:prstGeom prst="rect">
            <a:avLst/>
          </a:prstGeom>
          <a:solidFill>
            <a:srgbClr val="F9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rgbClr val="16B0E3"/>
                </a:solidFill>
                <a:latin typeface="STC Bold" panose="01000500000000020006" pitchFamily="2" charset="-78"/>
                <a:cs typeface="STC Bold" panose="01000500000000020006" pitchFamily="2" charset="-78"/>
              </a:rPr>
              <a:t>العلوم الاجتماعية</a:t>
            </a:r>
            <a:endParaRPr lang="en-US" dirty="0">
              <a:solidFill>
                <a:srgbClr val="16B0E3"/>
              </a:solidFill>
              <a:latin typeface="STC Bold" panose="01000500000000020006" pitchFamily="2" charset="-78"/>
              <a:cs typeface="STC Bold" panose="01000500000000020006" pitchFamily="2" charset="-78"/>
            </a:endParaRPr>
          </a:p>
        </p:txBody>
      </p:sp>
      <p:sp>
        <p:nvSpPr>
          <p:cNvPr id="19" name="مستطيل 18">
            <a:extLst>
              <a:ext uri="{FF2B5EF4-FFF2-40B4-BE49-F238E27FC236}">
                <a16:creationId xmlns:a16="http://schemas.microsoft.com/office/drawing/2014/main" id="{41DC1BEE-30DE-787D-BC0F-6D8D4FB99796}"/>
              </a:ext>
            </a:extLst>
          </p:cNvPr>
          <p:cNvSpPr/>
          <p:nvPr/>
        </p:nvSpPr>
        <p:spPr>
          <a:xfrm>
            <a:off x="2865739" y="5636527"/>
            <a:ext cx="6119375" cy="350196"/>
          </a:xfrm>
          <a:prstGeom prst="rect">
            <a:avLst/>
          </a:prstGeom>
          <a:solidFill>
            <a:srgbClr val="F9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000" dirty="0">
                <a:solidFill>
                  <a:srgbClr val="C04F15"/>
                </a:solidFill>
                <a:latin typeface="STC Bold" panose="01000500000000020006" pitchFamily="2" charset="-78"/>
                <a:cs typeface="STC Bold" panose="01000500000000020006" pitchFamily="2" charset="-78"/>
              </a:rPr>
              <a:t>مقارنة بين الدراسات الاجتماعية والعلوم الاجتماعية</a:t>
            </a:r>
            <a:endParaRPr lang="en-US" sz="2000" dirty="0">
              <a:solidFill>
                <a:srgbClr val="C04F15"/>
              </a:solidFill>
              <a:latin typeface="STC Bold" panose="01000500000000020006" pitchFamily="2" charset="-78"/>
              <a:cs typeface="STC Bold" panose="01000500000000020006" pitchFamily="2" charset="-78"/>
            </a:endParaRPr>
          </a:p>
        </p:txBody>
      </p:sp>
    </p:spTree>
    <p:extLst>
      <p:ext uri="{BB962C8B-B14F-4D97-AF65-F5344CB8AC3E}">
        <p14:creationId xmlns:p14="http://schemas.microsoft.com/office/powerpoint/2010/main" val="69734202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41644"/>
            <a:ext cx="3731706" cy="830997"/>
          </a:xfrm>
          <a:prstGeom prst="rect">
            <a:avLst/>
          </a:prstGeom>
          <a:noFill/>
        </p:spPr>
        <p:txBody>
          <a:bodyPr wrap="square">
            <a:spAutoFit/>
          </a:bodyPr>
          <a:lstStyle/>
          <a:p>
            <a:pPr algn="ctr"/>
            <a:r>
              <a:rPr lang="ar-SA" sz="24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400" dirty="0">
              <a:solidFill>
                <a:schemeClr val="bg1"/>
              </a:solidFill>
              <a:latin typeface="STC Bold" panose="01000500000000020006" pitchFamily="2" charset="-78"/>
              <a:cs typeface="STC Bold" panose="01000500000000020006" pitchFamily="2" charset="-78"/>
            </a:endParaRPr>
          </a:p>
        </p:txBody>
      </p:sp>
      <p:sp>
        <p:nvSpPr>
          <p:cNvPr id="2" name="مستطيل: زوايا مستديرة 1">
            <a:extLst>
              <a:ext uri="{FF2B5EF4-FFF2-40B4-BE49-F238E27FC236}">
                <a16:creationId xmlns:a16="http://schemas.microsoft.com/office/drawing/2014/main" id="{A05B6364-D282-4CC7-F522-AD66C4710D24}"/>
              </a:ext>
            </a:extLst>
          </p:cNvPr>
          <p:cNvSpPr/>
          <p:nvPr/>
        </p:nvSpPr>
        <p:spPr>
          <a:xfrm>
            <a:off x="5560090" y="1979523"/>
            <a:ext cx="2465196" cy="552661"/>
          </a:xfrm>
          <a:prstGeom prst="roundRect">
            <a:avLst>
              <a:gd name="adj" fmla="val 50000"/>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400" b="1" dirty="0"/>
              <a:t>المواد الاجتماعية</a:t>
            </a:r>
            <a:endParaRPr lang="en-US" sz="2400" b="1" dirty="0"/>
          </a:p>
        </p:txBody>
      </p:sp>
      <p:sp>
        <p:nvSpPr>
          <p:cNvPr id="5" name="مستطيل: زوايا مستديرة 4">
            <a:extLst>
              <a:ext uri="{FF2B5EF4-FFF2-40B4-BE49-F238E27FC236}">
                <a16:creationId xmlns:a16="http://schemas.microsoft.com/office/drawing/2014/main" id="{12FFAAD3-23A1-FC85-DBBB-55AEF6280BE9}"/>
              </a:ext>
            </a:extLst>
          </p:cNvPr>
          <p:cNvSpPr/>
          <p:nvPr/>
        </p:nvSpPr>
        <p:spPr>
          <a:xfrm>
            <a:off x="1967802" y="1979523"/>
            <a:ext cx="2465196" cy="552661"/>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400" b="1" dirty="0"/>
              <a:t>الدراسات الاجتماعية</a:t>
            </a:r>
            <a:endParaRPr lang="en-US" sz="2400" b="1" dirty="0"/>
          </a:p>
        </p:txBody>
      </p:sp>
      <p:grpSp>
        <p:nvGrpSpPr>
          <p:cNvPr id="31" name="مجموعة 30">
            <a:extLst>
              <a:ext uri="{FF2B5EF4-FFF2-40B4-BE49-F238E27FC236}">
                <a16:creationId xmlns:a16="http://schemas.microsoft.com/office/drawing/2014/main" id="{88C005F7-5DED-C886-AB03-4BEA42ABD524}"/>
              </a:ext>
            </a:extLst>
          </p:cNvPr>
          <p:cNvGrpSpPr/>
          <p:nvPr/>
        </p:nvGrpSpPr>
        <p:grpSpPr>
          <a:xfrm>
            <a:off x="1657978" y="2838655"/>
            <a:ext cx="9553468" cy="552662"/>
            <a:chOff x="1657978" y="2838655"/>
            <a:chExt cx="9553468" cy="552662"/>
          </a:xfrm>
        </p:grpSpPr>
        <p:sp>
          <p:nvSpPr>
            <p:cNvPr id="6" name="مستطيل: زوايا مستديرة 5">
              <a:extLst>
                <a:ext uri="{FF2B5EF4-FFF2-40B4-BE49-F238E27FC236}">
                  <a16:creationId xmlns:a16="http://schemas.microsoft.com/office/drawing/2014/main" id="{12815527-56AC-1025-71C9-8D9E642DA81B}"/>
                </a:ext>
              </a:extLst>
            </p:cNvPr>
            <p:cNvSpPr/>
            <p:nvPr/>
          </p:nvSpPr>
          <p:spPr>
            <a:xfrm>
              <a:off x="9314821" y="2838656"/>
              <a:ext cx="1896625" cy="552661"/>
            </a:xfrm>
            <a:prstGeom prst="roundRect">
              <a:avLst>
                <a:gd name="adj" fmla="val 1545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000" b="1" i="0" dirty="0">
                  <a:solidFill>
                    <a:srgbClr val="000000"/>
                  </a:solidFill>
                  <a:effectLst/>
                  <a:latin typeface="Arial" panose="020B0604020202020204" pitchFamily="34" charset="0"/>
                </a:rPr>
                <a:t>تنظيم المادة العلمية</a:t>
              </a:r>
              <a:endParaRPr lang="en-US" sz="2000" b="1" dirty="0"/>
            </a:p>
          </p:txBody>
        </p:sp>
        <p:sp>
          <p:nvSpPr>
            <p:cNvPr id="14" name="مستطيل 13">
              <a:extLst>
                <a:ext uri="{FF2B5EF4-FFF2-40B4-BE49-F238E27FC236}">
                  <a16:creationId xmlns:a16="http://schemas.microsoft.com/office/drawing/2014/main" id="{868E3822-B01D-C619-C08E-B7C7C2A4E72E}"/>
                </a:ext>
              </a:extLst>
            </p:cNvPr>
            <p:cNvSpPr/>
            <p:nvPr/>
          </p:nvSpPr>
          <p:spPr>
            <a:xfrm>
              <a:off x="5250266" y="2838655"/>
              <a:ext cx="3084844" cy="552661"/>
            </a:xfrm>
            <a:prstGeom prst="rect">
              <a:avLst/>
            </a:prstGeom>
            <a:no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tx2">
                      <a:lumMod val="75000"/>
                      <a:lumOff val="25000"/>
                    </a:schemeClr>
                  </a:solidFill>
                </a:rPr>
                <a:t>منفصلة (تاريخ – جغرافيا – تربية وطنية)</a:t>
              </a:r>
              <a:endParaRPr lang="en-US" sz="1600" b="1" dirty="0">
                <a:solidFill>
                  <a:schemeClr val="tx2">
                    <a:lumMod val="75000"/>
                    <a:lumOff val="25000"/>
                  </a:schemeClr>
                </a:solidFill>
              </a:endParaRPr>
            </a:p>
          </p:txBody>
        </p:sp>
        <p:sp>
          <p:nvSpPr>
            <p:cNvPr id="15" name="مستطيل 14">
              <a:extLst>
                <a:ext uri="{FF2B5EF4-FFF2-40B4-BE49-F238E27FC236}">
                  <a16:creationId xmlns:a16="http://schemas.microsoft.com/office/drawing/2014/main" id="{C00091F5-A0C6-92EC-7ED5-37517FEDDD08}"/>
                </a:ext>
              </a:extLst>
            </p:cNvPr>
            <p:cNvSpPr/>
            <p:nvPr/>
          </p:nvSpPr>
          <p:spPr>
            <a:xfrm>
              <a:off x="1657978" y="2838655"/>
              <a:ext cx="3084844" cy="55266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accent6">
                      <a:lumMod val="75000"/>
                    </a:schemeClr>
                  </a:solidFill>
                </a:rPr>
                <a:t>متكاملة في موضوعات</a:t>
              </a:r>
              <a:endParaRPr lang="en-US" sz="1600" b="1" dirty="0">
                <a:solidFill>
                  <a:schemeClr val="accent6">
                    <a:lumMod val="75000"/>
                  </a:schemeClr>
                </a:solidFill>
              </a:endParaRPr>
            </a:p>
          </p:txBody>
        </p:sp>
        <p:sp>
          <p:nvSpPr>
            <p:cNvPr id="24" name="سهم: لليسار 23">
              <a:extLst>
                <a:ext uri="{FF2B5EF4-FFF2-40B4-BE49-F238E27FC236}">
                  <a16:creationId xmlns:a16="http://schemas.microsoft.com/office/drawing/2014/main" id="{B40B235B-F6BD-A511-002F-66AEABC0668E}"/>
                </a:ext>
              </a:extLst>
            </p:cNvPr>
            <p:cNvSpPr/>
            <p:nvPr/>
          </p:nvSpPr>
          <p:spPr>
            <a:xfrm>
              <a:off x="8410470" y="2989380"/>
              <a:ext cx="904350" cy="170822"/>
            </a:xfrm>
            <a:prstGeom prst="lef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مجموعة 31">
            <a:extLst>
              <a:ext uri="{FF2B5EF4-FFF2-40B4-BE49-F238E27FC236}">
                <a16:creationId xmlns:a16="http://schemas.microsoft.com/office/drawing/2014/main" id="{19D7061B-0308-A440-638E-8F1AF74E64EB}"/>
              </a:ext>
            </a:extLst>
          </p:cNvPr>
          <p:cNvGrpSpPr/>
          <p:nvPr/>
        </p:nvGrpSpPr>
        <p:grpSpPr>
          <a:xfrm>
            <a:off x="1657978" y="3466684"/>
            <a:ext cx="9553468" cy="552661"/>
            <a:chOff x="1657978" y="3466684"/>
            <a:chExt cx="9553468" cy="552661"/>
          </a:xfrm>
        </p:grpSpPr>
        <p:sp>
          <p:nvSpPr>
            <p:cNvPr id="9" name="مستطيل: زوايا مستديرة 8">
              <a:extLst>
                <a:ext uri="{FF2B5EF4-FFF2-40B4-BE49-F238E27FC236}">
                  <a16:creationId xmlns:a16="http://schemas.microsoft.com/office/drawing/2014/main" id="{E7A95A90-F86D-AF09-DAC9-B008BE6F913B}"/>
                </a:ext>
              </a:extLst>
            </p:cNvPr>
            <p:cNvSpPr/>
            <p:nvPr/>
          </p:nvSpPr>
          <p:spPr>
            <a:xfrm>
              <a:off x="9314821" y="3466684"/>
              <a:ext cx="1896625" cy="552661"/>
            </a:xfrm>
            <a:prstGeom prst="roundRect">
              <a:avLst>
                <a:gd name="adj" fmla="val 1545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000" b="1" i="0" dirty="0">
                  <a:solidFill>
                    <a:srgbClr val="000000"/>
                  </a:solidFill>
                  <a:effectLst/>
                  <a:latin typeface="Arial" panose="020B0604020202020204" pitchFamily="34" charset="0"/>
                </a:rPr>
                <a:t>الهدف الأساسي</a:t>
              </a:r>
              <a:endParaRPr lang="en-US" sz="2000" b="1" dirty="0"/>
            </a:p>
          </p:txBody>
        </p:sp>
        <p:sp>
          <p:nvSpPr>
            <p:cNvPr id="16" name="مستطيل 15">
              <a:extLst>
                <a:ext uri="{FF2B5EF4-FFF2-40B4-BE49-F238E27FC236}">
                  <a16:creationId xmlns:a16="http://schemas.microsoft.com/office/drawing/2014/main" id="{856649FA-6873-6EA7-760A-0A884085DB43}"/>
                </a:ext>
              </a:extLst>
            </p:cNvPr>
            <p:cNvSpPr/>
            <p:nvPr/>
          </p:nvSpPr>
          <p:spPr>
            <a:xfrm>
              <a:off x="5250266" y="3466684"/>
              <a:ext cx="3084844" cy="552661"/>
            </a:xfrm>
            <a:prstGeom prst="rect">
              <a:avLst/>
            </a:prstGeom>
            <a:no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tx2">
                      <a:lumMod val="75000"/>
                      <a:lumOff val="25000"/>
                    </a:schemeClr>
                  </a:solidFill>
                </a:rPr>
                <a:t>نقل المعلومات في المقام الأول</a:t>
              </a:r>
              <a:endParaRPr lang="en-US" sz="1600" b="1" dirty="0">
                <a:solidFill>
                  <a:schemeClr val="tx2">
                    <a:lumMod val="75000"/>
                    <a:lumOff val="25000"/>
                  </a:schemeClr>
                </a:solidFill>
              </a:endParaRPr>
            </a:p>
          </p:txBody>
        </p:sp>
        <p:sp>
          <p:nvSpPr>
            <p:cNvPr id="17" name="مستطيل 16">
              <a:extLst>
                <a:ext uri="{FF2B5EF4-FFF2-40B4-BE49-F238E27FC236}">
                  <a16:creationId xmlns:a16="http://schemas.microsoft.com/office/drawing/2014/main" id="{BB373DED-AF94-4EE7-EEB6-6F645014D2ED}"/>
                </a:ext>
              </a:extLst>
            </p:cNvPr>
            <p:cNvSpPr/>
            <p:nvPr/>
          </p:nvSpPr>
          <p:spPr>
            <a:xfrm>
              <a:off x="1657978" y="3466684"/>
              <a:ext cx="3084844" cy="55266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accent6">
                      <a:lumMod val="75000"/>
                    </a:schemeClr>
                  </a:solidFill>
                </a:rPr>
                <a:t>تهدف لتطوير المتعلم</a:t>
              </a:r>
              <a:endParaRPr lang="en-US" sz="1600" b="1" dirty="0">
                <a:solidFill>
                  <a:schemeClr val="accent6">
                    <a:lumMod val="75000"/>
                  </a:schemeClr>
                </a:solidFill>
              </a:endParaRPr>
            </a:p>
          </p:txBody>
        </p:sp>
        <p:sp>
          <p:nvSpPr>
            <p:cNvPr id="27" name="سهم: لليسار 26">
              <a:extLst>
                <a:ext uri="{FF2B5EF4-FFF2-40B4-BE49-F238E27FC236}">
                  <a16:creationId xmlns:a16="http://schemas.microsoft.com/office/drawing/2014/main" id="{B9AA4287-D1BF-1742-2A8B-D7B8D975ECC5}"/>
                </a:ext>
              </a:extLst>
            </p:cNvPr>
            <p:cNvSpPr/>
            <p:nvPr/>
          </p:nvSpPr>
          <p:spPr>
            <a:xfrm>
              <a:off x="8410470" y="3657603"/>
              <a:ext cx="904350" cy="170822"/>
            </a:xfrm>
            <a:prstGeom prst="lef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مجموعة 32">
            <a:extLst>
              <a:ext uri="{FF2B5EF4-FFF2-40B4-BE49-F238E27FC236}">
                <a16:creationId xmlns:a16="http://schemas.microsoft.com/office/drawing/2014/main" id="{D0CCF04E-9F38-921B-2F60-D48B311519D1}"/>
              </a:ext>
            </a:extLst>
          </p:cNvPr>
          <p:cNvGrpSpPr/>
          <p:nvPr/>
        </p:nvGrpSpPr>
        <p:grpSpPr>
          <a:xfrm>
            <a:off x="1657978" y="4094712"/>
            <a:ext cx="9553468" cy="552662"/>
            <a:chOff x="1657978" y="4094712"/>
            <a:chExt cx="9553468" cy="552662"/>
          </a:xfrm>
        </p:grpSpPr>
        <p:sp>
          <p:nvSpPr>
            <p:cNvPr id="10" name="مستطيل: زوايا مستديرة 9">
              <a:extLst>
                <a:ext uri="{FF2B5EF4-FFF2-40B4-BE49-F238E27FC236}">
                  <a16:creationId xmlns:a16="http://schemas.microsoft.com/office/drawing/2014/main" id="{E7E98B27-87A2-7FCC-26F2-5EC26C1E57B0}"/>
                </a:ext>
              </a:extLst>
            </p:cNvPr>
            <p:cNvSpPr/>
            <p:nvPr/>
          </p:nvSpPr>
          <p:spPr>
            <a:xfrm>
              <a:off x="9314821" y="4094712"/>
              <a:ext cx="1896625" cy="552661"/>
            </a:xfrm>
            <a:prstGeom prst="roundRect">
              <a:avLst>
                <a:gd name="adj" fmla="val 1545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000" b="1" i="0" dirty="0">
                  <a:solidFill>
                    <a:srgbClr val="000000"/>
                  </a:solidFill>
                  <a:effectLst/>
                  <a:latin typeface="Arial" panose="020B0604020202020204" pitchFamily="34" charset="0"/>
                </a:rPr>
                <a:t>المكونات</a:t>
              </a:r>
              <a:endParaRPr lang="en-US" sz="2000" b="1" dirty="0"/>
            </a:p>
          </p:txBody>
        </p:sp>
        <p:sp>
          <p:nvSpPr>
            <p:cNvPr id="18" name="مستطيل 17">
              <a:extLst>
                <a:ext uri="{FF2B5EF4-FFF2-40B4-BE49-F238E27FC236}">
                  <a16:creationId xmlns:a16="http://schemas.microsoft.com/office/drawing/2014/main" id="{6F11CB73-8573-7BA9-C938-F1052F415943}"/>
                </a:ext>
              </a:extLst>
            </p:cNvPr>
            <p:cNvSpPr/>
            <p:nvPr/>
          </p:nvSpPr>
          <p:spPr>
            <a:xfrm>
              <a:off x="5250266" y="4094713"/>
              <a:ext cx="3084844" cy="552661"/>
            </a:xfrm>
            <a:prstGeom prst="rect">
              <a:avLst/>
            </a:prstGeom>
            <a:no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tx2">
                      <a:lumMod val="75000"/>
                      <a:lumOff val="25000"/>
                    </a:schemeClr>
                  </a:solidFill>
                </a:rPr>
                <a:t>(تاريخ – جغرافيا – تربية وطنية)</a:t>
              </a:r>
              <a:endParaRPr lang="en-US" sz="1600" b="1" dirty="0">
                <a:solidFill>
                  <a:schemeClr val="tx2">
                    <a:lumMod val="75000"/>
                    <a:lumOff val="25000"/>
                  </a:schemeClr>
                </a:solidFill>
              </a:endParaRPr>
            </a:p>
          </p:txBody>
        </p:sp>
        <p:sp>
          <p:nvSpPr>
            <p:cNvPr id="19" name="مستطيل 18">
              <a:extLst>
                <a:ext uri="{FF2B5EF4-FFF2-40B4-BE49-F238E27FC236}">
                  <a16:creationId xmlns:a16="http://schemas.microsoft.com/office/drawing/2014/main" id="{F2833EA1-BAF9-1DA5-4EEF-649F1E802B01}"/>
                </a:ext>
              </a:extLst>
            </p:cNvPr>
            <p:cNvSpPr/>
            <p:nvPr/>
          </p:nvSpPr>
          <p:spPr>
            <a:xfrm>
              <a:off x="1657978" y="4094713"/>
              <a:ext cx="3084844" cy="55266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accent6">
                      <a:lumMod val="75000"/>
                    </a:schemeClr>
                  </a:solidFill>
                </a:rPr>
                <a:t>المواد السابقة بالإضافة للاقتصاد والاجتماع</a:t>
              </a:r>
              <a:endParaRPr lang="en-US" sz="1600" b="1" dirty="0">
                <a:solidFill>
                  <a:schemeClr val="accent6">
                    <a:lumMod val="75000"/>
                  </a:schemeClr>
                </a:solidFill>
              </a:endParaRPr>
            </a:p>
          </p:txBody>
        </p:sp>
        <p:sp>
          <p:nvSpPr>
            <p:cNvPr id="28" name="سهم: لليسار 27">
              <a:extLst>
                <a:ext uri="{FF2B5EF4-FFF2-40B4-BE49-F238E27FC236}">
                  <a16:creationId xmlns:a16="http://schemas.microsoft.com/office/drawing/2014/main" id="{FF5C0D71-7FFF-0195-E484-03A39878A423}"/>
                </a:ext>
              </a:extLst>
            </p:cNvPr>
            <p:cNvSpPr/>
            <p:nvPr/>
          </p:nvSpPr>
          <p:spPr>
            <a:xfrm>
              <a:off x="8410470" y="4285632"/>
              <a:ext cx="904350" cy="170822"/>
            </a:xfrm>
            <a:prstGeom prst="lef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مجموعة 33">
            <a:extLst>
              <a:ext uri="{FF2B5EF4-FFF2-40B4-BE49-F238E27FC236}">
                <a16:creationId xmlns:a16="http://schemas.microsoft.com/office/drawing/2014/main" id="{5DEAE36E-89C4-5F26-06C0-CD4E34FEE7F6}"/>
              </a:ext>
            </a:extLst>
          </p:cNvPr>
          <p:cNvGrpSpPr/>
          <p:nvPr/>
        </p:nvGrpSpPr>
        <p:grpSpPr>
          <a:xfrm>
            <a:off x="1657978" y="4722740"/>
            <a:ext cx="9553468" cy="552663"/>
            <a:chOff x="1657978" y="4722740"/>
            <a:chExt cx="9553468" cy="552663"/>
          </a:xfrm>
        </p:grpSpPr>
        <p:sp>
          <p:nvSpPr>
            <p:cNvPr id="11" name="مستطيل: زوايا مستديرة 10">
              <a:extLst>
                <a:ext uri="{FF2B5EF4-FFF2-40B4-BE49-F238E27FC236}">
                  <a16:creationId xmlns:a16="http://schemas.microsoft.com/office/drawing/2014/main" id="{1F4B6AC8-B02C-F157-EB8B-8529F92F35CB}"/>
                </a:ext>
              </a:extLst>
            </p:cNvPr>
            <p:cNvSpPr/>
            <p:nvPr/>
          </p:nvSpPr>
          <p:spPr>
            <a:xfrm>
              <a:off x="9314821" y="4722740"/>
              <a:ext cx="1896625" cy="552661"/>
            </a:xfrm>
            <a:prstGeom prst="roundRect">
              <a:avLst>
                <a:gd name="adj" fmla="val 1545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000" b="1" i="0" dirty="0">
                  <a:solidFill>
                    <a:srgbClr val="000000"/>
                  </a:solidFill>
                  <a:effectLst/>
                  <a:latin typeface="Arial" panose="020B0604020202020204" pitchFamily="34" charset="0"/>
                </a:rPr>
                <a:t>المنهج</a:t>
              </a:r>
              <a:endParaRPr lang="en-US" sz="2000" b="1" dirty="0"/>
            </a:p>
          </p:txBody>
        </p:sp>
        <p:sp>
          <p:nvSpPr>
            <p:cNvPr id="20" name="مستطيل 19">
              <a:extLst>
                <a:ext uri="{FF2B5EF4-FFF2-40B4-BE49-F238E27FC236}">
                  <a16:creationId xmlns:a16="http://schemas.microsoft.com/office/drawing/2014/main" id="{4855812D-BCDF-F3AF-E56A-02C0B653A5B9}"/>
                </a:ext>
              </a:extLst>
            </p:cNvPr>
            <p:cNvSpPr/>
            <p:nvPr/>
          </p:nvSpPr>
          <p:spPr>
            <a:xfrm>
              <a:off x="5250266" y="4722742"/>
              <a:ext cx="3084844" cy="552661"/>
            </a:xfrm>
            <a:prstGeom prst="rect">
              <a:avLst/>
            </a:prstGeom>
            <a:no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tx2">
                      <a:lumMod val="75000"/>
                      <a:lumOff val="25000"/>
                    </a:schemeClr>
                  </a:solidFill>
                </a:rPr>
                <a:t>التقليدي (نقل المعلومات)</a:t>
              </a:r>
              <a:endParaRPr lang="en-US" sz="1600" b="1" dirty="0">
                <a:solidFill>
                  <a:schemeClr val="tx2">
                    <a:lumMod val="75000"/>
                    <a:lumOff val="25000"/>
                  </a:schemeClr>
                </a:solidFill>
              </a:endParaRPr>
            </a:p>
          </p:txBody>
        </p:sp>
        <p:sp>
          <p:nvSpPr>
            <p:cNvPr id="21" name="مستطيل 20">
              <a:extLst>
                <a:ext uri="{FF2B5EF4-FFF2-40B4-BE49-F238E27FC236}">
                  <a16:creationId xmlns:a16="http://schemas.microsoft.com/office/drawing/2014/main" id="{4D723AF3-3A56-2EC8-753A-C27F2F699CC4}"/>
                </a:ext>
              </a:extLst>
            </p:cNvPr>
            <p:cNvSpPr/>
            <p:nvPr/>
          </p:nvSpPr>
          <p:spPr>
            <a:xfrm>
              <a:off x="1657978" y="4722742"/>
              <a:ext cx="3084844" cy="55266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accent6">
                      <a:lumMod val="75000"/>
                    </a:schemeClr>
                  </a:solidFill>
                </a:rPr>
                <a:t>الحديث (تطوير الخبرات)</a:t>
              </a:r>
              <a:endParaRPr lang="en-US" sz="1600" b="1" dirty="0">
                <a:solidFill>
                  <a:schemeClr val="accent6">
                    <a:lumMod val="75000"/>
                  </a:schemeClr>
                </a:solidFill>
              </a:endParaRPr>
            </a:p>
          </p:txBody>
        </p:sp>
        <p:sp>
          <p:nvSpPr>
            <p:cNvPr id="29" name="سهم: لليسار 28">
              <a:extLst>
                <a:ext uri="{FF2B5EF4-FFF2-40B4-BE49-F238E27FC236}">
                  <a16:creationId xmlns:a16="http://schemas.microsoft.com/office/drawing/2014/main" id="{EB8C0028-383D-0DCE-455F-BC71EEB252B6}"/>
                </a:ext>
              </a:extLst>
            </p:cNvPr>
            <p:cNvSpPr/>
            <p:nvPr/>
          </p:nvSpPr>
          <p:spPr>
            <a:xfrm>
              <a:off x="8390379" y="4933757"/>
              <a:ext cx="904350" cy="170822"/>
            </a:xfrm>
            <a:prstGeom prst="lef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مجموعة 34">
            <a:extLst>
              <a:ext uri="{FF2B5EF4-FFF2-40B4-BE49-F238E27FC236}">
                <a16:creationId xmlns:a16="http://schemas.microsoft.com/office/drawing/2014/main" id="{E80D38C5-C611-8F67-B260-1E87137A8E21}"/>
              </a:ext>
            </a:extLst>
          </p:cNvPr>
          <p:cNvGrpSpPr/>
          <p:nvPr/>
        </p:nvGrpSpPr>
        <p:grpSpPr>
          <a:xfrm>
            <a:off x="1657978" y="5350768"/>
            <a:ext cx="9553467" cy="552664"/>
            <a:chOff x="1657978" y="5350768"/>
            <a:chExt cx="9553467" cy="552664"/>
          </a:xfrm>
        </p:grpSpPr>
        <p:sp>
          <p:nvSpPr>
            <p:cNvPr id="12" name="مستطيل: زوايا مستديرة 11">
              <a:extLst>
                <a:ext uri="{FF2B5EF4-FFF2-40B4-BE49-F238E27FC236}">
                  <a16:creationId xmlns:a16="http://schemas.microsoft.com/office/drawing/2014/main" id="{546B98D8-150F-521D-E4BF-0B6FBA4F13AC}"/>
                </a:ext>
              </a:extLst>
            </p:cNvPr>
            <p:cNvSpPr/>
            <p:nvPr/>
          </p:nvSpPr>
          <p:spPr>
            <a:xfrm>
              <a:off x="9314820" y="5350768"/>
              <a:ext cx="1896625" cy="552661"/>
            </a:xfrm>
            <a:prstGeom prst="roundRect">
              <a:avLst>
                <a:gd name="adj" fmla="val 15455"/>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000" b="1" i="0" dirty="0">
                  <a:solidFill>
                    <a:srgbClr val="000000"/>
                  </a:solidFill>
                  <a:effectLst/>
                  <a:latin typeface="Arial" panose="020B0604020202020204" pitchFamily="34" charset="0"/>
                </a:rPr>
                <a:t>المادة العلمية</a:t>
              </a:r>
              <a:endParaRPr lang="en-US" sz="2000" b="1" dirty="0"/>
            </a:p>
          </p:txBody>
        </p:sp>
        <p:sp>
          <p:nvSpPr>
            <p:cNvPr id="22" name="مستطيل 21">
              <a:extLst>
                <a:ext uri="{FF2B5EF4-FFF2-40B4-BE49-F238E27FC236}">
                  <a16:creationId xmlns:a16="http://schemas.microsoft.com/office/drawing/2014/main" id="{3F4B8829-D894-1E85-F2AF-AA474BF031EE}"/>
                </a:ext>
              </a:extLst>
            </p:cNvPr>
            <p:cNvSpPr/>
            <p:nvPr/>
          </p:nvSpPr>
          <p:spPr>
            <a:xfrm>
              <a:off x="5250266" y="5350771"/>
              <a:ext cx="3084844" cy="552661"/>
            </a:xfrm>
            <a:prstGeom prst="rect">
              <a:avLst/>
            </a:prstGeom>
            <a:no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tx2">
                      <a:lumMod val="75000"/>
                      <a:lumOff val="25000"/>
                    </a:schemeClr>
                  </a:solidFill>
                </a:rPr>
                <a:t>المرحلة الثانوية</a:t>
              </a:r>
              <a:endParaRPr lang="en-US" sz="1600" b="1" dirty="0">
                <a:solidFill>
                  <a:schemeClr val="tx2">
                    <a:lumMod val="75000"/>
                    <a:lumOff val="25000"/>
                  </a:schemeClr>
                </a:solidFill>
              </a:endParaRPr>
            </a:p>
          </p:txBody>
        </p:sp>
        <p:sp>
          <p:nvSpPr>
            <p:cNvPr id="23" name="مستطيل 22">
              <a:extLst>
                <a:ext uri="{FF2B5EF4-FFF2-40B4-BE49-F238E27FC236}">
                  <a16:creationId xmlns:a16="http://schemas.microsoft.com/office/drawing/2014/main" id="{5FEE9725-0033-8A18-A89B-E8426FBA0321}"/>
                </a:ext>
              </a:extLst>
            </p:cNvPr>
            <p:cNvSpPr/>
            <p:nvPr/>
          </p:nvSpPr>
          <p:spPr>
            <a:xfrm>
              <a:off x="1657978" y="5350771"/>
              <a:ext cx="3084844" cy="55266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accent6">
                      <a:lumMod val="75000"/>
                    </a:schemeClr>
                  </a:solidFill>
                </a:rPr>
                <a:t>الابتدائية والإعدادية</a:t>
              </a:r>
              <a:endParaRPr lang="en-US" sz="1600" b="1" dirty="0">
                <a:solidFill>
                  <a:schemeClr val="accent6">
                    <a:lumMod val="75000"/>
                  </a:schemeClr>
                </a:solidFill>
              </a:endParaRPr>
            </a:p>
          </p:txBody>
        </p:sp>
        <p:sp>
          <p:nvSpPr>
            <p:cNvPr id="30" name="سهم: لليسار 29">
              <a:extLst>
                <a:ext uri="{FF2B5EF4-FFF2-40B4-BE49-F238E27FC236}">
                  <a16:creationId xmlns:a16="http://schemas.microsoft.com/office/drawing/2014/main" id="{74217651-7D2B-0FBA-85E1-F2ED86020377}"/>
                </a:ext>
              </a:extLst>
            </p:cNvPr>
            <p:cNvSpPr/>
            <p:nvPr/>
          </p:nvSpPr>
          <p:spPr>
            <a:xfrm>
              <a:off x="8410470" y="5541688"/>
              <a:ext cx="904350" cy="170822"/>
            </a:xfrm>
            <a:prstGeom prst="lef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940151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2C555C33-69EF-28C2-0759-CADD9D8C489B}"/>
              </a:ext>
            </a:extLst>
          </p:cNvPr>
          <p:cNvSpPr/>
          <p:nvPr/>
        </p:nvSpPr>
        <p:spPr>
          <a:xfrm>
            <a:off x="432078" y="371788"/>
            <a:ext cx="11374734" cy="6039059"/>
          </a:xfrm>
          <a:custGeom>
            <a:avLst/>
            <a:gdLst>
              <a:gd name="connsiteX0" fmla="*/ 343321 w 11374734"/>
              <a:gd name="connsiteY0" fmla="*/ 0 h 6039059"/>
              <a:gd name="connsiteX1" fmla="*/ 3736563 w 11374734"/>
              <a:gd name="connsiteY1" fmla="*/ 0 h 6039059"/>
              <a:gd name="connsiteX2" fmla="*/ 3690544 w 11374734"/>
              <a:gd name="connsiteY2" fmla="*/ 37969 h 6039059"/>
              <a:gd name="connsiteX3" fmla="*/ 3547068 w 11374734"/>
              <a:gd name="connsiteY3" fmla="*/ 384350 h 6039059"/>
              <a:gd name="connsiteX4" fmla="*/ 4036925 w 11374734"/>
              <a:gd name="connsiteY4" fmla="*/ 874207 h 6039059"/>
              <a:gd name="connsiteX5" fmla="*/ 7337808 w 11374734"/>
              <a:gd name="connsiteY5" fmla="*/ 874207 h 6039059"/>
              <a:gd name="connsiteX6" fmla="*/ 7827665 w 11374734"/>
              <a:gd name="connsiteY6" fmla="*/ 384350 h 6039059"/>
              <a:gd name="connsiteX7" fmla="*/ 7684189 w 11374734"/>
              <a:gd name="connsiteY7" fmla="*/ 37969 h 6039059"/>
              <a:gd name="connsiteX8" fmla="*/ 7638171 w 11374734"/>
              <a:gd name="connsiteY8" fmla="*/ 0 h 6039059"/>
              <a:gd name="connsiteX9" fmla="*/ 11031413 w 11374734"/>
              <a:gd name="connsiteY9" fmla="*/ 0 h 6039059"/>
              <a:gd name="connsiteX10" fmla="*/ 11374734 w 11374734"/>
              <a:gd name="connsiteY10" fmla="*/ 343321 h 6039059"/>
              <a:gd name="connsiteX11" fmla="*/ 11374734 w 11374734"/>
              <a:gd name="connsiteY11" fmla="*/ 5695738 h 6039059"/>
              <a:gd name="connsiteX12" fmla="*/ 11031413 w 11374734"/>
              <a:gd name="connsiteY12" fmla="*/ 6039059 h 6039059"/>
              <a:gd name="connsiteX13" fmla="*/ 343321 w 11374734"/>
              <a:gd name="connsiteY13" fmla="*/ 6039059 h 6039059"/>
              <a:gd name="connsiteX14" fmla="*/ 0 w 11374734"/>
              <a:gd name="connsiteY14" fmla="*/ 5695738 h 6039059"/>
              <a:gd name="connsiteX15" fmla="*/ 0 w 11374734"/>
              <a:gd name="connsiteY15" fmla="*/ 343321 h 6039059"/>
              <a:gd name="connsiteX16" fmla="*/ 343321 w 11374734"/>
              <a:gd name="connsiteY16" fmla="*/ 0 h 60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4734" h="6039059">
                <a:moveTo>
                  <a:pt x="343321" y="0"/>
                </a:moveTo>
                <a:lnTo>
                  <a:pt x="3736563" y="0"/>
                </a:lnTo>
                <a:lnTo>
                  <a:pt x="3690544" y="37969"/>
                </a:lnTo>
                <a:cubicBezTo>
                  <a:pt x="3601897" y="126615"/>
                  <a:pt x="3547068" y="249080"/>
                  <a:pt x="3547068" y="384350"/>
                </a:cubicBezTo>
                <a:cubicBezTo>
                  <a:pt x="3547068" y="654891"/>
                  <a:pt x="3766384" y="874207"/>
                  <a:pt x="4036925" y="874207"/>
                </a:cubicBezTo>
                <a:lnTo>
                  <a:pt x="7337808" y="874207"/>
                </a:lnTo>
                <a:cubicBezTo>
                  <a:pt x="7608349" y="874207"/>
                  <a:pt x="7827665" y="654891"/>
                  <a:pt x="7827665" y="384350"/>
                </a:cubicBezTo>
                <a:cubicBezTo>
                  <a:pt x="7827665" y="249080"/>
                  <a:pt x="7772836" y="126615"/>
                  <a:pt x="7684189" y="37969"/>
                </a:cubicBezTo>
                <a:lnTo>
                  <a:pt x="7638171" y="0"/>
                </a:lnTo>
                <a:lnTo>
                  <a:pt x="11031413" y="0"/>
                </a:lnTo>
                <a:cubicBezTo>
                  <a:pt x="11221024" y="0"/>
                  <a:pt x="11374734" y="153710"/>
                  <a:pt x="11374734" y="343321"/>
                </a:cubicBezTo>
                <a:lnTo>
                  <a:pt x="11374734" y="5695738"/>
                </a:lnTo>
                <a:cubicBezTo>
                  <a:pt x="11374734" y="5885349"/>
                  <a:pt x="11221024" y="6039059"/>
                  <a:pt x="11031413" y="6039059"/>
                </a:cubicBezTo>
                <a:lnTo>
                  <a:pt x="343321" y="6039059"/>
                </a:lnTo>
                <a:cubicBezTo>
                  <a:pt x="153710" y="6039059"/>
                  <a:pt x="0" y="5885349"/>
                  <a:pt x="0" y="5695738"/>
                </a:cubicBezTo>
                <a:lnTo>
                  <a:pt x="0" y="343321"/>
                </a:lnTo>
                <a:cubicBezTo>
                  <a:pt x="0" y="153710"/>
                  <a:pt x="153710" y="0"/>
                  <a:pt x="343321" y="0"/>
                </a:cubicBezTo>
                <a:close/>
              </a:path>
            </a:pathLst>
          </a:custGeom>
          <a:solidFill>
            <a:schemeClr val="bg1">
              <a:alpha val="49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مستطيل: زوايا مستديرة 6">
            <a:extLst>
              <a:ext uri="{FF2B5EF4-FFF2-40B4-BE49-F238E27FC236}">
                <a16:creationId xmlns:a16="http://schemas.microsoft.com/office/drawing/2014/main" id="{235CB7B1-B123-87F1-4942-EA4EBFDAA2BB}"/>
              </a:ext>
            </a:extLst>
          </p:cNvPr>
          <p:cNvSpPr/>
          <p:nvPr/>
        </p:nvSpPr>
        <p:spPr>
          <a:xfrm>
            <a:off x="4059535" y="341644"/>
            <a:ext cx="4109776" cy="813916"/>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a:extLst>
              <a:ext uri="{FF2B5EF4-FFF2-40B4-BE49-F238E27FC236}">
                <a16:creationId xmlns:a16="http://schemas.microsoft.com/office/drawing/2014/main" id="{EA3AC566-3545-26FE-75F9-F37AA63A8C19}"/>
              </a:ext>
            </a:extLst>
          </p:cNvPr>
          <p:cNvSpPr txBox="1"/>
          <p:nvPr/>
        </p:nvSpPr>
        <p:spPr>
          <a:xfrm>
            <a:off x="4248570" y="341644"/>
            <a:ext cx="3731706" cy="830997"/>
          </a:xfrm>
          <a:prstGeom prst="rect">
            <a:avLst/>
          </a:prstGeom>
          <a:noFill/>
        </p:spPr>
        <p:txBody>
          <a:bodyPr wrap="square">
            <a:spAutoFit/>
          </a:bodyPr>
          <a:lstStyle/>
          <a:p>
            <a:pPr algn="ctr"/>
            <a:r>
              <a:rPr lang="ar-SA" sz="2400" b="1" dirty="0">
                <a:solidFill>
                  <a:schemeClr val="bg1"/>
                </a:solidFill>
                <a:effectLst/>
                <a:latin typeface="STC Bold" panose="01000500000000020006" pitchFamily="2" charset="-78"/>
                <a:ea typeface="Times New Roman" panose="02020603050405020304" pitchFamily="18" charset="0"/>
                <a:cs typeface="STC Bold" panose="01000500000000020006" pitchFamily="2" charset="-78"/>
              </a:rPr>
              <a:t>المفاهيم ذات العلاقة بمفهوم الدراسات الاجتماعية</a:t>
            </a:r>
            <a:endParaRPr lang="en-US" sz="2400" dirty="0">
              <a:solidFill>
                <a:schemeClr val="bg1"/>
              </a:solidFill>
              <a:latin typeface="STC Bold" panose="01000500000000020006" pitchFamily="2" charset="-78"/>
              <a:cs typeface="STC Bold" panose="01000500000000020006" pitchFamily="2" charset="-78"/>
            </a:endParaRPr>
          </a:p>
        </p:txBody>
      </p:sp>
      <p:sp>
        <p:nvSpPr>
          <p:cNvPr id="5" name="مربع نص 4">
            <a:extLst>
              <a:ext uri="{FF2B5EF4-FFF2-40B4-BE49-F238E27FC236}">
                <a16:creationId xmlns:a16="http://schemas.microsoft.com/office/drawing/2014/main" id="{6B32166E-CC53-5EC4-869E-A7A4E1CCCFD0}"/>
              </a:ext>
            </a:extLst>
          </p:cNvPr>
          <p:cNvSpPr txBox="1"/>
          <p:nvPr/>
        </p:nvSpPr>
        <p:spPr>
          <a:xfrm>
            <a:off x="1132115" y="1510497"/>
            <a:ext cx="9927770" cy="4307077"/>
          </a:xfrm>
          <a:prstGeom prst="rect">
            <a:avLst/>
          </a:prstGeom>
          <a:noFill/>
        </p:spPr>
        <p:txBody>
          <a:bodyPr wrap="square">
            <a:spAutoFit/>
          </a:bodyPr>
          <a:lstStyle/>
          <a:p>
            <a:pPr marL="342900" indent="-342900" algn="justLow" rtl="1">
              <a:lnSpc>
                <a:spcPct val="200000"/>
              </a:lnSpc>
              <a:buFont typeface="Wingdings" panose="05000000000000000000" pitchFamily="2" charset="2"/>
              <a:buChar char="q"/>
            </a:pPr>
            <a:r>
              <a:rPr lang="ar-SA" sz="2000" b="1" dirty="0">
                <a:solidFill>
                  <a:schemeClr val="accent2">
                    <a:lumMod val="75000"/>
                  </a:schemeClr>
                </a:solidFill>
                <a:effectLst/>
                <a:latin typeface="Times New Roman" panose="02020603050405020304" pitchFamily="18" charset="0"/>
                <a:ea typeface="Times New Roman" panose="02020603050405020304" pitchFamily="18" charset="0"/>
              </a:rPr>
              <a:t>المواد الاجتماعية والدراسات الاجتماعية</a:t>
            </a:r>
            <a:r>
              <a:rPr lang="ar-EG" sz="2000" b="1" dirty="0">
                <a:solidFill>
                  <a:schemeClr val="accent2">
                    <a:lumMod val="75000"/>
                  </a:schemeClr>
                </a:solidFill>
                <a:latin typeface="Times New Roman" panose="02020603050405020304" pitchFamily="18" charset="0"/>
                <a:ea typeface="Times New Roman" panose="02020603050405020304" pitchFamily="18" charset="0"/>
              </a:rPr>
              <a:t>: </a:t>
            </a:r>
            <a:r>
              <a:rPr lang="ar-SA" sz="2000" b="1" dirty="0">
                <a:effectLst/>
                <a:latin typeface="Times New Roman" panose="02020603050405020304" pitchFamily="18" charset="0"/>
                <a:ea typeface="Times New Roman" panose="02020603050405020304" pitchFamily="18" charset="0"/>
              </a:rPr>
              <a:t>تتناول المعلومات بشيء من التبسيط بما يتناسب ومستوى وطبيعية التلاميذ</a:t>
            </a:r>
            <a:r>
              <a:rPr lang="ar-EG" sz="2000" b="1" dirty="0">
                <a:latin typeface="Times New Roman" panose="02020603050405020304" pitchFamily="18"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a:p>
            <a:pPr marL="342900" indent="-342900" algn="justLow" rtl="1">
              <a:lnSpc>
                <a:spcPct val="200000"/>
              </a:lnSpc>
              <a:buFont typeface="Wingdings" panose="05000000000000000000" pitchFamily="2" charset="2"/>
              <a:buChar char="q"/>
            </a:pPr>
            <a:r>
              <a:rPr lang="ar-SA" sz="2000" b="1" dirty="0">
                <a:solidFill>
                  <a:schemeClr val="accent2">
                    <a:lumMod val="75000"/>
                  </a:schemeClr>
                </a:solidFill>
                <a:effectLst/>
                <a:latin typeface="Times New Roman" panose="02020603050405020304" pitchFamily="18" charset="0"/>
                <a:ea typeface="Times New Roman" panose="02020603050405020304" pitchFamily="18" charset="0"/>
              </a:rPr>
              <a:t>العلوم الاجتماعية</a:t>
            </a:r>
            <a:r>
              <a:rPr lang="ar-EG" sz="2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ar-SA" sz="2000" b="1" dirty="0">
                <a:effectLst/>
                <a:latin typeface="Times New Roman" panose="02020603050405020304" pitchFamily="18" charset="0"/>
                <a:ea typeface="Times New Roman" panose="02020603050405020304" pitchFamily="18" charset="0"/>
              </a:rPr>
              <a:t>هي المصدر والمنبع الذي يشتق منه المتخصصون في المواد الاجتماعية والدراسات الاجتماعية وهي بذلك تساعد واضعي مناهج المواد الاجتماعية والدراسات الاجتماعية في اختيار المعلومات ذات الصلة بالقيم والتراث والمشكلات، كما تساعد العلوم الاجتماعية في إمداد المتخصصين بخطوات البحث التي تستخدم في دراسة كل مجال من مجالاتها، كما تساعدهم أيضاً في اختيار الموضوعات الأكثر أهمية في مجال كل من المواد الاجتماعية والدراسات الاجتماعية.</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081192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1222</Words>
  <Application>Microsoft Office PowerPoint</Application>
  <PresentationFormat>شاشة عريضة</PresentationFormat>
  <Paragraphs>131</Paragraphs>
  <Slides>21</Slides>
  <Notes>0</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21</vt:i4>
      </vt:variant>
    </vt:vector>
  </HeadingPairs>
  <TitlesOfParts>
    <vt:vector size="34" baseType="lpstr">
      <vt:lpstr>29LT Bukra Bold</vt:lpstr>
      <vt:lpstr>29LT Bukra Bold Italic</vt:lpstr>
      <vt:lpstr>AbdoMaster-Heavy</vt:lpstr>
      <vt:lpstr>Aptos</vt:lpstr>
      <vt:lpstr>Aptos Display</vt:lpstr>
      <vt:lpstr>Arial</vt:lpstr>
      <vt:lpstr>Calibri</vt:lpstr>
      <vt:lpstr>DIN NEXT™ ARABIC HEAVY</vt:lpstr>
      <vt:lpstr>STC Bold</vt:lpstr>
      <vt:lpstr>Tajawal Black</vt:lpstr>
      <vt:lpstr>Times New Roman</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Hosny Abdul allah</dc:creator>
  <cp:lastModifiedBy>Mohamed Hosny Abdul allah</cp:lastModifiedBy>
  <cp:revision>8</cp:revision>
  <dcterms:created xsi:type="dcterms:W3CDTF">2024-10-12T21:33:03Z</dcterms:created>
  <dcterms:modified xsi:type="dcterms:W3CDTF">2024-10-16T21:23:24Z</dcterms:modified>
</cp:coreProperties>
</file>