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wav"/>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2" r:id="rId1"/>
  </p:sldMasterIdLst>
  <p:notesMasterIdLst>
    <p:notesMasterId r:id="rId24"/>
  </p:notesMasterIdLst>
  <p:sldIdLst>
    <p:sldId id="415" r:id="rId2"/>
    <p:sldId id="430" r:id="rId3"/>
    <p:sldId id="431" r:id="rId4"/>
    <p:sldId id="432" r:id="rId5"/>
    <p:sldId id="416" r:id="rId6"/>
    <p:sldId id="434" r:id="rId7"/>
    <p:sldId id="435" r:id="rId8"/>
    <p:sldId id="417" r:id="rId9"/>
    <p:sldId id="453" r:id="rId10"/>
    <p:sldId id="454" r:id="rId11"/>
    <p:sldId id="455" r:id="rId12"/>
    <p:sldId id="436" r:id="rId13"/>
    <p:sldId id="437" r:id="rId14"/>
    <p:sldId id="438" r:id="rId15"/>
    <p:sldId id="439" r:id="rId16"/>
    <p:sldId id="381" r:id="rId17"/>
    <p:sldId id="440" r:id="rId18"/>
    <p:sldId id="444" r:id="rId19"/>
    <p:sldId id="402" r:id="rId20"/>
    <p:sldId id="451" r:id="rId21"/>
    <p:sldId id="450" r:id="rId22"/>
    <p:sldId id="452" r:id="rId23"/>
  </p:sldIdLst>
  <p:sldSz cx="9144000" cy="6858000" type="screen4x3"/>
  <p:notesSz cx="6858000" cy="9144000"/>
  <p:defaultText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65385" autoAdjust="0"/>
    <p:restoredTop sz="86401" autoAdjust="0"/>
  </p:normalViewPr>
  <p:slideViewPr>
    <p:cSldViewPr>
      <p:cViewPr varScale="1">
        <p:scale>
          <a:sx n="79" d="100"/>
          <a:sy n="79" d="100"/>
        </p:scale>
        <p:origin x="696" y="78"/>
      </p:cViewPr>
      <p:guideLst>
        <p:guide orient="horz" pos="2160"/>
        <p:guide pos="2880"/>
      </p:guideLst>
    </p:cSldViewPr>
  </p:slideViewPr>
  <p:outlineViewPr>
    <p:cViewPr>
      <p:scale>
        <a:sx n="33" d="100"/>
        <a:sy n="33" d="100"/>
      </p:scale>
      <p:origin x="0" y="648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E1DED99-0719-4AEB-AC86-1005FA217BDA}" type="doc">
      <dgm:prSet loTypeId="urn:microsoft.com/office/officeart/2005/8/layout/pyramid2" loCatId="pyramid" qsTypeId="urn:microsoft.com/office/officeart/2005/8/quickstyle/simple3" qsCatId="simple" csTypeId="urn:microsoft.com/office/officeart/2005/8/colors/accent1_2" csCatId="accent1" phldr="1"/>
      <dgm:spPr/>
    </dgm:pt>
    <dgm:pt modelId="{DF9996C0-BF65-4796-80A8-61902031767E}">
      <dgm:prSet phldrT="[Text]" custT="1"/>
      <dgm:spPr>
        <a:solidFill>
          <a:schemeClr val="bg1">
            <a:lumMod val="85000"/>
            <a:alpha val="90000"/>
          </a:schemeClr>
        </a:solidFill>
      </dgm:spPr>
      <dgm:t>
        <a:bodyPr/>
        <a:lstStyle/>
        <a:p>
          <a:pPr rtl="1"/>
          <a:r>
            <a:rPr lang="ar-EG" sz="2000" b="1" dirty="0" smtClean="0">
              <a:solidFill>
                <a:srgbClr val="C00000"/>
              </a:solidFill>
              <a:latin typeface="Calibri"/>
              <a:cs typeface="Arial"/>
            </a:rPr>
            <a:t>أ. طرق تعتمد على المعلم وتتضمن:</a:t>
          </a:r>
        </a:p>
        <a:p>
          <a:pPr rtl="1"/>
          <a:r>
            <a:rPr lang="ar-EG" sz="2000" b="1" dirty="0" smtClean="0">
              <a:latin typeface="Calibri"/>
              <a:cs typeface="Arial"/>
            </a:rPr>
            <a:t> </a:t>
          </a:r>
          <a:r>
            <a:rPr lang="ar-EG" sz="2000" dirty="0" smtClean="0">
              <a:latin typeface="Calibri"/>
              <a:cs typeface="Arial"/>
            </a:rPr>
            <a:t>المحاضرة – القصة – التلقين – العروض العملية.</a:t>
          </a:r>
          <a:endParaRPr lang="ar-EG" sz="2000" dirty="0"/>
        </a:p>
      </dgm:t>
    </dgm:pt>
    <dgm:pt modelId="{645960D3-3325-4DE7-AB6D-49BDAF705716}" type="parTrans" cxnId="{8933D627-3E3F-4280-9DF2-945EEA4958FC}">
      <dgm:prSet/>
      <dgm:spPr/>
      <dgm:t>
        <a:bodyPr/>
        <a:lstStyle/>
        <a:p>
          <a:pPr rtl="1"/>
          <a:endParaRPr lang="ar-EG"/>
        </a:p>
      </dgm:t>
    </dgm:pt>
    <dgm:pt modelId="{DDF1C841-F3B5-44C8-BB11-68400BCDFB32}" type="sibTrans" cxnId="{8933D627-3E3F-4280-9DF2-945EEA4958FC}">
      <dgm:prSet/>
      <dgm:spPr/>
      <dgm:t>
        <a:bodyPr/>
        <a:lstStyle/>
        <a:p>
          <a:pPr rtl="1"/>
          <a:endParaRPr lang="ar-EG"/>
        </a:p>
      </dgm:t>
    </dgm:pt>
    <dgm:pt modelId="{6123FD13-B1BB-4E06-9201-8BD5A7ACF853}">
      <dgm:prSet phldrT="[Text]" custT="1"/>
      <dgm:spPr>
        <a:solidFill>
          <a:schemeClr val="bg1">
            <a:lumMod val="75000"/>
            <a:alpha val="90000"/>
          </a:schemeClr>
        </a:solidFill>
      </dgm:spPr>
      <dgm:t>
        <a:bodyPr/>
        <a:lstStyle/>
        <a:p>
          <a:pPr rtl="1"/>
          <a:r>
            <a:rPr lang="ar-EG" sz="2000" b="1" dirty="0" smtClean="0">
              <a:solidFill>
                <a:srgbClr val="C00000"/>
              </a:solidFill>
              <a:latin typeface="Calibri"/>
              <a:cs typeface="Arial"/>
            </a:rPr>
            <a:t>ب. طرق تعتمد على المتعلم وتتضمن:</a:t>
          </a:r>
        </a:p>
        <a:p>
          <a:pPr rtl="1"/>
          <a:r>
            <a:rPr lang="ar-EG" sz="2000" b="1" dirty="0" smtClean="0">
              <a:latin typeface="Calibri"/>
              <a:cs typeface="Arial"/>
            </a:rPr>
            <a:t> </a:t>
          </a:r>
          <a:r>
            <a:rPr lang="ar-EG" sz="2000" dirty="0" smtClean="0">
              <a:latin typeface="Calibri"/>
              <a:cs typeface="Arial"/>
            </a:rPr>
            <a:t>التعلم الذاتي – التعلم المبرمج- الاكتشاف الحر. </a:t>
          </a:r>
          <a:endParaRPr lang="ar-EG" sz="2000" dirty="0"/>
        </a:p>
      </dgm:t>
    </dgm:pt>
    <dgm:pt modelId="{86A89D9B-1371-44B2-B341-B0D72B5BD56E}" type="parTrans" cxnId="{C3C3A8BF-BA65-400F-9E5C-30DCFD2A5872}">
      <dgm:prSet/>
      <dgm:spPr/>
      <dgm:t>
        <a:bodyPr/>
        <a:lstStyle/>
        <a:p>
          <a:pPr rtl="1"/>
          <a:endParaRPr lang="ar-EG"/>
        </a:p>
      </dgm:t>
    </dgm:pt>
    <dgm:pt modelId="{831CDC01-52FD-4B4F-A6FD-91EC48363911}" type="sibTrans" cxnId="{C3C3A8BF-BA65-400F-9E5C-30DCFD2A5872}">
      <dgm:prSet/>
      <dgm:spPr/>
      <dgm:t>
        <a:bodyPr/>
        <a:lstStyle/>
        <a:p>
          <a:pPr rtl="1"/>
          <a:endParaRPr lang="ar-EG"/>
        </a:p>
      </dgm:t>
    </dgm:pt>
    <dgm:pt modelId="{9ADE1649-2B35-41ED-B611-B0A0CEA3ECF6}">
      <dgm:prSet custT="1"/>
      <dgm:spPr>
        <a:solidFill>
          <a:schemeClr val="bg1">
            <a:lumMod val="85000"/>
            <a:alpha val="90000"/>
          </a:schemeClr>
        </a:solidFill>
      </dgm:spPr>
      <dgm:t>
        <a:bodyPr/>
        <a:lstStyle/>
        <a:p>
          <a:pPr rtl="1"/>
          <a:r>
            <a:rPr lang="ar-EG" sz="2000" b="1" dirty="0" smtClean="0">
              <a:solidFill>
                <a:srgbClr val="C00000"/>
              </a:solidFill>
              <a:latin typeface="Calibri"/>
              <a:cs typeface="Arial"/>
            </a:rPr>
            <a:t>ج. طرق تفاعلية تعتمد على المعلم والمتعلم وتتضمن: </a:t>
          </a:r>
        </a:p>
        <a:p>
          <a:pPr rtl="1"/>
          <a:r>
            <a:rPr lang="ar-EG" sz="2000" dirty="0" smtClean="0">
              <a:latin typeface="Calibri"/>
              <a:cs typeface="Arial"/>
            </a:rPr>
            <a:t>حل المشكلات – العصف الذهني – التعلم التعاوني- الحوار والمناقشة – لعب الأدوار – المشروعات – دورة التعلم – الذكاءات المتعددة – خرائط المفاهيم.</a:t>
          </a:r>
        </a:p>
      </dgm:t>
    </dgm:pt>
    <dgm:pt modelId="{A4132EAB-7760-47FF-A66D-3E2992CD5B1D}" type="parTrans" cxnId="{C51CAFF2-31CE-4C94-858A-C08F03C6226A}">
      <dgm:prSet/>
      <dgm:spPr/>
      <dgm:t>
        <a:bodyPr/>
        <a:lstStyle/>
        <a:p>
          <a:pPr rtl="1"/>
          <a:endParaRPr lang="ar-EG"/>
        </a:p>
      </dgm:t>
    </dgm:pt>
    <dgm:pt modelId="{BDB2B1A2-1F5A-4E24-BEF0-3BC13AC1B3D1}" type="sibTrans" cxnId="{C51CAFF2-31CE-4C94-858A-C08F03C6226A}">
      <dgm:prSet/>
      <dgm:spPr/>
      <dgm:t>
        <a:bodyPr/>
        <a:lstStyle/>
        <a:p>
          <a:pPr rtl="1"/>
          <a:endParaRPr lang="ar-EG"/>
        </a:p>
      </dgm:t>
    </dgm:pt>
    <dgm:pt modelId="{E18B9DB4-62D3-4492-A5E7-D8273BABBA4C}" type="pres">
      <dgm:prSet presAssocID="{CE1DED99-0719-4AEB-AC86-1005FA217BDA}" presName="compositeShape" presStyleCnt="0">
        <dgm:presLayoutVars>
          <dgm:dir/>
          <dgm:resizeHandles/>
        </dgm:presLayoutVars>
      </dgm:prSet>
      <dgm:spPr/>
    </dgm:pt>
    <dgm:pt modelId="{49D4621B-688E-4B24-83FC-331ED9843699}" type="pres">
      <dgm:prSet presAssocID="{CE1DED99-0719-4AEB-AC86-1005FA217BDA}" presName="pyramid" presStyleLbl="node1" presStyleIdx="0" presStyleCnt="1"/>
      <dgm:spPr/>
    </dgm:pt>
    <dgm:pt modelId="{059BAAFA-23AC-4014-9C11-AB54676ABA43}" type="pres">
      <dgm:prSet presAssocID="{CE1DED99-0719-4AEB-AC86-1005FA217BDA}" presName="theList" presStyleCnt="0"/>
      <dgm:spPr/>
    </dgm:pt>
    <dgm:pt modelId="{5D5982BA-AF04-4135-BD2C-07E99992FB50}" type="pres">
      <dgm:prSet presAssocID="{DF9996C0-BF65-4796-80A8-61902031767E}" presName="aNode" presStyleLbl="fgAcc1" presStyleIdx="0" presStyleCnt="3" custScaleX="160339" custScaleY="67535" custLinFactNeighborX="8113" custLinFactNeighborY="15235">
        <dgm:presLayoutVars>
          <dgm:bulletEnabled val="1"/>
        </dgm:presLayoutVars>
      </dgm:prSet>
      <dgm:spPr/>
      <dgm:t>
        <a:bodyPr/>
        <a:lstStyle/>
        <a:p>
          <a:pPr rtl="1"/>
          <a:endParaRPr lang="ar-EG"/>
        </a:p>
      </dgm:t>
    </dgm:pt>
    <dgm:pt modelId="{D6900F8A-1F5F-4E55-B389-377875EFAA25}" type="pres">
      <dgm:prSet presAssocID="{DF9996C0-BF65-4796-80A8-61902031767E}" presName="aSpace" presStyleCnt="0"/>
      <dgm:spPr/>
    </dgm:pt>
    <dgm:pt modelId="{2B995E5C-EBE3-4485-9137-EA6F42C33823}" type="pres">
      <dgm:prSet presAssocID="{6123FD13-B1BB-4E06-9201-8BD5A7ACF853}" presName="aNode" presStyleLbl="fgAcc1" presStyleIdx="1" presStyleCnt="3" custScaleX="180403" custScaleY="75865" custLinFactNeighborX="5473" custLinFactNeighborY="16934">
        <dgm:presLayoutVars>
          <dgm:bulletEnabled val="1"/>
        </dgm:presLayoutVars>
      </dgm:prSet>
      <dgm:spPr/>
      <dgm:t>
        <a:bodyPr/>
        <a:lstStyle/>
        <a:p>
          <a:pPr rtl="1"/>
          <a:endParaRPr lang="ar-EG"/>
        </a:p>
      </dgm:t>
    </dgm:pt>
    <dgm:pt modelId="{2658B5D6-3201-448C-ABF5-60D1766B8CBE}" type="pres">
      <dgm:prSet presAssocID="{6123FD13-B1BB-4E06-9201-8BD5A7ACF853}" presName="aSpace" presStyleCnt="0"/>
      <dgm:spPr/>
    </dgm:pt>
    <dgm:pt modelId="{83D9A3B5-5A4A-4C8D-AA4E-D93375EAACC1}" type="pres">
      <dgm:prSet presAssocID="{9ADE1649-2B35-41ED-B611-B0A0CEA3ECF6}" presName="aNode" presStyleLbl="fgAcc1" presStyleIdx="2" presStyleCnt="3" custScaleX="189176" custLinFactNeighborX="3791" custLinFactNeighborY="1378">
        <dgm:presLayoutVars>
          <dgm:bulletEnabled val="1"/>
        </dgm:presLayoutVars>
      </dgm:prSet>
      <dgm:spPr/>
      <dgm:t>
        <a:bodyPr/>
        <a:lstStyle/>
        <a:p>
          <a:pPr rtl="1"/>
          <a:endParaRPr lang="ar-EG"/>
        </a:p>
      </dgm:t>
    </dgm:pt>
    <dgm:pt modelId="{3329F625-432F-40F7-8279-154C337E054E}" type="pres">
      <dgm:prSet presAssocID="{9ADE1649-2B35-41ED-B611-B0A0CEA3ECF6}" presName="aSpace" presStyleCnt="0"/>
      <dgm:spPr/>
    </dgm:pt>
  </dgm:ptLst>
  <dgm:cxnLst>
    <dgm:cxn modelId="{C51CAFF2-31CE-4C94-858A-C08F03C6226A}" srcId="{CE1DED99-0719-4AEB-AC86-1005FA217BDA}" destId="{9ADE1649-2B35-41ED-B611-B0A0CEA3ECF6}" srcOrd="2" destOrd="0" parTransId="{A4132EAB-7760-47FF-A66D-3E2992CD5B1D}" sibTransId="{BDB2B1A2-1F5A-4E24-BEF0-3BC13AC1B3D1}"/>
    <dgm:cxn modelId="{C3C3A8BF-BA65-400F-9E5C-30DCFD2A5872}" srcId="{CE1DED99-0719-4AEB-AC86-1005FA217BDA}" destId="{6123FD13-B1BB-4E06-9201-8BD5A7ACF853}" srcOrd="1" destOrd="0" parTransId="{86A89D9B-1371-44B2-B341-B0D72B5BD56E}" sibTransId="{831CDC01-52FD-4B4F-A6FD-91EC48363911}"/>
    <dgm:cxn modelId="{A4D14B37-DB2B-419C-946C-C58B91B75B14}" type="presOf" srcId="{6123FD13-B1BB-4E06-9201-8BD5A7ACF853}" destId="{2B995E5C-EBE3-4485-9137-EA6F42C33823}" srcOrd="0" destOrd="0" presId="urn:microsoft.com/office/officeart/2005/8/layout/pyramid2"/>
    <dgm:cxn modelId="{6F147173-8BF5-40B4-99CA-7ADDFDC49729}" type="presOf" srcId="{DF9996C0-BF65-4796-80A8-61902031767E}" destId="{5D5982BA-AF04-4135-BD2C-07E99992FB50}" srcOrd="0" destOrd="0" presId="urn:microsoft.com/office/officeart/2005/8/layout/pyramid2"/>
    <dgm:cxn modelId="{7442B4FF-E286-4F87-AC35-59A22398E77C}" type="presOf" srcId="{CE1DED99-0719-4AEB-AC86-1005FA217BDA}" destId="{E18B9DB4-62D3-4492-A5E7-D8273BABBA4C}" srcOrd="0" destOrd="0" presId="urn:microsoft.com/office/officeart/2005/8/layout/pyramid2"/>
    <dgm:cxn modelId="{4A7BD6DC-C792-4426-970E-4D07C563D092}" type="presOf" srcId="{9ADE1649-2B35-41ED-B611-B0A0CEA3ECF6}" destId="{83D9A3B5-5A4A-4C8D-AA4E-D93375EAACC1}" srcOrd="0" destOrd="0" presId="urn:microsoft.com/office/officeart/2005/8/layout/pyramid2"/>
    <dgm:cxn modelId="{8933D627-3E3F-4280-9DF2-945EEA4958FC}" srcId="{CE1DED99-0719-4AEB-AC86-1005FA217BDA}" destId="{DF9996C0-BF65-4796-80A8-61902031767E}" srcOrd="0" destOrd="0" parTransId="{645960D3-3325-4DE7-AB6D-49BDAF705716}" sibTransId="{DDF1C841-F3B5-44C8-BB11-68400BCDFB32}"/>
    <dgm:cxn modelId="{79CF5A58-1DF4-46FC-9AB3-C1D041723DF9}" type="presParOf" srcId="{E18B9DB4-62D3-4492-A5E7-D8273BABBA4C}" destId="{49D4621B-688E-4B24-83FC-331ED9843699}" srcOrd="0" destOrd="0" presId="urn:microsoft.com/office/officeart/2005/8/layout/pyramid2"/>
    <dgm:cxn modelId="{0288BA64-1B15-4293-B982-E738B029B7DA}" type="presParOf" srcId="{E18B9DB4-62D3-4492-A5E7-D8273BABBA4C}" destId="{059BAAFA-23AC-4014-9C11-AB54676ABA43}" srcOrd="1" destOrd="0" presId="urn:microsoft.com/office/officeart/2005/8/layout/pyramid2"/>
    <dgm:cxn modelId="{070644AD-6ACD-4AC7-B34E-B7C2DA584C1C}" type="presParOf" srcId="{059BAAFA-23AC-4014-9C11-AB54676ABA43}" destId="{5D5982BA-AF04-4135-BD2C-07E99992FB50}" srcOrd="0" destOrd="0" presId="urn:microsoft.com/office/officeart/2005/8/layout/pyramid2"/>
    <dgm:cxn modelId="{15063601-A523-4E21-AD78-65FD529FD1CE}" type="presParOf" srcId="{059BAAFA-23AC-4014-9C11-AB54676ABA43}" destId="{D6900F8A-1F5F-4E55-B389-377875EFAA25}" srcOrd="1" destOrd="0" presId="urn:microsoft.com/office/officeart/2005/8/layout/pyramid2"/>
    <dgm:cxn modelId="{F0FA2A74-A4E3-46A5-A1DF-0F7875D786E6}" type="presParOf" srcId="{059BAAFA-23AC-4014-9C11-AB54676ABA43}" destId="{2B995E5C-EBE3-4485-9137-EA6F42C33823}" srcOrd="2" destOrd="0" presId="urn:microsoft.com/office/officeart/2005/8/layout/pyramid2"/>
    <dgm:cxn modelId="{AB08165C-0532-4CFA-95E2-9DB393ADEB34}" type="presParOf" srcId="{059BAAFA-23AC-4014-9C11-AB54676ABA43}" destId="{2658B5D6-3201-448C-ABF5-60D1766B8CBE}" srcOrd="3" destOrd="0" presId="urn:microsoft.com/office/officeart/2005/8/layout/pyramid2"/>
    <dgm:cxn modelId="{C82E5738-41BA-4C7D-A8A3-556297DB3AB4}" type="presParOf" srcId="{059BAAFA-23AC-4014-9C11-AB54676ABA43}" destId="{83D9A3B5-5A4A-4C8D-AA4E-D93375EAACC1}" srcOrd="4" destOrd="0" presId="urn:microsoft.com/office/officeart/2005/8/layout/pyramid2"/>
    <dgm:cxn modelId="{C886CD13-4F51-49D0-8B49-2C1117373048}" type="presParOf" srcId="{059BAAFA-23AC-4014-9C11-AB54676ABA43}" destId="{3329F625-432F-40F7-8279-154C337E054E}" srcOrd="5"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E2FCA00-7495-4DB2-9386-048BF73B411A}" type="doc">
      <dgm:prSet loTypeId="urn:microsoft.com/office/officeart/2005/8/layout/process4" loCatId="list" qsTypeId="urn:microsoft.com/office/officeart/2005/8/quickstyle/simple1" qsCatId="simple" csTypeId="urn:microsoft.com/office/officeart/2005/8/colors/accent1_2" csCatId="accent1" phldr="1"/>
      <dgm:spPr/>
      <dgm:t>
        <a:bodyPr/>
        <a:lstStyle/>
        <a:p>
          <a:pPr rtl="1"/>
          <a:endParaRPr lang="ar-EG"/>
        </a:p>
      </dgm:t>
    </dgm:pt>
    <dgm:pt modelId="{7E2A8144-2869-4B47-974C-0F29395333D5}">
      <dgm:prSet phldrT="[Text]" custT="1"/>
      <dgm:spPr/>
      <dgm:t>
        <a:bodyPr/>
        <a:lstStyle/>
        <a:p>
          <a:pPr rtl="1"/>
          <a:r>
            <a:rPr lang="ar-EG" sz="3600" b="1" dirty="0" smtClean="0"/>
            <a:t>مرحلة التخطيط</a:t>
          </a:r>
          <a:endParaRPr lang="ar-EG" sz="3600" b="1" dirty="0"/>
        </a:p>
      </dgm:t>
    </dgm:pt>
    <dgm:pt modelId="{14F8DAAB-3E35-4C5F-ABD0-D15596EB369A}" type="parTrans" cxnId="{8F9A8445-C5DA-4937-A866-7002A0170496}">
      <dgm:prSet/>
      <dgm:spPr/>
      <dgm:t>
        <a:bodyPr/>
        <a:lstStyle/>
        <a:p>
          <a:pPr rtl="1"/>
          <a:endParaRPr lang="ar-EG"/>
        </a:p>
      </dgm:t>
    </dgm:pt>
    <dgm:pt modelId="{47EE825D-E11C-42A4-9D01-F5962280D9BB}" type="sibTrans" cxnId="{8F9A8445-C5DA-4937-A866-7002A0170496}">
      <dgm:prSet/>
      <dgm:spPr/>
      <dgm:t>
        <a:bodyPr/>
        <a:lstStyle/>
        <a:p>
          <a:pPr rtl="1"/>
          <a:endParaRPr lang="ar-EG"/>
        </a:p>
      </dgm:t>
    </dgm:pt>
    <dgm:pt modelId="{66F0329C-CFAE-403B-9A20-DBF621E7B979}">
      <dgm:prSet phldrT="[Text]" custT="1"/>
      <dgm:spPr/>
      <dgm:t>
        <a:bodyPr/>
        <a:lstStyle/>
        <a:p>
          <a:pPr rtl="1"/>
          <a:r>
            <a:rPr lang="ar-EG" sz="3600" b="1" dirty="0" smtClean="0"/>
            <a:t>مرحلة التنفيذ</a:t>
          </a:r>
          <a:endParaRPr lang="ar-EG" sz="3600" b="1" dirty="0"/>
        </a:p>
      </dgm:t>
    </dgm:pt>
    <dgm:pt modelId="{F9BDD755-B296-4F3A-81F4-B6E2FF5492DB}" type="parTrans" cxnId="{971559C7-21C1-4031-90B2-6FCC16316C89}">
      <dgm:prSet/>
      <dgm:spPr/>
      <dgm:t>
        <a:bodyPr/>
        <a:lstStyle/>
        <a:p>
          <a:pPr rtl="1"/>
          <a:endParaRPr lang="ar-EG"/>
        </a:p>
      </dgm:t>
    </dgm:pt>
    <dgm:pt modelId="{E9AD9844-56C6-4D20-B465-5560EF72B25B}" type="sibTrans" cxnId="{971559C7-21C1-4031-90B2-6FCC16316C89}">
      <dgm:prSet/>
      <dgm:spPr/>
      <dgm:t>
        <a:bodyPr/>
        <a:lstStyle/>
        <a:p>
          <a:pPr rtl="1"/>
          <a:endParaRPr lang="ar-EG"/>
        </a:p>
      </dgm:t>
    </dgm:pt>
    <dgm:pt modelId="{E490C920-032E-4FB8-9CA4-76CF43BB463C}">
      <dgm:prSet phldrT="[Text]" custT="1"/>
      <dgm:spPr/>
      <dgm:t>
        <a:bodyPr/>
        <a:lstStyle/>
        <a:p>
          <a:pPr rtl="1"/>
          <a:r>
            <a:rPr lang="ar-EG" sz="3600" b="1" dirty="0" smtClean="0"/>
            <a:t>مرحلة التقويم</a:t>
          </a:r>
          <a:endParaRPr lang="ar-EG" sz="3600" b="1" dirty="0"/>
        </a:p>
      </dgm:t>
    </dgm:pt>
    <dgm:pt modelId="{F0367913-F3F4-44C4-A0D1-F945197984A2}" type="parTrans" cxnId="{34DAD520-D51B-44E1-B00A-789A867B6342}">
      <dgm:prSet/>
      <dgm:spPr/>
      <dgm:t>
        <a:bodyPr/>
        <a:lstStyle/>
        <a:p>
          <a:pPr rtl="1"/>
          <a:endParaRPr lang="ar-EG"/>
        </a:p>
      </dgm:t>
    </dgm:pt>
    <dgm:pt modelId="{B7868E7F-6B9B-4232-919A-326AB7FFCC06}" type="sibTrans" cxnId="{34DAD520-D51B-44E1-B00A-789A867B6342}">
      <dgm:prSet/>
      <dgm:spPr/>
      <dgm:t>
        <a:bodyPr/>
        <a:lstStyle/>
        <a:p>
          <a:pPr rtl="1"/>
          <a:endParaRPr lang="ar-EG"/>
        </a:p>
      </dgm:t>
    </dgm:pt>
    <dgm:pt modelId="{0E00830F-D0D7-43CC-8F47-55B53CC374FB}">
      <dgm:prSet custT="1"/>
      <dgm:spPr/>
      <dgm:t>
        <a:bodyPr/>
        <a:lstStyle/>
        <a:p>
          <a:pPr rtl="1"/>
          <a:r>
            <a:rPr lang="en-US" sz="3600" dirty="0" smtClean="0"/>
            <a:t>The planning stage</a:t>
          </a:r>
          <a:endParaRPr lang="ar-EG" sz="3600" dirty="0"/>
        </a:p>
      </dgm:t>
    </dgm:pt>
    <dgm:pt modelId="{A5CD1D1E-80ED-44C0-B0E3-8679CE794497}" type="parTrans" cxnId="{0CEF9EBF-D712-4573-8FEC-A58C5918E6CB}">
      <dgm:prSet/>
      <dgm:spPr/>
      <dgm:t>
        <a:bodyPr/>
        <a:lstStyle/>
        <a:p>
          <a:pPr rtl="1"/>
          <a:endParaRPr lang="ar-EG"/>
        </a:p>
      </dgm:t>
    </dgm:pt>
    <dgm:pt modelId="{0B16BA67-DBEA-4468-9E88-E0DCC25E5DE3}" type="sibTrans" cxnId="{0CEF9EBF-D712-4573-8FEC-A58C5918E6CB}">
      <dgm:prSet/>
      <dgm:spPr/>
      <dgm:t>
        <a:bodyPr/>
        <a:lstStyle/>
        <a:p>
          <a:pPr rtl="1"/>
          <a:endParaRPr lang="ar-EG"/>
        </a:p>
      </dgm:t>
    </dgm:pt>
    <dgm:pt modelId="{41644D3B-3872-4F5F-9C15-D60E6864ECA3}">
      <dgm:prSet custT="1"/>
      <dgm:spPr/>
      <dgm:t>
        <a:bodyPr/>
        <a:lstStyle/>
        <a:p>
          <a:pPr rtl="1"/>
          <a:r>
            <a:rPr lang="en-US" sz="3600" dirty="0" smtClean="0"/>
            <a:t>The implementation stage</a:t>
          </a:r>
          <a:endParaRPr lang="ar-EG" sz="3600" dirty="0"/>
        </a:p>
      </dgm:t>
    </dgm:pt>
    <dgm:pt modelId="{EB43F571-DDE6-4335-9ED8-0D2BDF27D289}" type="parTrans" cxnId="{EA9E0C7F-F6CD-4778-B76E-D84D6666584F}">
      <dgm:prSet/>
      <dgm:spPr/>
      <dgm:t>
        <a:bodyPr/>
        <a:lstStyle/>
        <a:p>
          <a:pPr rtl="1"/>
          <a:endParaRPr lang="ar-EG"/>
        </a:p>
      </dgm:t>
    </dgm:pt>
    <dgm:pt modelId="{95B09B25-29E6-40D6-BBCE-E75350A76777}" type="sibTrans" cxnId="{EA9E0C7F-F6CD-4778-B76E-D84D6666584F}">
      <dgm:prSet/>
      <dgm:spPr/>
      <dgm:t>
        <a:bodyPr/>
        <a:lstStyle/>
        <a:p>
          <a:pPr rtl="1"/>
          <a:endParaRPr lang="ar-EG"/>
        </a:p>
      </dgm:t>
    </dgm:pt>
    <dgm:pt modelId="{1B39682B-91F7-4648-BABE-E45BB2F7587E}">
      <dgm:prSet custT="1"/>
      <dgm:spPr/>
      <dgm:t>
        <a:bodyPr/>
        <a:lstStyle/>
        <a:p>
          <a:pPr rtl="1"/>
          <a:r>
            <a:rPr lang="en-US" sz="3600" dirty="0" smtClean="0"/>
            <a:t>Evaluation stage</a:t>
          </a:r>
          <a:endParaRPr lang="ar-EG" sz="3600" dirty="0"/>
        </a:p>
      </dgm:t>
    </dgm:pt>
    <dgm:pt modelId="{336249EC-C400-4315-A6F8-949E83717866}" type="parTrans" cxnId="{0E943E63-8E26-42D5-A9D8-CD636FE82111}">
      <dgm:prSet/>
      <dgm:spPr/>
      <dgm:t>
        <a:bodyPr/>
        <a:lstStyle/>
        <a:p>
          <a:pPr rtl="1"/>
          <a:endParaRPr lang="ar-EG"/>
        </a:p>
      </dgm:t>
    </dgm:pt>
    <dgm:pt modelId="{5D7C3365-295E-489A-BC02-19D19FE4F59A}" type="sibTrans" cxnId="{0E943E63-8E26-42D5-A9D8-CD636FE82111}">
      <dgm:prSet/>
      <dgm:spPr/>
      <dgm:t>
        <a:bodyPr/>
        <a:lstStyle/>
        <a:p>
          <a:pPr rtl="1"/>
          <a:endParaRPr lang="ar-EG"/>
        </a:p>
      </dgm:t>
    </dgm:pt>
    <dgm:pt modelId="{07C80512-1614-4765-B017-4A73DBA6F79B}" type="pres">
      <dgm:prSet presAssocID="{FE2FCA00-7495-4DB2-9386-048BF73B411A}" presName="Name0" presStyleCnt="0">
        <dgm:presLayoutVars>
          <dgm:dir/>
          <dgm:animLvl val="lvl"/>
          <dgm:resizeHandles val="exact"/>
        </dgm:presLayoutVars>
      </dgm:prSet>
      <dgm:spPr/>
      <dgm:t>
        <a:bodyPr/>
        <a:lstStyle/>
        <a:p>
          <a:pPr rtl="1"/>
          <a:endParaRPr lang="ar-EG"/>
        </a:p>
      </dgm:t>
    </dgm:pt>
    <dgm:pt modelId="{F62AE1BA-9BBE-4072-AC30-552E030B1DB5}" type="pres">
      <dgm:prSet presAssocID="{E490C920-032E-4FB8-9CA4-76CF43BB463C}" presName="boxAndChildren" presStyleCnt="0"/>
      <dgm:spPr/>
    </dgm:pt>
    <dgm:pt modelId="{60A71460-4823-4FB2-982A-CB50D4E5DC3E}" type="pres">
      <dgm:prSet presAssocID="{E490C920-032E-4FB8-9CA4-76CF43BB463C}" presName="parentTextBox" presStyleLbl="node1" presStyleIdx="0" presStyleCnt="3"/>
      <dgm:spPr/>
      <dgm:t>
        <a:bodyPr/>
        <a:lstStyle/>
        <a:p>
          <a:pPr rtl="1"/>
          <a:endParaRPr lang="ar-EG"/>
        </a:p>
      </dgm:t>
    </dgm:pt>
    <dgm:pt modelId="{76EB4ACC-EC3A-4FAC-8774-B384E02934AE}" type="pres">
      <dgm:prSet presAssocID="{E490C920-032E-4FB8-9CA4-76CF43BB463C}" presName="entireBox" presStyleLbl="node1" presStyleIdx="0" presStyleCnt="3"/>
      <dgm:spPr/>
      <dgm:t>
        <a:bodyPr/>
        <a:lstStyle/>
        <a:p>
          <a:pPr rtl="1"/>
          <a:endParaRPr lang="ar-EG"/>
        </a:p>
      </dgm:t>
    </dgm:pt>
    <dgm:pt modelId="{7EBE694E-546E-479A-9F99-2F751FB5520C}" type="pres">
      <dgm:prSet presAssocID="{E490C920-032E-4FB8-9CA4-76CF43BB463C}" presName="descendantBox" presStyleCnt="0"/>
      <dgm:spPr/>
    </dgm:pt>
    <dgm:pt modelId="{50C9F013-E84E-4D48-A400-229F116A6C0E}" type="pres">
      <dgm:prSet presAssocID="{1B39682B-91F7-4648-BABE-E45BB2F7587E}" presName="childTextBox" presStyleLbl="fgAccFollowNode1" presStyleIdx="0" presStyleCnt="3">
        <dgm:presLayoutVars>
          <dgm:bulletEnabled val="1"/>
        </dgm:presLayoutVars>
      </dgm:prSet>
      <dgm:spPr/>
      <dgm:t>
        <a:bodyPr/>
        <a:lstStyle/>
        <a:p>
          <a:pPr rtl="1"/>
          <a:endParaRPr lang="ar-EG"/>
        </a:p>
      </dgm:t>
    </dgm:pt>
    <dgm:pt modelId="{80E50A85-66C4-4758-BB81-BEAB8B035897}" type="pres">
      <dgm:prSet presAssocID="{E9AD9844-56C6-4D20-B465-5560EF72B25B}" presName="sp" presStyleCnt="0"/>
      <dgm:spPr/>
    </dgm:pt>
    <dgm:pt modelId="{80889D77-9D36-4641-A451-010CD8E70781}" type="pres">
      <dgm:prSet presAssocID="{66F0329C-CFAE-403B-9A20-DBF621E7B979}" presName="arrowAndChildren" presStyleCnt="0"/>
      <dgm:spPr/>
    </dgm:pt>
    <dgm:pt modelId="{71F0426C-6B03-4165-95BA-9F11289B082B}" type="pres">
      <dgm:prSet presAssocID="{66F0329C-CFAE-403B-9A20-DBF621E7B979}" presName="parentTextArrow" presStyleLbl="node1" presStyleIdx="0" presStyleCnt="3"/>
      <dgm:spPr/>
      <dgm:t>
        <a:bodyPr/>
        <a:lstStyle/>
        <a:p>
          <a:pPr rtl="1"/>
          <a:endParaRPr lang="ar-EG"/>
        </a:p>
      </dgm:t>
    </dgm:pt>
    <dgm:pt modelId="{DE734663-5FF8-4FE2-A364-2F2415F1BCB6}" type="pres">
      <dgm:prSet presAssocID="{66F0329C-CFAE-403B-9A20-DBF621E7B979}" presName="arrow" presStyleLbl="node1" presStyleIdx="1" presStyleCnt="3"/>
      <dgm:spPr/>
      <dgm:t>
        <a:bodyPr/>
        <a:lstStyle/>
        <a:p>
          <a:pPr rtl="1"/>
          <a:endParaRPr lang="ar-EG"/>
        </a:p>
      </dgm:t>
    </dgm:pt>
    <dgm:pt modelId="{ED072A00-4FE6-4EA4-977B-2FB731442E20}" type="pres">
      <dgm:prSet presAssocID="{66F0329C-CFAE-403B-9A20-DBF621E7B979}" presName="descendantArrow" presStyleCnt="0"/>
      <dgm:spPr/>
    </dgm:pt>
    <dgm:pt modelId="{0D9B447C-1C92-4E00-BE15-5803DAD5358E}" type="pres">
      <dgm:prSet presAssocID="{41644D3B-3872-4F5F-9C15-D60E6864ECA3}" presName="childTextArrow" presStyleLbl="fgAccFollowNode1" presStyleIdx="1" presStyleCnt="3">
        <dgm:presLayoutVars>
          <dgm:bulletEnabled val="1"/>
        </dgm:presLayoutVars>
      </dgm:prSet>
      <dgm:spPr/>
      <dgm:t>
        <a:bodyPr/>
        <a:lstStyle/>
        <a:p>
          <a:pPr rtl="1"/>
          <a:endParaRPr lang="ar-EG"/>
        </a:p>
      </dgm:t>
    </dgm:pt>
    <dgm:pt modelId="{66A1B9D4-3A1C-49E9-8C8B-EDD917EF62BF}" type="pres">
      <dgm:prSet presAssocID="{47EE825D-E11C-42A4-9D01-F5962280D9BB}" presName="sp" presStyleCnt="0"/>
      <dgm:spPr/>
    </dgm:pt>
    <dgm:pt modelId="{D7194FC4-AD87-4DB0-81B9-A30500FB9B27}" type="pres">
      <dgm:prSet presAssocID="{7E2A8144-2869-4B47-974C-0F29395333D5}" presName="arrowAndChildren" presStyleCnt="0"/>
      <dgm:spPr/>
    </dgm:pt>
    <dgm:pt modelId="{A5A5339F-C6AA-4C04-8825-23AE50F766BD}" type="pres">
      <dgm:prSet presAssocID="{7E2A8144-2869-4B47-974C-0F29395333D5}" presName="parentTextArrow" presStyleLbl="node1" presStyleIdx="1" presStyleCnt="3"/>
      <dgm:spPr/>
      <dgm:t>
        <a:bodyPr/>
        <a:lstStyle/>
        <a:p>
          <a:pPr rtl="1"/>
          <a:endParaRPr lang="ar-EG"/>
        </a:p>
      </dgm:t>
    </dgm:pt>
    <dgm:pt modelId="{4DEFF1F1-09D2-44E1-A6CE-CC956DAA9A1F}" type="pres">
      <dgm:prSet presAssocID="{7E2A8144-2869-4B47-974C-0F29395333D5}" presName="arrow" presStyleLbl="node1" presStyleIdx="2" presStyleCnt="3"/>
      <dgm:spPr/>
      <dgm:t>
        <a:bodyPr/>
        <a:lstStyle/>
        <a:p>
          <a:pPr rtl="1"/>
          <a:endParaRPr lang="ar-EG"/>
        </a:p>
      </dgm:t>
    </dgm:pt>
    <dgm:pt modelId="{84C77CEF-0F79-4776-B9E9-F4BB2457E36A}" type="pres">
      <dgm:prSet presAssocID="{7E2A8144-2869-4B47-974C-0F29395333D5}" presName="descendantArrow" presStyleCnt="0"/>
      <dgm:spPr/>
    </dgm:pt>
    <dgm:pt modelId="{A2BCA1AB-54CD-400A-951C-D7E16DB5E668}" type="pres">
      <dgm:prSet presAssocID="{0E00830F-D0D7-43CC-8F47-55B53CC374FB}" presName="childTextArrow" presStyleLbl="fgAccFollowNode1" presStyleIdx="2" presStyleCnt="3">
        <dgm:presLayoutVars>
          <dgm:bulletEnabled val="1"/>
        </dgm:presLayoutVars>
      </dgm:prSet>
      <dgm:spPr/>
      <dgm:t>
        <a:bodyPr/>
        <a:lstStyle/>
        <a:p>
          <a:pPr rtl="1"/>
          <a:endParaRPr lang="ar-EG"/>
        </a:p>
      </dgm:t>
    </dgm:pt>
  </dgm:ptLst>
  <dgm:cxnLst>
    <dgm:cxn modelId="{6D7D0A32-3617-4902-A992-B2EA8244E8E8}" type="presOf" srcId="{1B39682B-91F7-4648-BABE-E45BB2F7587E}" destId="{50C9F013-E84E-4D48-A400-229F116A6C0E}" srcOrd="0" destOrd="0" presId="urn:microsoft.com/office/officeart/2005/8/layout/process4"/>
    <dgm:cxn modelId="{0CEF9EBF-D712-4573-8FEC-A58C5918E6CB}" srcId="{7E2A8144-2869-4B47-974C-0F29395333D5}" destId="{0E00830F-D0D7-43CC-8F47-55B53CC374FB}" srcOrd="0" destOrd="0" parTransId="{A5CD1D1E-80ED-44C0-B0E3-8679CE794497}" sibTransId="{0B16BA67-DBEA-4468-9E88-E0DCC25E5DE3}"/>
    <dgm:cxn modelId="{162EF895-0F11-4020-91CA-58C715078EB8}" type="presOf" srcId="{41644D3B-3872-4F5F-9C15-D60E6864ECA3}" destId="{0D9B447C-1C92-4E00-BE15-5803DAD5358E}" srcOrd="0" destOrd="0" presId="urn:microsoft.com/office/officeart/2005/8/layout/process4"/>
    <dgm:cxn modelId="{8F9A8445-C5DA-4937-A866-7002A0170496}" srcId="{FE2FCA00-7495-4DB2-9386-048BF73B411A}" destId="{7E2A8144-2869-4B47-974C-0F29395333D5}" srcOrd="0" destOrd="0" parTransId="{14F8DAAB-3E35-4C5F-ABD0-D15596EB369A}" sibTransId="{47EE825D-E11C-42A4-9D01-F5962280D9BB}"/>
    <dgm:cxn modelId="{6DFBA1C6-D5D0-40DF-93C5-03F3EA668588}" type="presOf" srcId="{7E2A8144-2869-4B47-974C-0F29395333D5}" destId="{A5A5339F-C6AA-4C04-8825-23AE50F766BD}" srcOrd="0" destOrd="0" presId="urn:microsoft.com/office/officeart/2005/8/layout/process4"/>
    <dgm:cxn modelId="{971559C7-21C1-4031-90B2-6FCC16316C89}" srcId="{FE2FCA00-7495-4DB2-9386-048BF73B411A}" destId="{66F0329C-CFAE-403B-9A20-DBF621E7B979}" srcOrd="1" destOrd="0" parTransId="{F9BDD755-B296-4F3A-81F4-B6E2FF5492DB}" sibTransId="{E9AD9844-56C6-4D20-B465-5560EF72B25B}"/>
    <dgm:cxn modelId="{34DAD520-D51B-44E1-B00A-789A867B6342}" srcId="{FE2FCA00-7495-4DB2-9386-048BF73B411A}" destId="{E490C920-032E-4FB8-9CA4-76CF43BB463C}" srcOrd="2" destOrd="0" parTransId="{F0367913-F3F4-44C4-A0D1-F945197984A2}" sibTransId="{B7868E7F-6B9B-4232-919A-326AB7FFCC06}"/>
    <dgm:cxn modelId="{E54633AA-2997-4D68-8622-21A7187D2DF5}" type="presOf" srcId="{E490C920-032E-4FB8-9CA4-76CF43BB463C}" destId="{76EB4ACC-EC3A-4FAC-8774-B384E02934AE}" srcOrd="1" destOrd="0" presId="urn:microsoft.com/office/officeart/2005/8/layout/process4"/>
    <dgm:cxn modelId="{83290437-2E6D-4733-97B6-9E854CE1F27B}" type="presOf" srcId="{0E00830F-D0D7-43CC-8F47-55B53CC374FB}" destId="{A2BCA1AB-54CD-400A-951C-D7E16DB5E668}" srcOrd="0" destOrd="0" presId="urn:microsoft.com/office/officeart/2005/8/layout/process4"/>
    <dgm:cxn modelId="{EA9E0C7F-F6CD-4778-B76E-D84D6666584F}" srcId="{66F0329C-CFAE-403B-9A20-DBF621E7B979}" destId="{41644D3B-3872-4F5F-9C15-D60E6864ECA3}" srcOrd="0" destOrd="0" parTransId="{EB43F571-DDE6-4335-9ED8-0D2BDF27D289}" sibTransId="{95B09B25-29E6-40D6-BBCE-E75350A76777}"/>
    <dgm:cxn modelId="{0E943E63-8E26-42D5-A9D8-CD636FE82111}" srcId="{E490C920-032E-4FB8-9CA4-76CF43BB463C}" destId="{1B39682B-91F7-4648-BABE-E45BB2F7587E}" srcOrd="0" destOrd="0" parTransId="{336249EC-C400-4315-A6F8-949E83717866}" sibTransId="{5D7C3365-295E-489A-BC02-19D19FE4F59A}"/>
    <dgm:cxn modelId="{E4116E9C-27BB-479B-BC95-B770B27B3918}" type="presOf" srcId="{66F0329C-CFAE-403B-9A20-DBF621E7B979}" destId="{71F0426C-6B03-4165-95BA-9F11289B082B}" srcOrd="0" destOrd="0" presId="urn:microsoft.com/office/officeart/2005/8/layout/process4"/>
    <dgm:cxn modelId="{A5A3AB09-D217-4B18-BB6E-CE45A8E93B71}" type="presOf" srcId="{7E2A8144-2869-4B47-974C-0F29395333D5}" destId="{4DEFF1F1-09D2-44E1-A6CE-CC956DAA9A1F}" srcOrd="1" destOrd="0" presId="urn:microsoft.com/office/officeart/2005/8/layout/process4"/>
    <dgm:cxn modelId="{67BCDFA4-DE1E-4B18-8994-ED5EB822885A}" type="presOf" srcId="{E490C920-032E-4FB8-9CA4-76CF43BB463C}" destId="{60A71460-4823-4FB2-982A-CB50D4E5DC3E}" srcOrd="0" destOrd="0" presId="urn:microsoft.com/office/officeart/2005/8/layout/process4"/>
    <dgm:cxn modelId="{918C8AB7-823D-46B8-B966-96531952B9B8}" type="presOf" srcId="{FE2FCA00-7495-4DB2-9386-048BF73B411A}" destId="{07C80512-1614-4765-B017-4A73DBA6F79B}" srcOrd="0" destOrd="0" presId="urn:microsoft.com/office/officeart/2005/8/layout/process4"/>
    <dgm:cxn modelId="{928E7309-F12E-4B36-BDB4-411917040DF2}" type="presOf" srcId="{66F0329C-CFAE-403B-9A20-DBF621E7B979}" destId="{DE734663-5FF8-4FE2-A364-2F2415F1BCB6}" srcOrd="1" destOrd="0" presId="urn:microsoft.com/office/officeart/2005/8/layout/process4"/>
    <dgm:cxn modelId="{DEE1D705-B7ED-498E-B2B4-1838D780B05F}" type="presParOf" srcId="{07C80512-1614-4765-B017-4A73DBA6F79B}" destId="{F62AE1BA-9BBE-4072-AC30-552E030B1DB5}" srcOrd="0" destOrd="0" presId="urn:microsoft.com/office/officeart/2005/8/layout/process4"/>
    <dgm:cxn modelId="{DD8B60B8-53A7-4985-8665-A07A2BFE9D00}" type="presParOf" srcId="{F62AE1BA-9BBE-4072-AC30-552E030B1DB5}" destId="{60A71460-4823-4FB2-982A-CB50D4E5DC3E}" srcOrd="0" destOrd="0" presId="urn:microsoft.com/office/officeart/2005/8/layout/process4"/>
    <dgm:cxn modelId="{B119ECD9-89E8-48F8-BFF8-3262EB0C318C}" type="presParOf" srcId="{F62AE1BA-9BBE-4072-AC30-552E030B1DB5}" destId="{76EB4ACC-EC3A-4FAC-8774-B384E02934AE}" srcOrd="1" destOrd="0" presId="urn:microsoft.com/office/officeart/2005/8/layout/process4"/>
    <dgm:cxn modelId="{F893605D-0216-4B84-A5F6-C31C8260B035}" type="presParOf" srcId="{F62AE1BA-9BBE-4072-AC30-552E030B1DB5}" destId="{7EBE694E-546E-479A-9F99-2F751FB5520C}" srcOrd="2" destOrd="0" presId="urn:microsoft.com/office/officeart/2005/8/layout/process4"/>
    <dgm:cxn modelId="{B474EF8C-29C7-40C5-AF7E-4CBF92DFCA51}" type="presParOf" srcId="{7EBE694E-546E-479A-9F99-2F751FB5520C}" destId="{50C9F013-E84E-4D48-A400-229F116A6C0E}" srcOrd="0" destOrd="0" presId="urn:microsoft.com/office/officeart/2005/8/layout/process4"/>
    <dgm:cxn modelId="{5BCCE215-46EA-4DBB-81BC-75974B1E7D5F}" type="presParOf" srcId="{07C80512-1614-4765-B017-4A73DBA6F79B}" destId="{80E50A85-66C4-4758-BB81-BEAB8B035897}" srcOrd="1" destOrd="0" presId="urn:microsoft.com/office/officeart/2005/8/layout/process4"/>
    <dgm:cxn modelId="{20A54CA1-9C14-4F1A-B207-7F52BC827FED}" type="presParOf" srcId="{07C80512-1614-4765-B017-4A73DBA6F79B}" destId="{80889D77-9D36-4641-A451-010CD8E70781}" srcOrd="2" destOrd="0" presId="urn:microsoft.com/office/officeart/2005/8/layout/process4"/>
    <dgm:cxn modelId="{A805D190-FBAB-4FF1-8078-EA8B73EC4B2D}" type="presParOf" srcId="{80889D77-9D36-4641-A451-010CD8E70781}" destId="{71F0426C-6B03-4165-95BA-9F11289B082B}" srcOrd="0" destOrd="0" presId="urn:microsoft.com/office/officeart/2005/8/layout/process4"/>
    <dgm:cxn modelId="{DEE74EE1-86F8-4AF3-AB94-7B074128DFBA}" type="presParOf" srcId="{80889D77-9D36-4641-A451-010CD8E70781}" destId="{DE734663-5FF8-4FE2-A364-2F2415F1BCB6}" srcOrd="1" destOrd="0" presId="urn:microsoft.com/office/officeart/2005/8/layout/process4"/>
    <dgm:cxn modelId="{2801A165-708D-4210-9103-1F2D14557569}" type="presParOf" srcId="{80889D77-9D36-4641-A451-010CD8E70781}" destId="{ED072A00-4FE6-4EA4-977B-2FB731442E20}" srcOrd="2" destOrd="0" presId="urn:microsoft.com/office/officeart/2005/8/layout/process4"/>
    <dgm:cxn modelId="{C0D05A17-116C-4487-9300-23A37DC9783C}" type="presParOf" srcId="{ED072A00-4FE6-4EA4-977B-2FB731442E20}" destId="{0D9B447C-1C92-4E00-BE15-5803DAD5358E}" srcOrd="0" destOrd="0" presId="urn:microsoft.com/office/officeart/2005/8/layout/process4"/>
    <dgm:cxn modelId="{825CB6B0-D048-405A-92CC-008AB97867AC}" type="presParOf" srcId="{07C80512-1614-4765-B017-4A73DBA6F79B}" destId="{66A1B9D4-3A1C-49E9-8C8B-EDD917EF62BF}" srcOrd="3" destOrd="0" presId="urn:microsoft.com/office/officeart/2005/8/layout/process4"/>
    <dgm:cxn modelId="{ADCC1E71-F320-4905-9414-62F0053B6C39}" type="presParOf" srcId="{07C80512-1614-4765-B017-4A73DBA6F79B}" destId="{D7194FC4-AD87-4DB0-81B9-A30500FB9B27}" srcOrd="4" destOrd="0" presId="urn:microsoft.com/office/officeart/2005/8/layout/process4"/>
    <dgm:cxn modelId="{1FFB2861-C2A8-492C-AA1C-62DC1F3C0678}" type="presParOf" srcId="{D7194FC4-AD87-4DB0-81B9-A30500FB9B27}" destId="{A5A5339F-C6AA-4C04-8825-23AE50F766BD}" srcOrd="0" destOrd="0" presId="urn:microsoft.com/office/officeart/2005/8/layout/process4"/>
    <dgm:cxn modelId="{AC52DC19-E89C-4924-BD66-FFF4F2201BF3}" type="presParOf" srcId="{D7194FC4-AD87-4DB0-81B9-A30500FB9B27}" destId="{4DEFF1F1-09D2-44E1-A6CE-CC956DAA9A1F}" srcOrd="1" destOrd="0" presId="urn:microsoft.com/office/officeart/2005/8/layout/process4"/>
    <dgm:cxn modelId="{2E920470-6BDB-495F-A5E3-03A69229F261}" type="presParOf" srcId="{D7194FC4-AD87-4DB0-81B9-A30500FB9B27}" destId="{84C77CEF-0F79-4776-B9E9-F4BB2457E36A}" srcOrd="2" destOrd="0" presId="urn:microsoft.com/office/officeart/2005/8/layout/process4"/>
    <dgm:cxn modelId="{7DF2AC50-6F99-481B-AEFA-E52E59B7BD06}" type="presParOf" srcId="{84C77CEF-0F79-4776-B9E9-F4BB2457E36A}" destId="{A2BCA1AB-54CD-400A-951C-D7E16DB5E668}"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2.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EG"/>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6892D221-12E1-4775-B217-90AA9017197A}" type="datetimeFigureOut">
              <a:rPr lang="ar-EG" smtClean="0"/>
              <a:pPr/>
              <a:t>16/01/1439</a:t>
            </a:fld>
            <a:endParaRPr lang="ar-EG"/>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EG"/>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EG"/>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F1C6426C-1452-42F4-B223-CB3981F015BA}" type="slidenum">
              <a:rPr lang="ar-EG" smtClean="0"/>
              <a:pPr/>
              <a:t>‹#›</a:t>
            </a:fld>
            <a:endParaRPr lang="ar-EG"/>
          </a:p>
        </p:txBody>
      </p:sp>
    </p:spTree>
    <p:extLst>
      <p:ext uri="{BB962C8B-B14F-4D97-AF65-F5344CB8AC3E}">
        <p14:creationId xmlns:p14="http://schemas.microsoft.com/office/powerpoint/2010/main" val="3603995361"/>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C6426C-1452-42F4-B223-CB3981F015BA}" type="slidenum">
              <a:rPr lang="ar-EG" smtClean="0"/>
              <a:pPr/>
              <a:t>10</a:t>
            </a:fld>
            <a:endParaRPr lang="ar-EG"/>
          </a:p>
        </p:txBody>
      </p:sp>
    </p:spTree>
    <p:extLst>
      <p:ext uri="{BB962C8B-B14F-4D97-AF65-F5344CB8AC3E}">
        <p14:creationId xmlns:p14="http://schemas.microsoft.com/office/powerpoint/2010/main" val="24852458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Slide Image Placeholder 1"/>
          <p:cNvSpPr>
            <a:spLocks noGrp="1" noRot="1" noChangeAspect="1" noTextEdit="1"/>
          </p:cNvSpPr>
          <p:nvPr>
            <p:ph type="sldImg"/>
          </p:nvPr>
        </p:nvSpPr>
        <p:spPr>
          <a:ln/>
        </p:spPr>
      </p:sp>
      <p:sp>
        <p:nvSpPr>
          <p:cNvPr id="128003" name="Notes Placeholder 2"/>
          <p:cNvSpPr>
            <a:spLocks noGrp="1"/>
          </p:cNvSpPr>
          <p:nvPr>
            <p:ph type="body" idx="1"/>
          </p:nvPr>
        </p:nvSpPr>
        <p:spPr>
          <a:noFill/>
          <a:ln/>
        </p:spPr>
        <p:txBody>
          <a:bodyPr/>
          <a:lstStyle/>
          <a:p>
            <a:endParaRPr lang="ar-SA" smtClean="0"/>
          </a:p>
        </p:txBody>
      </p:sp>
      <p:sp>
        <p:nvSpPr>
          <p:cNvPr id="128004" name="Slide Number Placeholder 3"/>
          <p:cNvSpPr>
            <a:spLocks noGrp="1"/>
          </p:cNvSpPr>
          <p:nvPr>
            <p:ph type="sldNum" sz="quarter" idx="5"/>
          </p:nvPr>
        </p:nvSpPr>
        <p:spPr>
          <a:noFill/>
        </p:spPr>
        <p:txBody>
          <a:bodyPr/>
          <a:lstStyle/>
          <a:p>
            <a:fld id="{8B403AB3-9FDB-4329-B5A8-81B68E8FA8BD}" type="slidenum">
              <a:rPr lang="ar-SA" smtClean="0">
                <a:solidFill>
                  <a:prstClr val="black"/>
                </a:solidFill>
              </a:rPr>
              <a:pPr/>
              <a:t>18</a:t>
            </a:fld>
            <a:endParaRPr lang="en-US" smtClean="0">
              <a:solidFill>
                <a:prstClr val="black"/>
              </a:solidFill>
            </a:endParaRPr>
          </a:p>
        </p:txBody>
      </p:sp>
    </p:spTree>
    <p:extLst>
      <p:ext uri="{BB962C8B-B14F-4D97-AF65-F5344CB8AC3E}">
        <p14:creationId xmlns:p14="http://schemas.microsoft.com/office/powerpoint/2010/main" val="26330701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B07D9859-F204-479D-9D64-92FBC6C35F68}" type="datetime8">
              <a:rPr lang="ar-EG" smtClean="0"/>
              <a:pPr/>
              <a:t>06 تشرين الأول، 17</a:t>
            </a:fld>
            <a:endParaRPr lang="ar-EG"/>
          </a:p>
        </p:txBody>
      </p:sp>
      <p:sp>
        <p:nvSpPr>
          <p:cNvPr id="19" name="Footer Placeholder 18"/>
          <p:cNvSpPr>
            <a:spLocks noGrp="1"/>
          </p:cNvSpPr>
          <p:nvPr>
            <p:ph type="ftr" sz="quarter" idx="11"/>
          </p:nvPr>
        </p:nvSpPr>
        <p:spPr/>
        <p:txBody>
          <a:bodyPr/>
          <a:lstStyle/>
          <a:p>
            <a:r>
              <a:rPr lang="ar-EG" smtClean="0"/>
              <a:t>أ.د. علي حسين</a:t>
            </a:r>
            <a:endParaRPr lang="ar-EG"/>
          </a:p>
        </p:txBody>
      </p:sp>
      <p:sp>
        <p:nvSpPr>
          <p:cNvPr id="27" name="Slide Number Placeholder 26"/>
          <p:cNvSpPr>
            <a:spLocks noGrp="1"/>
          </p:cNvSpPr>
          <p:nvPr>
            <p:ph type="sldNum" sz="quarter" idx="12"/>
          </p:nvPr>
        </p:nvSpPr>
        <p:spPr/>
        <p:txBody>
          <a:bodyPr/>
          <a:lstStyle/>
          <a:p>
            <a:fld id="{A6A01B5A-6D16-4ADD-9F02-C4322D9FCC7C}" type="slidenum">
              <a:rPr lang="ar-EG" smtClean="0"/>
              <a:pPr/>
              <a:t>‹#›</a:t>
            </a:fld>
            <a:endParaRPr lang="ar-EG"/>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1923FF7-79C6-44E0-A4C0-29625B442C5A}" type="datetime8">
              <a:rPr lang="ar-EG" smtClean="0"/>
              <a:pPr/>
              <a:t>06 تشرين الأول، 17</a:t>
            </a:fld>
            <a:endParaRPr lang="ar-EG"/>
          </a:p>
        </p:txBody>
      </p:sp>
      <p:sp>
        <p:nvSpPr>
          <p:cNvPr id="5" name="Footer Placeholder 4"/>
          <p:cNvSpPr>
            <a:spLocks noGrp="1"/>
          </p:cNvSpPr>
          <p:nvPr>
            <p:ph type="ftr" sz="quarter" idx="11"/>
          </p:nvPr>
        </p:nvSpPr>
        <p:spPr/>
        <p:txBody>
          <a:bodyPr/>
          <a:lstStyle/>
          <a:p>
            <a:r>
              <a:rPr lang="ar-EG" smtClean="0"/>
              <a:t>أ.د. علي حسين</a:t>
            </a:r>
            <a:endParaRPr lang="ar-EG"/>
          </a:p>
        </p:txBody>
      </p:sp>
      <p:sp>
        <p:nvSpPr>
          <p:cNvPr id="6" name="Slide Number Placeholder 5"/>
          <p:cNvSpPr>
            <a:spLocks noGrp="1"/>
          </p:cNvSpPr>
          <p:nvPr>
            <p:ph type="sldNum" sz="quarter" idx="12"/>
          </p:nvPr>
        </p:nvSpPr>
        <p:spPr/>
        <p:txBody>
          <a:bodyPr/>
          <a:lstStyle/>
          <a:p>
            <a:fld id="{A6A01B5A-6D16-4ADD-9F02-C4322D9FCC7C}" type="slidenum">
              <a:rPr lang="ar-EG" smtClean="0"/>
              <a:pPr/>
              <a:t>‹#›</a:t>
            </a:fld>
            <a:endParaRPr lang="ar-EG"/>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40845E4-C5AB-45A1-9326-ABED9E0124FA}" type="datetime8">
              <a:rPr lang="ar-EG" smtClean="0"/>
              <a:pPr/>
              <a:t>06 تشرين الأول، 17</a:t>
            </a:fld>
            <a:endParaRPr lang="ar-EG"/>
          </a:p>
        </p:txBody>
      </p:sp>
      <p:sp>
        <p:nvSpPr>
          <p:cNvPr id="5" name="Footer Placeholder 4"/>
          <p:cNvSpPr>
            <a:spLocks noGrp="1"/>
          </p:cNvSpPr>
          <p:nvPr>
            <p:ph type="ftr" sz="quarter" idx="11"/>
          </p:nvPr>
        </p:nvSpPr>
        <p:spPr/>
        <p:txBody>
          <a:bodyPr/>
          <a:lstStyle/>
          <a:p>
            <a:r>
              <a:rPr lang="ar-EG" smtClean="0"/>
              <a:t>أ.د. علي حسين</a:t>
            </a:r>
            <a:endParaRPr lang="ar-EG"/>
          </a:p>
        </p:txBody>
      </p:sp>
      <p:sp>
        <p:nvSpPr>
          <p:cNvPr id="6" name="Slide Number Placeholder 5"/>
          <p:cNvSpPr>
            <a:spLocks noGrp="1"/>
          </p:cNvSpPr>
          <p:nvPr>
            <p:ph type="sldNum" sz="quarter" idx="12"/>
          </p:nvPr>
        </p:nvSpPr>
        <p:spPr/>
        <p:txBody>
          <a:bodyPr/>
          <a:lstStyle/>
          <a:p>
            <a:fld id="{A6A01B5A-6D16-4ADD-9F02-C4322D9FCC7C}" type="slidenum">
              <a:rPr lang="ar-EG" smtClean="0"/>
              <a:pPr/>
              <a:t>‹#›</a:t>
            </a:fld>
            <a:endParaRPr lang="ar-EG"/>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F37155B-9AB9-443D-B1DE-BFFB8432EC9C}" type="datetime8">
              <a:rPr lang="ar-EG" smtClean="0"/>
              <a:pPr/>
              <a:t>06 تشرين الأول، 17</a:t>
            </a:fld>
            <a:endParaRPr lang="ar-EG"/>
          </a:p>
        </p:txBody>
      </p:sp>
      <p:sp>
        <p:nvSpPr>
          <p:cNvPr id="5" name="Footer Placeholder 4"/>
          <p:cNvSpPr>
            <a:spLocks noGrp="1"/>
          </p:cNvSpPr>
          <p:nvPr>
            <p:ph type="ftr" sz="quarter" idx="11"/>
          </p:nvPr>
        </p:nvSpPr>
        <p:spPr/>
        <p:txBody>
          <a:bodyPr/>
          <a:lstStyle/>
          <a:p>
            <a:r>
              <a:rPr lang="ar-EG" smtClean="0"/>
              <a:t>أ.د. علي حسين</a:t>
            </a:r>
            <a:endParaRPr lang="ar-EG"/>
          </a:p>
        </p:txBody>
      </p:sp>
      <p:sp>
        <p:nvSpPr>
          <p:cNvPr id="6" name="Slide Number Placeholder 5"/>
          <p:cNvSpPr>
            <a:spLocks noGrp="1"/>
          </p:cNvSpPr>
          <p:nvPr>
            <p:ph type="sldNum" sz="quarter" idx="12"/>
          </p:nvPr>
        </p:nvSpPr>
        <p:spPr/>
        <p:txBody>
          <a:bodyPr/>
          <a:lstStyle/>
          <a:p>
            <a:fld id="{A6A01B5A-6D16-4ADD-9F02-C4322D9FCC7C}" type="slidenum">
              <a:rPr lang="ar-EG" smtClean="0"/>
              <a:pPr/>
              <a:t>‹#›</a:t>
            </a:fld>
            <a:endParaRPr lang="ar-EG"/>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54738498-3DC3-456F-9EFB-DBC391BA1C09}" type="datetime8">
              <a:rPr lang="ar-EG" smtClean="0"/>
              <a:pPr/>
              <a:t>06 تشرين الأول، 17</a:t>
            </a:fld>
            <a:endParaRPr lang="ar-EG"/>
          </a:p>
        </p:txBody>
      </p:sp>
      <p:sp>
        <p:nvSpPr>
          <p:cNvPr id="5" name="Footer Placeholder 4"/>
          <p:cNvSpPr>
            <a:spLocks noGrp="1"/>
          </p:cNvSpPr>
          <p:nvPr>
            <p:ph type="ftr" sz="quarter" idx="11"/>
          </p:nvPr>
        </p:nvSpPr>
        <p:spPr/>
        <p:txBody>
          <a:bodyPr/>
          <a:lstStyle/>
          <a:p>
            <a:r>
              <a:rPr lang="ar-EG" smtClean="0"/>
              <a:t>أ.د. علي حسين</a:t>
            </a:r>
            <a:endParaRPr lang="ar-EG"/>
          </a:p>
        </p:txBody>
      </p:sp>
      <p:sp>
        <p:nvSpPr>
          <p:cNvPr id="6" name="Slide Number Placeholder 5"/>
          <p:cNvSpPr>
            <a:spLocks noGrp="1"/>
          </p:cNvSpPr>
          <p:nvPr>
            <p:ph type="sldNum" sz="quarter" idx="12"/>
          </p:nvPr>
        </p:nvSpPr>
        <p:spPr/>
        <p:txBody>
          <a:bodyPr/>
          <a:lstStyle/>
          <a:p>
            <a:fld id="{A6A01B5A-6D16-4ADD-9F02-C4322D9FCC7C}" type="slidenum">
              <a:rPr lang="ar-EG" smtClean="0"/>
              <a:pPr/>
              <a:t>‹#›</a:t>
            </a:fld>
            <a:endParaRPr lang="ar-EG"/>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031794A-B571-48EA-9E89-1410A35F47B6}" type="datetime8">
              <a:rPr lang="ar-EG" smtClean="0"/>
              <a:pPr/>
              <a:t>06 تشرين الأول، 17</a:t>
            </a:fld>
            <a:endParaRPr lang="ar-EG"/>
          </a:p>
        </p:txBody>
      </p:sp>
      <p:sp>
        <p:nvSpPr>
          <p:cNvPr id="6" name="Footer Placeholder 5"/>
          <p:cNvSpPr>
            <a:spLocks noGrp="1"/>
          </p:cNvSpPr>
          <p:nvPr>
            <p:ph type="ftr" sz="quarter" idx="11"/>
          </p:nvPr>
        </p:nvSpPr>
        <p:spPr/>
        <p:txBody>
          <a:bodyPr/>
          <a:lstStyle/>
          <a:p>
            <a:r>
              <a:rPr lang="ar-EG" smtClean="0"/>
              <a:t>أ.د. علي حسين</a:t>
            </a:r>
            <a:endParaRPr lang="ar-EG"/>
          </a:p>
        </p:txBody>
      </p:sp>
      <p:sp>
        <p:nvSpPr>
          <p:cNvPr id="7" name="Slide Number Placeholder 6"/>
          <p:cNvSpPr>
            <a:spLocks noGrp="1"/>
          </p:cNvSpPr>
          <p:nvPr>
            <p:ph type="sldNum" sz="quarter" idx="12"/>
          </p:nvPr>
        </p:nvSpPr>
        <p:spPr/>
        <p:txBody>
          <a:bodyPr/>
          <a:lstStyle/>
          <a:p>
            <a:fld id="{A6A01B5A-6D16-4ADD-9F02-C4322D9FCC7C}" type="slidenum">
              <a:rPr lang="ar-EG" smtClean="0"/>
              <a:pPr/>
              <a:t>‹#›</a:t>
            </a:fld>
            <a:endParaRPr lang="ar-EG"/>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E8D2F2BA-169C-4C85-BA2A-9FB4CA02AD6D}" type="datetime8">
              <a:rPr lang="ar-EG" smtClean="0"/>
              <a:pPr/>
              <a:t>06 تشرين الأول، 17</a:t>
            </a:fld>
            <a:endParaRPr lang="ar-EG"/>
          </a:p>
        </p:txBody>
      </p:sp>
      <p:sp>
        <p:nvSpPr>
          <p:cNvPr id="8" name="Footer Placeholder 7"/>
          <p:cNvSpPr>
            <a:spLocks noGrp="1"/>
          </p:cNvSpPr>
          <p:nvPr>
            <p:ph type="ftr" sz="quarter" idx="11"/>
          </p:nvPr>
        </p:nvSpPr>
        <p:spPr/>
        <p:txBody>
          <a:bodyPr/>
          <a:lstStyle/>
          <a:p>
            <a:r>
              <a:rPr lang="ar-EG" smtClean="0"/>
              <a:t>أ.د. علي حسين</a:t>
            </a:r>
            <a:endParaRPr lang="ar-EG"/>
          </a:p>
        </p:txBody>
      </p:sp>
      <p:sp>
        <p:nvSpPr>
          <p:cNvPr id="9" name="Slide Number Placeholder 8"/>
          <p:cNvSpPr>
            <a:spLocks noGrp="1"/>
          </p:cNvSpPr>
          <p:nvPr>
            <p:ph type="sldNum" sz="quarter" idx="12"/>
          </p:nvPr>
        </p:nvSpPr>
        <p:spPr/>
        <p:txBody>
          <a:bodyPr/>
          <a:lstStyle/>
          <a:p>
            <a:fld id="{A6A01B5A-6D16-4ADD-9F02-C4322D9FCC7C}" type="slidenum">
              <a:rPr lang="ar-EG" smtClean="0"/>
              <a:pPr/>
              <a:t>‹#›</a:t>
            </a:fld>
            <a:endParaRPr lang="ar-EG"/>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551D5EE4-134B-4E22-A4D4-BF9CC6B24BFB}" type="datetime8">
              <a:rPr lang="ar-EG" smtClean="0"/>
              <a:pPr/>
              <a:t>06 تشرين الأول، 17</a:t>
            </a:fld>
            <a:endParaRPr lang="ar-EG"/>
          </a:p>
        </p:txBody>
      </p:sp>
      <p:sp>
        <p:nvSpPr>
          <p:cNvPr id="4" name="Footer Placeholder 3"/>
          <p:cNvSpPr>
            <a:spLocks noGrp="1"/>
          </p:cNvSpPr>
          <p:nvPr>
            <p:ph type="ftr" sz="quarter" idx="11"/>
          </p:nvPr>
        </p:nvSpPr>
        <p:spPr/>
        <p:txBody>
          <a:bodyPr/>
          <a:lstStyle/>
          <a:p>
            <a:r>
              <a:rPr lang="ar-EG" smtClean="0"/>
              <a:t>أ.د. علي حسين</a:t>
            </a:r>
            <a:endParaRPr lang="ar-EG"/>
          </a:p>
        </p:txBody>
      </p:sp>
      <p:sp>
        <p:nvSpPr>
          <p:cNvPr id="5" name="Slide Number Placeholder 4"/>
          <p:cNvSpPr>
            <a:spLocks noGrp="1"/>
          </p:cNvSpPr>
          <p:nvPr>
            <p:ph type="sldNum" sz="quarter" idx="12"/>
          </p:nvPr>
        </p:nvSpPr>
        <p:spPr/>
        <p:txBody>
          <a:bodyPr/>
          <a:lstStyle/>
          <a:p>
            <a:fld id="{A6A01B5A-6D16-4ADD-9F02-C4322D9FCC7C}" type="slidenum">
              <a:rPr lang="ar-EG" smtClean="0"/>
              <a:pPr/>
              <a:t>‹#›</a:t>
            </a:fld>
            <a:endParaRPr lang="ar-EG"/>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04FC2D-A0E8-4E22-87BA-8E59B3E0B220}" type="datetime8">
              <a:rPr lang="ar-EG" smtClean="0"/>
              <a:pPr/>
              <a:t>06 تشرين الأول، 17</a:t>
            </a:fld>
            <a:endParaRPr lang="ar-EG"/>
          </a:p>
        </p:txBody>
      </p:sp>
      <p:sp>
        <p:nvSpPr>
          <p:cNvPr id="3" name="Footer Placeholder 2"/>
          <p:cNvSpPr>
            <a:spLocks noGrp="1"/>
          </p:cNvSpPr>
          <p:nvPr>
            <p:ph type="ftr" sz="quarter" idx="11"/>
          </p:nvPr>
        </p:nvSpPr>
        <p:spPr/>
        <p:txBody>
          <a:bodyPr/>
          <a:lstStyle/>
          <a:p>
            <a:r>
              <a:rPr lang="ar-EG" smtClean="0"/>
              <a:t>أ.د. علي حسين</a:t>
            </a:r>
            <a:endParaRPr lang="ar-EG"/>
          </a:p>
        </p:txBody>
      </p:sp>
      <p:sp>
        <p:nvSpPr>
          <p:cNvPr id="4" name="Slide Number Placeholder 3"/>
          <p:cNvSpPr>
            <a:spLocks noGrp="1"/>
          </p:cNvSpPr>
          <p:nvPr>
            <p:ph type="sldNum" sz="quarter" idx="12"/>
          </p:nvPr>
        </p:nvSpPr>
        <p:spPr/>
        <p:txBody>
          <a:bodyPr/>
          <a:lstStyle/>
          <a:p>
            <a:fld id="{A6A01B5A-6D16-4ADD-9F02-C4322D9FCC7C}" type="slidenum">
              <a:rPr lang="ar-EG" smtClean="0"/>
              <a:pPr/>
              <a:t>‹#›</a:t>
            </a:fld>
            <a:endParaRPr lang="ar-EG"/>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7BBB714-7B6B-4563-A00D-8CDB2D544728}" type="datetime8">
              <a:rPr lang="ar-EG" smtClean="0"/>
              <a:pPr/>
              <a:t>06 تشرين الأول، 17</a:t>
            </a:fld>
            <a:endParaRPr lang="ar-EG"/>
          </a:p>
        </p:txBody>
      </p:sp>
      <p:sp>
        <p:nvSpPr>
          <p:cNvPr id="6" name="Footer Placeholder 5"/>
          <p:cNvSpPr>
            <a:spLocks noGrp="1"/>
          </p:cNvSpPr>
          <p:nvPr>
            <p:ph type="ftr" sz="quarter" idx="11"/>
          </p:nvPr>
        </p:nvSpPr>
        <p:spPr/>
        <p:txBody>
          <a:bodyPr/>
          <a:lstStyle/>
          <a:p>
            <a:r>
              <a:rPr lang="ar-EG" smtClean="0"/>
              <a:t>أ.د. علي حسين</a:t>
            </a:r>
            <a:endParaRPr lang="ar-EG"/>
          </a:p>
        </p:txBody>
      </p:sp>
      <p:sp>
        <p:nvSpPr>
          <p:cNvPr id="7" name="Slide Number Placeholder 6"/>
          <p:cNvSpPr>
            <a:spLocks noGrp="1"/>
          </p:cNvSpPr>
          <p:nvPr>
            <p:ph type="sldNum" sz="quarter" idx="12"/>
          </p:nvPr>
        </p:nvSpPr>
        <p:spPr/>
        <p:txBody>
          <a:bodyPr/>
          <a:lstStyle/>
          <a:p>
            <a:fld id="{A6A01B5A-6D16-4ADD-9F02-C4322D9FCC7C}" type="slidenum">
              <a:rPr lang="ar-EG" smtClean="0"/>
              <a:pPr/>
              <a:t>‹#›</a:t>
            </a:fld>
            <a:endParaRPr lang="ar-EG"/>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CE5398B3-344F-4B2A-944F-C0BFD2813058}" type="datetime8">
              <a:rPr lang="ar-EG" smtClean="0"/>
              <a:pPr/>
              <a:t>06 تشرين الأول، 17</a:t>
            </a:fld>
            <a:endParaRPr lang="ar-EG"/>
          </a:p>
        </p:txBody>
      </p:sp>
      <p:sp>
        <p:nvSpPr>
          <p:cNvPr id="6" name="Footer Placeholder 5"/>
          <p:cNvSpPr>
            <a:spLocks noGrp="1"/>
          </p:cNvSpPr>
          <p:nvPr>
            <p:ph type="ftr" sz="quarter" idx="11"/>
          </p:nvPr>
        </p:nvSpPr>
        <p:spPr/>
        <p:txBody>
          <a:bodyPr/>
          <a:lstStyle/>
          <a:p>
            <a:r>
              <a:rPr lang="ar-EG" smtClean="0"/>
              <a:t>أ.د. علي حسين</a:t>
            </a:r>
            <a:endParaRPr lang="ar-EG"/>
          </a:p>
        </p:txBody>
      </p:sp>
      <p:sp>
        <p:nvSpPr>
          <p:cNvPr id="7" name="Slide Number Placeholder 6"/>
          <p:cNvSpPr>
            <a:spLocks noGrp="1"/>
          </p:cNvSpPr>
          <p:nvPr>
            <p:ph type="sldNum" sz="quarter" idx="12"/>
          </p:nvPr>
        </p:nvSpPr>
        <p:spPr>
          <a:xfrm>
            <a:off x="8077200" y="6356350"/>
            <a:ext cx="609600" cy="365125"/>
          </a:xfrm>
        </p:spPr>
        <p:txBody>
          <a:bodyPr/>
          <a:lstStyle/>
          <a:p>
            <a:fld id="{A6A01B5A-6D16-4ADD-9F02-C4322D9FCC7C}" type="slidenum">
              <a:rPr lang="ar-EG" smtClean="0"/>
              <a:pPr/>
              <a:t>‹#›</a:t>
            </a:fld>
            <a:endParaRPr lang="ar-EG"/>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F694E894-967A-4821-811A-6E8C56A7413B}" type="datetime8">
              <a:rPr lang="ar-EG" smtClean="0"/>
              <a:pPr/>
              <a:t>06 تشرين الأول، 17</a:t>
            </a:fld>
            <a:endParaRPr lang="ar-EG"/>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ar-EG" smtClean="0"/>
              <a:t>أ.د. علي حسين</a:t>
            </a:r>
            <a:endParaRPr lang="ar-EG"/>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A6A01B5A-6D16-4ADD-9F02-C4322D9FCC7C}" type="slidenum">
              <a:rPr lang="ar-EG" smtClean="0"/>
              <a:pPr/>
              <a:t>‹#›</a:t>
            </a:fld>
            <a:endParaRPr lang="ar-EG"/>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dt="0"/>
  <p:txStyles>
    <p:titleStyle>
      <a:lvl1pPr algn="l" rtl="1"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r" rtl="1"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r" rtl="1"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r" rtl="1"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r" rtl="1"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r" rtl="1"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r" rtl="1"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r" rtl="1"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r" rtl="1"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powerpointstyles.com/" TargetMode="External"/><Relationship Id="rId2" Type="http://schemas.openxmlformats.org/officeDocument/2006/relationships/audio" Target="../media/audio1.wav"/><Relationship Id="rId1" Type="http://schemas.openxmlformats.org/officeDocument/2006/relationships/slideLayout" Target="../slideLayouts/slideLayout1.xml"/><Relationship Id="rId5" Type="http://schemas.openxmlformats.org/officeDocument/2006/relationships/image" Target="../media/image3.gif"/><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 Id="rId4" Type="http://schemas.openxmlformats.org/officeDocument/2006/relationships/image" Target="../media/image11.jpeg"/></Relationships>
</file>

<file path=ppt/slides/_rels/slide21.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24"/>
          <p:cNvSpPr txBox="1">
            <a:spLocks noChangeArrowheads="1"/>
          </p:cNvSpPr>
          <p:nvPr/>
        </p:nvSpPr>
        <p:spPr bwMode="auto">
          <a:xfrm>
            <a:off x="3348047" y="6237288"/>
            <a:ext cx="2989023"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a:solidFill>
                  <a:schemeClr val="tx1"/>
                </a:solidFill>
                <a:latin typeface="Arial" pitchFamily="34" charset="0"/>
                <a:cs typeface="Arial" pitchFamily="34" charset="0"/>
              </a:defRPr>
            </a:lvl9pPr>
          </a:lstStyle>
          <a:p>
            <a:pPr eaLnBrk="1" fontAlgn="base" hangingPunct="1">
              <a:spcBef>
                <a:spcPct val="0"/>
              </a:spcBef>
              <a:spcAft>
                <a:spcPct val="0"/>
              </a:spcAft>
            </a:pPr>
            <a:r>
              <a:rPr lang="fr-FR">
                <a:solidFill>
                  <a:srgbClr val="000000"/>
                </a:solidFill>
                <a:hlinkClick r:id="rId3"/>
              </a:rPr>
              <a:t>Free Powerpoint Templates</a:t>
            </a:r>
            <a:endParaRPr lang="fr-FR">
              <a:solidFill>
                <a:srgbClr val="000000"/>
              </a:solidFill>
            </a:endParaRPr>
          </a:p>
        </p:txBody>
      </p:sp>
      <p:pic>
        <p:nvPicPr>
          <p:cNvPr id="4099" name="Picture 23" descr="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5058" name="Picture 2" descr="http://uploads.sedty.com/imagehosting/411011_1369980028.gif"/>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1714480" y="0"/>
            <a:ext cx="5237163" cy="18573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Box 6"/>
          <p:cNvSpPr txBox="1">
            <a:spLocks noGrp="1" noChangeArrowheads="1"/>
          </p:cNvSpPr>
          <p:nvPr>
            <p:ph type="subTitle" idx="1"/>
          </p:nvPr>
        </p:nvSpPr>
        <p:spPr bwMode="auto">
          <a:xfrm>
            <a:off x="285720" y="2071678"/>
            <a:ext cx="4500594" cy="1409956"/>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0" tIns="180000" rIns="180000" bIns="180000">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fontAlgn="base" hangingPunct="1">
              <a:spcBef>
                <a:spcPct val="0"/>
              </a:spcBef>
              <a:spcAft>
                <a:spcPct val="0"/>
              </a:spcAft>
            </a:pPr>
            <a:r>
              <a:rPr lang="ar-EG" sz="4000" b="1" dirty="0" smtClean="0">
                <a:solidFill>
                  <a:srgbClr val="000000"/>
                </a:solidFill>
                <a:latin typeface="Verdana" pitchFamily="34" charset="0"/>
              </a:rPr>
              <a:t>طرق </a:t>
            </a:r>
            <a:r>
              <a:rPr lang="ar-EG" sz="4000" b="1" dirty="0">
                <a:solidFill>
                  <a:srgbClr val="000000"/>
                </a:solidFill>
                <a:latin typeface="Verdana" pitchFamily="34" charset="0"/>
              </a:rPr>
              <a:t>التدريس </a:t>
            </a:r>
            <a:r>
              <a:rPr lang="ar-EG" sz="4000" b="1" dirty="0" smtClean="0">
                <a:solidFill>
                  <a:srgbClr val="000000"/>
                </a:solidFill>
                <a:latin typeface="Verdana" pitchFamily="34" charset="0"/>
              </a:rPr>
              <a:t>(2) </a:t>
            </a:r>
            <a:endParaRPr lang="ar-EG" sz="4000" b="1" dirty="0">
              <a:solidFill>
                <a:srgbClr val="000000"/>
              </a:solidFill>
              <a:latin typeface="Verdana" pitchFamily="34" charset="0"/>
            </a:endParaRPr>
          </a:p>
          <a:p>
            <a:pPr algn="ctr" eaLnBrk="1" fontAlgn="base" hangingPunct="1">
              <a:spcBef>
                <a:spcPct val="0"/>
              </a:spcBef>
              <a:spcAft>
                <a:spcPct val="0"/>
              </a:spcAft>
            </a:pPr>
            <a:r>
              <a:rPr lang="ar-EG" sz="2800" b="1" dirty="0" smtClean="0">
                <a:solidFill>
                  <a:srgbClr val="00B050"/>
                </a:solidFill>
                <a:latin typeface="Verdana" pitchFamily="34" charset="0"/>
              </a:rPr>
              <a:t>(استراتيجيات التدريس</a:t>
            </a:r>
            <a:r>
              <a:rPr lang="ar-EG" sz="2800" b="1" dirty="0">
                <a:solidFill>
                  <a:srgbClr val="00B050"/>
                </a:solidFill>
                <a:latin typeface="Verdana" pitchFamily="34" charset="0"/>
              </a:rPr>
              <a:t>)</a:t>
            </a:r>
          </a:p>
        </p:txBody>
      </p:sp>
      <p:sp>
        <p:nvSpPr>
          <p:cNvPr id="7" name="Slide Number Placeholder 6"/>
          <p:cNvSpPr>
            <a:spLocks noGrp="1"/>
          </p:cNvSpPr>
          <p:nvPr>
            <p:ph type="sldNum" sz="quarter" idx="12"/>
          </p:nvPr>
        </p:nvSpPr>
        <p:spPr/>
        <p:txBody>
          <a:bodyPr/>
          <a:lstStyle/>
          <a:p>
            <a:fld id="{A6A01B5A-6D16-4ADD-9F02-C4322D9FCC7C}" type="slidenum">
              <a:rPr lang="ar-EG" smtClean="0"/>
              <a:pPr/>
              <a:t>1</a:t>
            </a:fld>
            <a:endParaRPr lang="ar-EG"/>
          </a:p>
        </p:txBody>
      </p:sp>
      <p:sp>
        <p:nvSpPr>
          <p:cNvPr id="8" name="Footer Placeholder 7"/>
          <p:cNvSpPr>
            <a:spLocks noGrp="1"/>
          </p:cNvSpPr>
          <p:nvPr>
            <p:ph type="ftr" sz="quarter" idx="11"/>
          </p:nvPr>
        </p:nvSpPr>
        <p:spPr/>
        <p:txBody>
          <a:bodyPr/>
          <a:lstStyle/>
          <a:p>
            <a:r>
              <a:rPr lang="ar-EG" smtClean="0"/>
              <a:t>أ.د. علي حسين</a:t>
            </a:r>
            <a:endParaRPr lang="ar-EG"/>
          </a:p>
        </p:txBody>
      </p:sp>
    </p:spTree>
    <p:extLst>
      <p:ext uri="{BB962C8B-B14F-4D97-AF65-F5344CB8AC3E}">
        <p14:creationId xmlns:p14="http://schemas.microsoft.com/office/powerpoint/2010/main" val="4188042241"/>
      </p:ext>
    </p:extLst>
  </p:cSld>
  <p:clrMapOvr>
    <a:masterClrMapping/>
  </p:clrMapOvr>
  <p:transition>
    <p:cut/>
    <p:sndAc>
      <p:stSnd>
        <p:snd r:embed="rId2" name="type.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nodeType="clickEffect">
                                  <p:stCondLst>
                                    <p:cond delay="0"/>
                                  </p:stCondLst>
                                  <p:childTnLst>
                                    <p:set>
                                      <p:cBhvr>
                                        <p:cTn id="6" dur="1" fill="hold">
                                          <p:stCondLst>
                                            <p:cond delay="0"/>
                                          </p:stCondLst>
                                        </p:cTn>
                                        <p:tgtEl>
                                          <p:spTgt spid="45058"/>
                                        </p:tgtEl>
                                        <p:attrNameLst>
                                          <p:attrName>style.visibility</p:attrName>
                                        </p:attrNameLst>
                                      </p:cBhvr>
                                      <p:to>
                                        <p:strVal val="visible"/>
                                      </p:to>
                                    </p:set>
                                    <p:animEffect transition="in" filter="barn(inVertical)">
                                      <p:cBhvr>
                                        <p:cTn id="7" dur="500"/>
                                        <p:tgtEl>
                                          <p:spTgt spid="4505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down)">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9232" y="260648"/>
            <a:ext cx="8229600" cy="5976664"/>
          </a:xfrm>
        </p:spPr>
        <p:txBody>
          <a:bodyPr>
            <a:normAutofit fontScale="85000" lnSpcReduction="20000"/>
          </a:bodyPr>
          <a:lstStyle/>
          <a:p>
            <a:pPr marL="0" indent="0" algn="ctr">
              <a:buNone/>
            </a:pPr>
            <a:r>
              <a:rPr lang="ar-EG" sz="3900" b="1" dirty="0">
                <a:solidFill>
                  <a:srgbClr val="FF0000"/>
                </a:solidFill>
              </a:rPr>
              <a:t>أهمية الدراسة المعملية كطريقة </a:t>
            </a:r>
            <a:r>
              <a:rPr lang="ar-EG" sz="3900" b="1" dirty="0" smtClean="0">
                <a:solidFill>
                  <a:srgbClr val="FF0000"/>
                </a:solidFill>
              </a:rPr>
              <a:t>تدريسية</a:t>
            </a:r>
            <a:endParaRPr lang="ar-EG" sz="3900" dirty="0" smtClean="0">
              <a:solidFill>
                <a:srgbClr val="FF0000"/>
              </a:solidFill>
            </a:endParaRPr>
          </a:p>
          <a:p>
            <a:endParaRPr lang="en-US" dirty="0"/>
          </a:p>
          <a:p>
            <a:pPr lvl="0" algn="just">
              <a:lnSpc>
                <a:spcPct val="120000"/>
              </a:lnSpc>
            </a:pPr>
            <a:r>
              <a:rPr lang="ar-EG" dirty="0"/>
              <a:t>اكتساب المعارف العلمية عن طريق العمل واستخدام الحواس ويترتب على ذلك اكتساب الطلاب لخبرات علمية حسية مباشرة وبقاء المادة العلمية المتعلمة والاحتفاظ بها مدة أطول.</a:t>
            </a:r>
            <a:endParaRPr lang="en-US" dirty="0"/>
          </a:p>
          <a:p>
            <a:pPr lvl="0" algn="just">
              <a:lnSpc>
                <a:spcPct val="120000"/>
              </a:lnSpc>
            </a:pPr>
            <a:r>
              <a:rPr lang="ar-EG" dirty="0"/>
              <a:t>اكتساب المهارات العملية مثل: استخدام الأجهزة والأدوات المختلفة واتعاون في اجراء التجارب وتسجيل البيانات وكتابة التقارير العلمية.</a:t>
            </a:r>
            <a:endParaRPr lang="en-US" dirty="0"/>
          </a:p>
          <a:p>
            <a:pPr lvl="0" algn="just">
              <a:lnSpc>
                <a:spcPct val="120000"/>
              </a:lnSpc>
            </a:pPr>
            <a:r>
              <a:rPr lang="ar-EG" dirty="0"/>
              <a:t>تنمية الميول والقيم والاتجاهات العلمية: كالدقة والأمانة العلمية والموضوعية وتقدير جهود العلماء.</a:t>
            </a:r>
            <a:endParaRPr lang="en-US" dirty="0"/>
          </a:p>
          <a:p>
            <a:pPr lvl="0" algn="just">
              <a:lnSpc>
                <a:spcPct val="120000"/>
              </a:lnSpc>
            </a:pPr>
            <a:r>
              <a:rPr lang="ar-EG" dirty="0"/>
              <a:t>تنمية مهارات عمليات العلم الأساسية والتكاملية: كالملاحظة والقياس والاستدلال وضبط المتغيرات والتجريب.</a:t>
            </a:r>
            <a:endParaRPr lang="en-US" dirty="0"/>
          </a:p>
          <a:p>
            <a:pPr lvl="0" algn="just">
              <a:lnSpc>
                <a:spcPct val="120000"/>
              </a:lnSpc>
            </a:pPr>
            <a:r>
              <a:rPr lang="ar-EG" dirty="0"/>
              <a:t>المساعدة في فهم طبيعة العلم من حيث إنه مادة وطريقة ومجموعة من القيم تحكم سلوك العلماء، وذلك من خلال قيامهم بإجراء التجارب العملية والوصول إلى المعلومات وتسجيل النتائج حيث يسلك الطلاب بذلك سلوك العلماء في أبحاثهم.</a:t>
            </a:r>
            <a:endParaRPr lang="en-US" dirty="0"/>
          </a:p>
          <a:p>
            <a:pPr lvl="0" algn="just">
              <a:lnSpc>
                <a:spcPct val="120000"/>
              </a:lnSpc>
            </a:pPr>
            <a:r>
              <a:rPr lang="ar-EG" dirty="0"/>
              <a:t>زيادة الدافعية للتعلم حيث تتاح للمتعلمين الفرصة لاكتشاف بعض المعلومات بأنفسهم.</a:t>
            </a:r>
            <a:endParaRPr lang="en-US" dirty="0"/>
          </a:p>
          <a:p>
            <a:pPr marL="0" indent="0">
              <a:buNone/>
            </a:pPr>
            <a:endParaRPr lang="en-US" dirty="0"/>
          </a:p>
        </p:txBody>
      </p:sp>
      <p:sp>
        <p:nvSpPr>
          <p:cNvPr id="4" name="Footer Placeholder 3"/>
          <p:cNvSpPr>
            <a:spLocks noGrp="1"/>
          </p:cNvSpPr>
          <p:nvPr>
            <p:ph type="ftr" sz="quarter" idx="11"/>
          </p:nvPr>
        </p:nvSpPr>
        <p:spPr/>
        <p:txBody>
          <a:bodyPr/>
          <a:lstStyle/>
          <a:p>
            <a:r>
              <a:rPr lang="ar-EG" smtClean="0"/>
              <a:t>أ.د. علي حسين</a:t>
            </a:r>
            <a:endParaRPr lang="ar-EG"/>
          </a:p>
        </p:txBody>
      </p:sp>
      <p:sp>
        <p:nvSpPr>
          <p:cNvPr id="5" name="Slide Number Placeholder 4"/>
          <p:cNvSpPr>
            <a:spLocks noGrp="1"/>
          </p:cNvSpPr>
          <p:nvPr>
            <p:ph type="sldNum" sz="quarter" idx="12"/>
          </p:nvPr>
        </p:nvSpPr>
        <p:spPr/>
        <p:txBody>
          <a:bodyPr/>
          <a:lstStyle/>
          <a:p>
            <a:fld id="{A6A01B5A-6D16-4ADD-9F02-C4322D9FCC7C}" type="slidenum">
              <a:rPr lang="ar-EG" smtClean="0"/>
              <a:pPr/>
              <a:t>10</a:t>
            </a:fld>
            <a:endParaRPr lang="ar-EG"/>
          </a:p>
        </p:txBody>
      </p:sp>
    </p:spTree>
    <p:extLst>
      <p:ext uri="{BB962C8B-B14F-4D97-AF65-F5344CB8AC3E}">
        <p14:creationId xmlns:p14="http://schemas.microsoft.com/office/powerpoint/2010/main" val="6111688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235883"/>
            <a:ext cx="8229600" cy="1143000"/>
          </a:xfrm>
        </p:spPr>
        <p:txBody>
          <a:bodyPr/>
          <a:lstStyle/>
          <a:p>
            <a:pPr algn="ctr"/>
            <a:r>
              <a:rPr lang="ar-EG" b="1" dirty="0"/>
              <a:t>خطوات الدراسة المعملية</a:t>
            </a:r>
            <a:endParaRPr lang="en-US" dirty="0"/>
          </a:p>
        </p:txBody>
      </p:sp>
      <p:sp>
        <p:nvSpPr>
          <p:cNvPr id="3" name="Content Placeholder 2"/>
          <p:cNvSpPr>
            <a:spLocks noGrp="1"/>
          </p:cNvSpPr>
          <p:nvPr>
            <p:ph idx="1"/>
          </p:nvPr>
        </p:nvSpPr>
        <p:spPr/>
        <p:txBody>
          <a:bodyPr>
            <a:normAutofit lnSpcReduction="10000"/>
          </a:bodyPr>
          <a:lstStyle/>
          <a:p>
            <a:pPr lvl="0"/>
            <a:r>
              <a:rPr lang="ar-EG" b="1" dirty="0"/>
              <a:t>تحديد نواتج التعلم المستهدفة</a:t>
            </a:r>
            <a:endParaRPr lang="en-US" dirty="0"/>
          </a:p>
          <a:p>
            <a:pPr lvl="0"/>
            <a:r>
              <a:rPr lang="ar-EG" b="1" dirty="0"/>
              <a:t>تحديد المهارات المراد اكتسابها من قبل المتعلمين</a:t>
            </a:r>
            <a:endParaRPr lang="en-US" dirty="0"/>
          </a:p>
          <a:p>
            <a:pPr lvl="0"/>
            <a:r>
              <a:rPr lang="ar-EG" b="1" dirty="0"/>
              <a:t>تحليل المهارات الرئيسة إلى مهارات فرعية</a:t>
            </a:r>
            <a:endParaRPr lang="en-US" dirty="0"/>
          </a:p>
          <a:p>
            <a:pPr lvl="0"/>
            <a:r>
              <a:rPr lang="ar-EG" b="1" dirty="0"/>
              <a:t>تحديد مكونات كل مهارة والسلوك المعبر عنها</a:t>
            </a:r>
            <a:endParaRPr lang="en-US" dirty="0"/>
          </a:p>
          <a:p>
            <a:pPr lvl="0"/>
            <a:r>
              <a:rPr lang="ar-EG" b="1" dirty="0"/>
              <a:t>بناء أدوات التقويم (بطاقات الملاحظة والاختبارات العملية)</a:t>
            </a:r>
            <a:endParaRPr lang="en-US" dirty="0"/>
          </a:p>
          <a:p>
            <a:pPr lvl="0"/>
            <a:r>
              <a:rPr lang="ar-EG" b="1" dirty="0"/>
              <a:t>تحديد الوسائل والوسائط التعليمية اللازمة</a:t>
            </a:r>
            <a:endParaRPr lang="en-US" dirty="0"/>
          </a:p>
          <a:p>
            <a:pPr lvl="0"/>
            <a:r>
              <a:rPr lang="ar-EG" b="1" dirty="0"/>
              <a:t>تهيئة المتعلمين للتعلم وقف الطريقة المعملية (التدريب العملية)</a:t>
            </a:r>
            <a:endParaRPr lang="en-US" dirty="0"/>
          </a:p>
          <a:p>
            <a:pPr lvl="0"/>
            <a:r>
              <a:rPr lang="ar-EG" b="1" dirty="0"/>
              <a:t>تنفيذ التدريس والتدريب على المهارات المستهدفة</a:t>
            </a:r>
            <a:endParaRPr lang="en-US" dirty="0"/>
          </a:p>
          <a:p>
            <a:pPr lvl="0"/>
            <a:r>
              <a:rPr lang="ar-EG" b="1" dirty="0"/>
              <a:t>تقديم التغذية الراجعة المناسبة وتعزيز التعلم</a:t>
            </a:r>
            <a:endParaRPr lang="en-US" dirty="0"/>
          </a:p>
          <a:p>
            <a:pPr lvl="0"/>
            <a:r>
              <a:rPr lang="ar-EG" b="1" dirty="0"/>
              <a:t>تقويم نواتج التعلم </a:t>
            </a:r>
            <a:endParaRPr lang="en-US" dirty="0"/>
          </a:p>
          <a:p>
            <a:pPr marL="0" indent="0">
              <a:buNone/>
            </a:pPr>
            <a:endParaRPr lang="en-US" dirty="0"/>
          </a:p>
        </p:txBody>
      </p:sp>
      <p:sp>
        <p:nvSpPr>
          <p:cNvPr id="4" name="Footer Placeholder 3"/>
          <p:cNvSpPr>
            <a:spLocks noGrp="1"/>
          </p:cNvSpPr>
          <p:nvPr>
            <p:ph type="ftr" sz="quarter" idx="11"/>
          </p:nvPr>
        </p:nvSpPr>
        <p:spPr/>
        <p:txBody>
          <a:bodyPr/>
          <a:lstStyle/>
          <a:p>
            <a:r>
              <a:rPr lang="ar-EG" dirty="0" err="1" smtClean="0"/>
              <a:t>أ.د</a:t>
            </a:r>
            <a:r>
              <a:rPr lang="ar-EG" dirty="0" smtClean="0"/>
              <a:t>. علي حسين</a:t>
            </a:r>
            <a:endParaRPr lang="ar-EG" dirty="0"/>
          </a:p>
        </p:txBody>
      </p:sp>
      <p:sp>
        <p:nvSpPr>
          <p:cNvPr id="5" name="Slide Number Placeholder 4"/>
          <p:cNvSpPr>
            <a:spLocks noGrp="1"/>
          </p:cNvSpPr>
          <p:nvPr>
            <p:ph type="sldNum" sz="quarter" idx="12"/>
          </p:nvPr>
        </p:nvSpPr>
        <p:spPr/>
        <p:txBody>
          <a:bodyPr/>
          <a:lstStyle/>
          <a:p>
            <a:fld id="{A6A01B5A-6D16-4ADD-9F02-C4322D9FCC7C}" type="slidenum">
              <a:rPr lang="ar-EG" smtClean="0"/>
              <a:pPr/>
              <a:t>11</a:t>
            </a:fld>
            <a:endParaRPr lang="ar-EG"/>
          </a:p>
        </p:txBody>
      </p:sp>
    </p:spTree>
    <p:extLst>
      <p:ext uri="{BB962C8B-B14F-4D97-AF65-F5344CB8AC3E}">
        <p14:creationId xmlns:p14="http://schemas.microsoft.com/office/powerpoint/2010/main" val="9733243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Number Placeholder 17"/>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a:defRPr/>
            </a:pPr>
            <a:fld id="{976DE9F2-07D4-41A4-8791-159835B9ADD6}" type="slidenum">
              <a:rPr lang="ar-SA"/>
              <a:pPr>
                <a:defRPr/>
              </a:pPr>
              <a:t>12</a:t>
            </a:fld>
            <a:endParaRPr lang="en-US"/>
          </a:p>
        </p:txBody>
      </p:sp>
      <p:sp>
        <p:nvSpPr>
          <p:cNvPr id="29699" name="Rectangle 3"/>
          <p:cNvSpPr>
            <a:spLocks noGrp="1"/>
          </p:cNvSpPr>
          <p:nvPr>
            <p:ph type="body" idx="4294967295"/>
          </p:nvPr>
        </p:nvSpPr>
        <p:spPr>
          <a:xfrm>
            <a:off x="428596" y="1785926"/>
            <a:ext cx="7715250" cy="2071688"/>
          </a:xfrm>
        </p:spPr>
        <p:txBody>
          <a:bodyPr>
            <a:normAutofit/>
          </a:bodyPr>
          <a:lstStyle/>
          <a:p>
            <a:pPr marL="0" algn="just" eaLnBrk="1" hangingPunct="1">
              <a:spcBef>
                <a:spcPts val="0"/>
              </a:spcBef>
              <a:buFont typeface="Wingdings 3" pitchFamily="18" charset="2"/>
              <a:buNone/>
            </a:pPr>
            <a:r>
              <a:rPr lang="ar-EG" sz="3200" b="1" dirty="0" smtClean="0">
                <a:latin typeface="Times New Roman" pitchFamily="18" charset="0"/>
                <a:ea typeface="Majalla UI"/>
                <a:cs typeface="Times New Roman" pitchFamily="18" charset="0"/>
              </a:rPr>
              <a:t>طرح</a:t>
            </a:r>
            <a:r>
              <a:rPr lang="ar-SA" sz="3200" b="1" dirty="0" smtClean="0">
                <a:latin typeface="Times New Roman" pitchFamily="18" charset="0"/>
                <a:ea typeface="Majalla UI"/>
                <a:cs typeface="Times New Roman" pitchFamily="18" charset="0"/>
              </a:rPr>
              <a:t> أكبر قدر ممكن من الأفكار من جانب ال</a:t>
            </a:r>
            <a:r>
              <a:rPr lang="ar-EG" sz="3200" b="1" dirty="0" smtClean="0">
                <a:latin typeface="Times New Roman" pitchFamily="18" charset="0"/>
                <a:ea typeface="Majalla UI"/>
                <a:cs typeface="Times New Roman" pitchFamily="18" charset="0"/>
              </a:rPr>
              <a:t>متعلمين</a:t>
            </a:r>
            <a:r>
              <a:rPr lang="ar-SA" sz="3200" b="1" dirty="0" smtClean="0">
                <a:latin typeface="Times New Roman" pitchFamily="18" charset="0"/>
                <a:ea typeface="Majalla UI"/>
                <a:cs typeface="Times New Roman" pitchFamily="18" charset="0"/>
              </a:rPr>
              <a:t>، بغض النظر عن الكيف في البداية، ودون منطق يحكم </a:t>
            </a:r>
            <a:r>
              <a:rPr lang="ar-EG" sz="3200" b="1" dirty="0" smtClean="0">
                <a:latin typeface="Times New Roman" pitchFamily="18" charset="0"/>
                <a:ea typeface="Majalla UI"/>
                <a:cs typeface="Times New Roman" pitchFamily="18" charset="0"/>
              </a:rPr>
              <a:t>طرح</a:t>
            </a:r>
            <a:r>
              <a:rPr lang="ar-SA" sz="3200" b="1" dirty="0" smtClean="0">
                <a:latin typeface="Times New Roman" pitchFamily="18" charset="0"/>
                <a:ea typeface="Majalla UI"/>
                <a:cs typeface="Times New Roman" pitchFamily="18" charset="0"/>
              </a:rPr>
              <a:t> هذه الأفكار</a:t>
            </a:r>
            <a:r>
              <a:rPr lang="ar-EG" sz="3200" b="1" dirty="0" smtClean="0">
                <a:latin typeface="Times New Roman" pitchFamily="18" charset="0"/>
                <a:ea typeface="Majalla UI"/>
                <a:cs typeface="Times New Roman" pitchFamily="18" charset="0"/>
              </a:rPr>
              <a:t>، </a:t>
            </a:r>
            <a:r>
              <a:rPr lang="ar-SA" sz="3200" b="1" dirty="0" smtClean="0">
                <a:latin typeface="Times New Roman" pitchFamily="18" charset="0"/>
                <a:ea typeface="Majalla UI"/>
                <a:cs typeface="Times New Roman" pitchFamily="18" charset="0"/>
              </a:rPr>
              <a:t>و</a:t>
            </a:r>
            <a:r>
              <a:rPr lang="ar-EG" sz="3200" b="1" dirty="0" smtClean="0">
                <a:latin typeface="Times New Roman" pitchFamily="18" charset="0"/>
                <a:ea typeface="Majalla UI"/>
                <a:cs typeface="Times New Roman" pitchFamily="18" charset="0"/>
              </a:rPr>
              <a:t>بلا</a:t>
            </a:r>
            <a:r>
              <a:rPr lang="ar-SA" sz="3200" b="1" dirty="0" smtClean="0">
                <a:latin typeface="Times New Roman" pitchFamily="18" charset="0"/>
                <a:ea typeface="Majalla UI"/>
                <a:cs typeface="Times New Roman" pitchFamily="18" charset="0"/>
              </a:rPr>
              <a:t> أي تقويم للأفكار أثناء </a:t>
            </a:r>
            <a:r>
              <a:rPr lang="ar-EG" sz="3200" b="1" dirty="0" smtClean="0">
                <a:latin typeface="Times New Roman" pitchFamily="18" charset="0"/>
                <a:ea typeface="Majalla UI"/>
                <a:cs typeface="Times New Roman" pitchFamily="18" charset="0"/>
              </a:rPr>
              <a:t>عرضها</a:t>
            </a:r>
            <a:r>
              <a:rPr lang="ar-EG" sz="3200" b="1" dirty="0">
                <a:latin typeface="Times New Roman" pitchFamily="18" charset="0"/>
                <a:ea typeface="Majalla UI"/>
                <a:cs typeface="Times New Roman" pitchFamily="18" charset="0"/>
              </a:rPr>
              <a:t> </a:t>
            </a:r>
            <a:r>
              <a:rPr lang="ar-EG" sz="3200" b="1" dirty="0" smtClean="0">
                <a:latin typeface="Times New Roman" pitchFamily="18" charset="0"/>
                <a:ea typeface="Majalla UI"/>
                <a:cs typeface="Times New Roman" pitchFamily="18" charset="0"/>
              </a:rPr>
              <a:t>من جانبهم</a:t>
            </a:r>
            <a:r>
              <a:rPr lang="ar-EG" sz="3200" b="1" dirty="0">
                <a:latin typeface="Times New Roman" pitchFamily="18" charset="0"/>
                <a:ea typeface="Majalla UI"/>
                <a:cs typeface="Times New Roman" pitchFamily="18" charset="0"/>
              </a:rPr>
              <a:t> </a:t>
            </a:r>
            <a:r>
              <a:rPr lang="ar-EG" sz="3200" b="1" dirty="0" smtClean="0">
                <a:latin typeface="Times New Roman" pitchFamily="18" charset="0"/>
                <a:ea typeface="Majalla UI"/>
                <a:cs typeface="Times New Roman" pitchFamily="18" charset="0"/>
              </a:rPr>
              <a:t>ثم مناقشتها بعد ذلك</a:t>
            </a:r>
            <a:r>
              <a:rPr lang="ar-EG" sz="3200" dirty="0">
                <a:latin typeface="Times New Roman" pitchFamily="18" charset="0"/>
                <a:cs typeface="Times New Roman" pitchFamily="18" charset="0"/>
              </a:rPr>
              <a:t>.</a:t>
            </a:r>
            <a:endParaRPr lang="en-US" sz="3200" dirty="0" smtClean="0">
              <a:latin typeface="Times New Roman" pitchFamily="18" charset="0"/>
              <a:cs typeface="Times New Roman" pitchFamily="18" charset="0"/>
            </a:endParaRPr>
          </a:p>
        </p:txBody>
      </p:sp>
      <p:sp>
        <p:nvSpPr>
          <p:cNvPr id="29701" name="Rectangle 7"/>
          <p:cNvSpPr>
            <a:spLocks/>
          </p:cNvSpPr>
          <p:nvPr/>
        </p:nvSpPr>
        <p:spPr bwMode="auto">
          <a:xfrm>
            <a:off x="0" y="285728"/>
            <a:ext cx="8686800" cy="1143000"/>
          </a:xfrm>
          <a:prstGeom prst="rect">
            <a:avLst/>
          </a:prstGeom>
          <a:noFill/>
          <a:ln w="9525">
            <a:noFill/>
            <a:miter lim="800000"/>
            <a:headEnd/>
            <a:tailEnd/>
          </a:ln>
        </p:spPr>
        <p:txBody>
          <a:bodyPr anchor="ctr"/>
          <a:lstStyle/>
          <a:p>
            <a:pPr algn="ctr" eaLnBrk="0" hangingPunct="0"/>
            <a:r>
              <a:rPr lang="ar-EG" sz="5400" b="1" dirty="0">
                <a:solidFill>
                  <a:srgbClr val="C00000"/>
                </a:solidFill>
                <a:latin typeface="Lucida Sans Unicode" pitchFamily="34" charset="0"/>
                <a:cs typeface="PT Bold Heading" pitchFamily="2" charset="-78"/>
              </a:rPr>
              <a:t>رابعا: </a:t>
            </a:r>
            <a:r>
              <a:rPr lang="ar-EG" sz="5400" b="1" dirty="0" smtClean="0">
                <a:solidFill>
                  <a:srgbClr val="C00000"/>
                </a:solidFill>
                <a:latin typeface="Lucida Sans Unicode" pitchFamily="34" charset="0"/>
                <a:cs typeface="PT Bold Heading" pitchFamily="2" charset="-78"/>
              </a:rPr>
              <a:t>طريقة</a:t>
            </a:r>
            <a:r>
              <a:rPr lang="ar-SA" sz="5400" b="1" dirty="0" smtClean="0">
                <a:solidFill>
                  <a:srgbClr val="C00000"/>
                </a:solidFill>
                <a:latin typeface="Lucida Sans Unicode" pitchFamily="34" charset="0"/>
                <a:cs typeface="PT Bold Heading" pitchFamily="2" charset="-78"/>
              </a:rPr>
              <a:t> </a:t>
            </a:r>
            <a:r>
              <a:rPr lang="ar-SA" sz="5400" b="1" dirty="0">
                <a:solidFill>
                  <a:srgbClr val="C00000"/>
                </a:solidFill>
                <a:latin typeface="Lucida Sans Unicode" pitchFamily="34" charset="0"/>
                <a:cs typeface="PT Bold Heading" pitchFamily="2" charset="-78"/>
              </a:rPr>
              <a:t>العصف الذهني </a:t>
            </a:r>
            <a:r>
              <a:rPr lang="en-US" sz="3200" b="1" dirty="0">
                <a:solidFill>
                  <a:srgbClr val="C00000"/>
                </a:solidFill>
                <a:latin typeface="Lucida Sans Unicode" pitchFamily="34" charset="0"/>
                <a:cs typeface="PT Bold Heading" pitchFamily="2" charset="-78"/>
              </a:rPr>
              <a:t>Brain Storming</a:t>
            </a:r>
          </a:p>
        </p:txBody>
      </p:sp>
      <p:pic>
        <p:nvPicPr>
          <p:cNvPr id="29702" name="Picture 4" descr="brainstorming"/>
          <p:cNvPicPr>
            <a:picLocks noChangeAspect="1" noChangeArrowheads="1"/>
          </p:cNvPicPr>
          <p:nvPr/>
        </p:nvPicPr>
        <p:blipFill>
          <a:blip r:embed="rId2">
            <a:duotone>
              <a:prstClr val="black"/>
              <a:schemeClr val="tx2">
                <a:tint val="45000"/>
                <a:satMod val="400000"/>
              </a:schemeClr>
            </a:duotone>
          </a:blip>
          <a:srcRect/>
          <a:stretch>
            <a:fillRect/>
          </a:stretch>
        </p:blipFill>
        <p:spPr bwMode="auto">
          <a:xfrm>
            <a:off x="785786" y="3929066"/>
            <a:ext cx="4876800" cy="2362200"/>
          </a:xfrm>
          <a:prstGeom prst="rect">
            <a:avLst/>
          </a:prstGeom>
          <a:solidFill>
            <a:schemeClr val="tx2"/>
          </a:solidFill>
          <a:ln w="9525">
            <a:solidFill>
              <a:srgbClr val="7030A0"/>
            </a:solidFill>
            <a:miter lim="800000"/>
            <a:headEnd/>
            <a:tailEnd/>
          </a:ln>
        </p:spPr>
      </p:pic>
      <p:sp>
        <p:nvSpPr>
          <p:cNvPr id="6" name="Footer Placeholder 5"/>
          <p:cNvSpPr>
            <a:spLocks noGrp="1"/>
          </p:cNvSpPr>
          <p:nvPr>
            <p:ph type="ftr" sz="quarter" idx="11"/>
          </p:nvPr>
        </p:nvSpPr>
        <p:spPr/>
        <p:txBody>
          <a:bodyPr/>
          <a:lstStyle/>
          <a:p>
            <a:r>
              <a:rPr lang="ar-EG" smtClean="0"/>
              <a:t>أ.د. علي حسين</a:t>
            </a:r>
            <a:endParaRPr lang="ar-EG"/>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Number Placeholder 17"/>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a:defRPr/>
            </a:pPr>
            <a:fld id="{01385378-7DC0-4D06-BAA6-249E14FC34FC}" type="slidenum">
              <a:rPr lang="ar-SA"/>
              <a:pPr>
                <a:defRPr/>
              </a:pPr>
              <a:t>13</a:t>
            </a:fld>
            <a:endParaRPr lang="en-US"/>
          </a:p>
        </p:txBody>
      </p:sp>
      <p:sp>
        <p:nvSpPr>
          <p:cNvPr id="30723" name="Rectangle 3"/>
          <p:cNvSpPr>
            <a:spLocks noGrp="1"/>
          </p:cNvSpPr>
          <p:nvPr>
            <p:ph type="body" idx="4294967295"/>
          </p:nvPr>
        </p:nvSpPr>
        <p:spPr>
          <a:xfrm>
            <a:off x="428596" y="1785926"/>
            <a:ext cx="7458104" cy="4100513"/>
          </a:xfrm>
        </p:spPr>
        <p:txBody>
          <a:bodyPr>
            <a:normAutofit fontScale="92500" lnSpcReduction="10000"/>
          </a:bodyPr>
          <a:lstStyle/>
          <a:p>
            <a:pPr marL="514350" indent="-514350" algn="just">
              <a:lnSpc>
                <a:spcPct val="150000"/>
              </a:lnSpc>
              <a:buFont typeface="+mj-lt"/>
              <a:buAutoNum type="arabicPeriod"/>
            </a:pPr>
            <a:r>
              <a:rPr lang="ar-EG" b="1" dirty="0" smtClean="0">
                <a:solidFill>
                  <a:srgbClr val="C00000"/>
                </a:solidFill>
                <a:ea typeface="Majalla UI"/>
              </a:rPr>
              <a:t>تحديد الوقت اللازم للانجاز.</a:t>
            </a:r>
          </a:p>
          <a:p>
            <a:pPr marL="514350" indent="-514350" algn="just" eaLnBrk="1" hangingPunct="1">
              <a:lnSpc>
                <a:spcPct val="150000"/>
              </a:lnSpc>
              <a:buFont typeface="+mj-lt"/>
              <a:buAutoNum type="arabicPeriod"/>
            </a:pPr>
            <a:r>
              <a:rPr lang="ar-SA" b="1" dirty="0" smtClean="0">
                <a:solidFill>
                  <a:srgbClr val="C00000"/>
                </a:solidFill>
                <a:ea typeface="Majalla UI"/>
              </a:rPr>
              <a:t>النقد المؤجل: </a:t>
            </a:r>
            <a:r>
              <a:rPr lang="ar-SA" b="1" dirty="0" smtClean="0">
                <a:ea typeface="Majalla UI"/>
              </a:rPr>
              <a:t>وهذا يعني أن الحكم </a:t>
            </a:r>
            <a:r>
              <a:rPr lang="ar-EG" b="1" dirty="0" smtClean="0">
                <a:ea typeface="Majalla UI"/>
              </a:rPr>
              <a:t>على </a:t>
            </a:r>
            <a:r>
              <a:rPr lang="ar-EG" b="1" dirty="0" err="1" smtClean="0">
                <a:ea typeface="Majalla UI"/>
              </a:rPr>
              <a:t>ا</a:t>
            </a:r>
            <a:r>
              <a:rPr lang="ar-SA" b="1" dirty="0" smtClean="0">
                <a:ea typeface="Majalla UI"/>
              </a:rPr>
              <a:t>لأفكار يجب أن يؤجل </a:t>
            </a:r>
            <a:r>
              <a:rPr lang="ar-EG" b="1" dirty="0" smtClean="0">
                <a:ea typeface="Majalla UI"/>
              </a:rPr>
              <a:t>ل</a:t>
            </a:r>
            <a:r>
              <a:rPr lang="ar-SA" b="1" dirty="0" smtClean="0">
                <a:ea typeface="Majalla UI"/>
              </a:rPr>
              <a:t>وقت لاحق؛ حتى لا نكبت </a:t>
            </a:r>
            <a:r>
              <a:rPr lang="ar-EG" b="1" dirty="0" smtClean="0">
                <a:ea typeface="Majalla UI"/>
              </a:rPr>
              <a:t>هذه ال</a:t>
            </a:r>
            <a:r>
              <a:rPr lang="ar-SA" b="1" dirty="0" smtClean="0">
                <a:ea typeface="Majalla UI"/>
              </a:rPr>
              <a:t>أفكار</a:t>
            </a:r>
            <a:r>
              <a:rPr lang="ar-EG" b="1" dirty="0" smtClean="0">
                <a:ea typeface="Majalla UI"/>
              </a:rPr>
              <a:t>.</a:t>
            </a:r>
          </a:p>
          <a:p>
            <a:pPr marL="514350" indent="-514350" algn="just" eaLnBrk="1" hangingPunct="1">
              <a:lnSpc>
                <a:spcPct val="150000"/>
              </a:lnSpc>
              <a:buFont typeface="+mj-lt"/>
              <a:buAutoNum type="arabicPeriod"/>
            </a:pPr>
            <a:r>
              <a:rPr lang="ar-SA" b="1" dirty="0" smtClean="0">
                <a:solidFill>
                  <a:srgbClr val="C00000"/>
                </a:solidFill>
                <a:ea typeface="Majalla UI"/>
              </a:rPr>
              <a:t>الترحيب بالانطلاق الحر: </a:t>
            </a:r>
            <a:r>
              <a:rPr lang="ar-SA" b="1" dirty="0" smtClean="0">
                <a:ea typeface="Majalla UI"/>
              </a:rPr>
              <a:t>فكلما كانت الأفكار أشمل وأوسع كان أفضل.</a:t>
            </a:r>
          </a:p>
          <a:p>
            <a:pPr marL="514350" indent="-514350" algn="just" eaLnBrk="1" hangingPunct="1">
              <a:lnSpc>
                <a:spcPct val="150000"/>
              </a:lnSpc>
              <a:buFont typeface="+mj-lt"/>
              <a:buAutoNum type="arabicPeriod"/>
            </a:pPr>
            <a:r>
              <a:rPr lang="ar-SA" b="1" dirty="0" smtClean="0">
                <a:solidFill>
                  <a:srgbClr val="C00000"/>
                </a:solidFill>
                <a:ea typeface="Majalla UI"/>
              </a:rPr>
              <a:t>الكم مطلوب: </a:t>
            </a:r>
            <a:r>
              <a:rPr lang="ar-SA" b="1" dirty="0" smtClean="0">
                <a:ea typeface="Majalla UI"/>
              </a:rPr>
              <a:t>كلما ازداد عدد الأفكار؛ ارتفع رصيد الأفكار المفيدة.</a:t>
            </a:r>
            <a:endParaRPr lang="ar-EG" b="1" dirty="0" smtClean="0">
              <a:ea typeface="Majalla UI"/>
            </a:endParaRPr>
          </a:p>
          <a:p>
            <a:pPr marL="514350" indent="-514350" algn="just">
              <a:lnSpc>
                <a:spcPct val="150000"/>
              </a:lnSpc>
              <a:buFont typeface="+mj-lt"/>
              <a:buAutoNum type="arabicPeriod"/>
            </a:pPr>
            <a:r>
              <a:rPr lang="ar-SA" b="1" dirty="0" smtClean="0">
                <a:solidFill>
                  <a:srgbClr val="C00000"/>
                </a:solidFill>
                <a:ea typeface="Majalla UI"/>
              </a:rPr>
              <a:t>البناء على أفكار الآخرين:</a:t>
            </a:r>
            <a:r>
              <a:rPr lang="ar-EG" b="1" dirty="0" smtClean="0">
                <a:solidFill>
                  <a:srgbClr val="C00000"/>
                </a:solidFill>
                <a:ea typeface="Majalla UI"/>
              </a:rPr>
              <a:t> </a:t>
            </a:r>
            <a:r>
              <a:rPr lang="ar-EG" b="1" dirty="0" smtClean="0">
                <a:ea typeface="Majalla UI"/>
              </a:rPr>
              <a:t>أي </a:t>
            </a:r>
            <a:r>
              <a:rPr lang="ar-SA" b="1" dirty="0" smtClean="0">
                <a:ea typeface="Majalla UI"/>
              </a:rPr>
              <a:t>الاستفادة من أفكار الآخرين وتطويرها والخروج منها بأفكار جديدة</a:t>
            </a:r>
            <a:r>
              <a:rPr lang="ar-EG" b="1" dirty="0" smtClean="0">
                <a:ea typeface="Majalla UI"/>
              </a:rPr>
              <a:t>.</a:t>
            </a:r>
          </a:p>
          <a:p>
            <a:pPr marL="514350" indent="-514350" algn="just" eaLnBrk="1" hangingPunct="1">
              <a:lnSpc>
                <a:spcPts val="3700"/>
              </a:lnSpc>
              <a:buNone/>
            </a:pPr>
            <a:endParaRPr lang="en-US" b="1" dirty="0" smtClean="0">
              <a:cs typeface="Arial" pitchFamily="34" charset="0"/>
            </a:endParaRPr>
          </a:p>
        </p:txBody>
      </p:sp>
      <p:sp>
        <p:nvSpPr>
          <p:cNvPr id="30724" name="Rectangle 7"/>
          <p:cNvSpPr>
            <a:spLocks/>
          </p:cNvSpPr>
          <p:nvPr/>
        </p:nvSpPr>
        <p:spPr bwMode="auto">
          <a:xfrm>
            <a:off x="1500166" y="428604"/>
            <a:ext cx="5786446" cy="1143000"/>
          </a:xfrm>
          <a:prstGeom prst="rect">
            <a:avLst/>
          </a:prstGeom>
          <a:noFill/>
          <a:ln w="9525">
            <a:noFill/>
            <a:miter lim="800000"/>
            <a:headEnd/>
            <a:tailEnd/>
          </a:ln>
        </p:spPr>
        <p:txBody>
          <a:bodyPr anchor="ctr"/>
          <a:lstStyle/>
          <a:p>
            <a:pPr algn="ctr" eaLnBrk="0" hangingPunct="0"/>
            <a:r>
              <a:rPr lang="ar-SA" sz="6000" b="1" dirty="0">
                <a:solidFill>
                  <a:srgbClr val="C00000"/>
                </a:solidFill>
                <a:latin typeface="Lucida Sans Unicode" pitchFamily="34" charset="0"/>
                <a:cs typeface="PT Bold Heading" pitchFamily="2" charset="-78"/>
              </a:rPr>
              <a:t>قواعد العصف الذهني</a:t>
            </a:r>
            <a:endParaRPr lang="en-US" sz="6000" b="1" dirty="0">
              <a:solidFill>
                <a:srgbClr val="C00000"/>
              </a:solidFill>
              <a:latin typeface="Lucida Sans Unicode" pitchFamily="34" charset="0"/>
              <a:cs typeface="PT Bold Heading" pitchFamily="2" charset="-78"/>
            </a:endParaRPr>
          </a:p>
        </p:txBody>
      </p:sp>
      <p:sp>
        <p:nvSpPr>
          <p:cNvPr id="5" name="Footer Placeholder 4"/>
          <p:cNvSpPr>
            <a:spLocks noGrp="1"/>
          </p:cNvSpPr>
          <p:nvPr>
            <p:ph type="ftr" sz="quarter" idx="11"/>
          </p:nvPr>
        </p:nvSpPr>
        <p:spPr/>
        <p:txBody>
          <a:bodyPr/>
          <a:lstStyle/>
          <a:p>
            <a:r>
              <a:rPr lang="ar-EG" smtClean="0"/>
              <a:t>أ.د. علي حسين</a:t>
            </a:r>
            <a:endParaRPr lang="ar-EG"/>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Number Placeholder 17"/>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a:defRPr/>
            </a:pPr>
            <a:fld id="{769F3456-54AE-44B7-8230-BECC90362D25}" type="slidenum">
              <a:rPr lang="ar-SA"/>
              <a:pPr>
                <a:defRPr/>
              </a:pPr>
              <a:t>14</a:t>
            </a:fld>
            <a:endParaRPr lang="en-US"/>
          </a:p>
        </p:txBody>
      </p:sp>
      <p:sp>
        <p:nvSpPr>
          <p:cNvPr id="31747" name="Rectangle 3"/>
          <p:cNvSpPr>
            <a:spLocks noGrp="1"/>
          </p:cNvSpPr>
          <p:nvPr>
            <p:ph type="body" idx="4294967295"/>
          </p:nvPr>
        </p:nvSpPr>
        <p:spPr>
          <a:xfrm>
            <a:off x="0" y="2428875"/>
            <a:ext cx="8077200" cy="3581400"/>
          </a:xfrm>
        </p:spPr>
        <p:txBody>
          <a:bodyPr/>
          <a:lstStyle/>
          <a:p>
            <a:pPr algn="just" eaLnBrk="1" hangingPunct="1">
              <a:lnSpc>
                <a:spcPts val="3500"/>
              </a:lnSpc>
              <a:buFont typeface="Wingdings 2" pitchFamily="18" charset="2"/>
              <a:buNone/>
            </a:pPr>
            <a:r>
              <a:rPr lang="ar-EG" b="1" dirty="0" smtClean="0">
                <a:solidFill>
                  <a:srgbClr val="C00000"/>
                </a:solidFill>
                <a:ea typeface="Majalla UI"/>
              </a:rPr>
              <a:t>1. </a:t>
            </a:r>
            <a:r>
              <a:rPr lang="ar-SA" b="1" dirty="0" smtClean="0">
                <a:solidFill>
                  <a:srgbClr val="C00000"/>
                </a:solidFill>
                <a:ea typeface="Majalla UI"/>
              </a:rPr>
              <a:t>تحديد المشكلة</a:t>
            </a:r>
            <a:r>
              <a:rPr lang="ar-SA" b="1" dirty="0" smtClean="0">
                <a:ea typeface="Majalla UI"/>
              </a:rPr>
              <a:t>.</a:t>
            </a:r>
          </a:p>
          <a:p>
            <a:pPr algn="just" eaLnBrk="1" hangingPunct="1">
              <a:lnSpc>
                <a:spcPts val="3500"/>
              </a:lnSpc>
              <a:buFont typeface="Wingdings 2" pitchFamily="18" charset="2"/>
              <a:buNone/>
            </a:pPr>
            <a:r>
              <a:rPr lang="ar-EG" b="1" dirty="0" smtClean="0">
                <a:solidFill>
                  <a:srgbClr val="C00000"/>
                </a:solidFill>
                <a:ea typeface="Majalla UI"/>
              </a:rPr>
              <a:t>2. </a:t>
            </a:r>
            <a:r>
              <a:rPr lang="ar-SA" b="1" dirty="0" smtClean="0">
                <a:solidFill>
                  <a:srgbClr val="C00000"/>
                </a:solidFill>
                <a:ea typeface="Majalla UI"/>
              </a:rPr>
              <a:t>إعادة صياغة المشكلة</a:t>
            </a:r>
            <a:r>
              <a:rPr lang="ar-SA" b="1" dirty="0" smtClean="0">
                <a:ea typeface="Majalla UI"/>
              </a:rPr>
              <a:t>.</a:t>
            </a:r>
          </a:p>
          <a:p>
            <a:pPr algn="just" eaLnBrk="1" hangingPunct="1">
              <a:lnSpc>
                <a:spcPts val="3500"/>
              </a:lnSpc>
              <a:buFont typeface="Wingdings 2" pitchFamily="18" charset="2"/>
              <a:buNone/>
            </a:pPr>
            <a:r>
              <a:rPr lang="ar-EG" b="1" dirty="0" smtClean="0">
                <a:solidFill>
                  <a:srgbClr val="C00000"/>
                </a:solidFill>
                <a:ea typeface="Majalla UI"/>
              </a:rPr>
              <a:t>3. </a:t>
            </a:r>
            <a:r>
              <a:rPr lang="ar-SA" b="1" dirty="0" smtClean="0">
                <a:solidFill>
                  <a:srgbClr val="C00000"/>
                </a:solidFill>
                <a:ea typeface="Majalla UI"/>
              </a:rPr>
              <a:t>البدء بعملية العصف الذهني </a:t>
            </a:r>
            <a:r>
              <a:rPr lang="ar-SA" b="1" dirty="0" smtClean="0">
                <a:ea typeface="Majalla UI"/>
              </a:rPr>
              <a:t>(لا يتم تقويم أي فكره مهما كانت أثناء </a:t>
            </a:r>
            <a:r>
              <a:rPr lang="ar-EG" b="1" dirty="0" smtClean="0">
                <a:ea typeface="Majalla UI"/>
              </a:rPr>
              <a:t> </a:t>
            </a:r>
            <a:r>
              <a:rPr lang="ar-SA" b="1" dirty="0" smtClean="0">
                <a:ea typeface="Majalla UI"/>
              </a:rPr>
              <a:t>استمطار الأفكار).</a:t>
            </a:r>
          </a:p>
          <a:p>
            <a:pPr algn="just" eaLnBrk="1" hangingPunct="1">
              <a:lnSpc>
                <a:spcPts val="3500"/>
              </a:lnSpc>
              <a:buFont typeface="Wingdings 2" pitchFamily="18" charset="2"/>
              <a:buNone/>
            </a:pPr>
            <a:r>
              <a:rPr lang="ar-EG" b="1" dirty="0" smtClean="0">
                <a:solidFill>
                  <a:srgbClr val="C00000"/>
                </a:solidFill>
                <a:ea typeface="Majalla UI"/>
              </a:rPr>
              <a:t>4. </a:t>
            </a:r>
            <a:r>
              <a:rPr lang="ar-SA" b="1" dirty="0" smtClean="0">
                <a:solidFill>
                  <a:srgbClr val="C00000"/>
                </a:solidFill>
                <a:ea typeface="Majalla UI"/>
              </a:rPr>
              <a:t>إثارة المشاركين إذا ما نضب لديهم معين الأفكار </a:t>
            </a:r>
            <a:r>
              <a:rPr lang="ar-SA" b="1" dirty="0" smtClean="0">
                <a:ea typeface="Majalla UI"/>
              </a:rPr>
              <a:t>.</a:t>
            </a:r>
          </a:p>
          <a:p>
            <a:pPr algn="just" eaLnBrk="1" hangingPunct="1">
              <a:lnSpc>
                <a:spcPts val="3500"/>
              </a:lnSpc>
              <a:buFont typeface="Wingdings 2" pitchFamily="18" charset="2"/>
              <a:buNone/>
            </a:pPr>
            <a:r>
              <a:rPr lang="ar-EG" b="1" dirty="0" smtClean="0">
                <a:solidFill>
                  <a:srgbClr val="C00000"/>
                </a:solidFill>
                <a:ea typeface="Majalla UI"/>
              </a:rPr>
              <a:t>5. </a:t>
            </a:r>
            <a:r>
              <a:rPr lang="ar-SA" b="1" dirty="0" smtClean="0">
                <a:solidFill>
                  <a:srgbClr val="C00000"/>
                </a:solidFill>
                <a:ea typeface="Majalla UI"/>
              </a:rPr>
              <a:t>مرحلة التقويم </a:t>
            </a:r>
            <a:r>
              <a:rPr lang="ar-SA" b="1" dirty="0" smtClean="0">
                <a:ea typeface="Majalla UI"/>
              </a:rPr>
              <a:t>(الوصول إلى عدد من الأفكار التي تمثل المحصلة النهائية الصحيحة للإجابة عن السؤال).</a:t>
            </a:r>
            <a:endParaRPr lang="en-US" b="1" dirty="0" smtClean="0">
              <a:cs typeface="Arial" pitchFamily="34" charset="0"/>
            </a:endParaRPr>
          </a:p>
        </p:txBody>
      </p:sp>
      <p:pic>
        <p:nvPicPr>
          <p:cNvPr id="54276" name="Picture 4" descr="brainstorming2"/>
          <p:cNvPicPr>
            <a:picLocks noChangeAspect="1" noChangeArrowheads="1"/>
          </p:cNvPicPr>
          <p:nvPr/>
        </p:nvPicPr>
        <p:blipFill>
          <a:blip r:embed="rId2"/>
          <a:srcRect/>
          <a:stretch>
            <a:fillRect/>
          </a:stretch>
        </p:blipFill>
        <p:spPr bwMode="auto">
          <a:xfrm>
            <a:off x="914400" y="457200"/>
            <a:ext cx="2857500" cy="2047875"/>
          </a:xfrm>
          <a:prstGeom prst="ellipse">
            <a:avLst/>
          </a:prstGeom>
          <a:ln>
            <a:noFill/>
          </a:ln>
          <a:effectLst>
            <a:softEdge rad="112500"/>
          </a:effectLst>
        </p:spPr>
      </p:pic>
      <p:sp>
        <p:nvSpPr>
          <p:cNvPr id="31749" name="Rectangle 7"/>
          <p:cNvSpPr>
            <a:spLocks/>
          </p:cNvSpPr>
          <p:nvPr/>
        </p:nvSpPr>
        <p:spPr bwMode="auto">
          <a:xfrm>
            <a:off x="4114800" y="838200"/>
            <a:ext cx="4572000" cy="1143000"/>
          </a:xfrm>
          <a:prstGeom prst="rect">
            <a:avLst/>
          </a:prstGeom>
          <a:noFill/>
          <a:ln w="9525">
            <a:noFill/>
            <a:miter lim="800000"/>
            <a:headEnd/>
            <a:tailEnd/>
          </a:ln>
        </p:spPr>
        <p:txBody>
          <a:bodyPr anchor="ctr"/>
          <a:lstStyle/>
          <a:p>
            <a:pPr algn="ctr" eaLnBrk="0" hangingPunct="0"/>
            <a:r>
              <a:rPr lang="ar-SA" sz="4400" b="1">
                <a:solidFill>
                  <a:schemeClr val="accent1"/>
                </a:solidFill>
                <a:latin typeface="Lucida Sans Unicode" pitchFamily="34" charset="0"/>
                <a:cs typeface="PT Bold Heading" pitchFamily="2" charset="-78"/>
              </a:rPr>
              <a:t>خطوات العصف الذهني</a:t>
            </a:r>
            <a:endParaRPr lang="en-US" sz="4400" b="1">
              <a:solidFill>
                <a:schemeClr val="accent1"/>
              </a:solidFill>
              <a:latin typeface="Lucida Sans Unicode" pitchFamily="34" charset="0"/>
              <a:cs typeface="PT Bold Heading" pitchFamily="2" charset="-78"/>
            </a:endParaRPr>
          </a:p>
        </p:txBody>
      </p:sp>
      <p:sp>
        <p:nvSpPr>
          <p:cNvPr id="6" name="Footer Placeholder 5"/>
          <p:cNvSpPr>
            <a:spLocks noGrp="1"/>
          </p:cNvSpPr>
          <p:nvPr>
            <p:ph type="ftr" sz="quarter" idx="11"/>
          </p:nvPr>
        </p:nvSpPr>
        <p:spPr/>
        <p:txBody>
          <a:bodyPr/>
          <a:lstStyle/>
          <a:p>
            <a:r>
              <a:rPr lang="ar-EG" smtClean="0"/>
              <a:t>أ.د. علي حسين</a:t>
            </a:r>
            <a:endParaRPr lang="ar-EG"/>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C858E8CE-6ED2-4427-9AC1-58C08A875513}" type="slidenum">
              <a:rPr lang="ar-SA" smtClean="0"/>
              <a:pPr>
                <a:defRPr/>
              </a:pPr>
              <a:t>15</a:t>
            </a:fld>
            <a:endParaRPr lang="en-US"/>
          </a:p>
        </p:txBody>
      </p:sp>
      <p:sp>
        <p:nvSpPr>
          <p:cNvPr id="38913" name="Rectangle 1"/>
          <p:cNvSpPr>
            <a:spLocks noChangeArrowheads="1"/>
          </p:cNvSpPr>
          <p:nvPr/>
        </p:nvSpPr>
        <p:spPr bwMode="auto">
          <a:xfrm>
            <a:off x="304800" y="381000"/>
            <a:ext cx="8534400" cy="58785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358775" algn="ctr" defTabSz="914400" rtl="1" eaLnBrk="1" fontAlgn="base" latinLnBrk="0" hangingPunct="1">
              <a:lnSpc>
                <a:spcPct val="100000"/>
              </a:lnSpc>
              <a:spcBef>
                <a:spcPct val="0"/>
              </a:spcBef>
              <a:spcAft>
                <a:spcPct val="0"/>
              </a:spcAft>
              <a:buClrTx/>
              <a:buSzTx/>
              <a:buFontTx/>
              <a:buNone/>
              <a:tabLst/>
            </a:pPr>
            <a:r>
              <a:rPr kumimoji="0" lang="ar-EG" sz="3200" b="1" i="0" strike="noStrike" cap="none" normalizeH="0" baseline="0" dirty="0" smtClean="0">
                <a:ln>
                  <a:noFill/>
                </a:ln>
                <a:solidFill>
                  <a:srgbClr val="C00000"/>
                </a:solidFill>
                <a:effectLst/>
                <a:latin typeface="Times New Roman" pitchFamily="18" charset="0"/>
                <a:ea typeface="Times New Roman" pitchFamily="18" charset="0"/>
                <a:cs typeface="Times New Roman" pitchFamily="18" charset="0"/>
              </a:rPr>
              <a:t>من مزايا التدريس باستخدام العصف الذهني</a:t>
            </a:r>
          </a:p>
          <a:p>
            <a:pPr marL="0" marR="0" lvl="0" indent="358775" algn="justLow" defTabSz="914400" rtl="1" eaLnBrk="1" fontAlgn="base" latinLnBrk="0" hangingPunct="1">
              <a:lnSpc>
                <a:spcPct val="100000"/>
              </a:lnSpc>
              <a:spcBef>
                <a:spcPct val="0"/>
              </a:spcBef>
              <a:spcAft>
                <a:spcPct val="0"/>
              </a:spcAft>
              <a:buClr>
                <a:srgbClr val="C00000"/>
              </a:buClr>
              <a:buSzTx/>
              <a:buFontTx/>
              <a:buNone/>
              <a:tabLst/>
            </a:pPr>
            <a:endParaRPr kumimoji="0" lang="en-US" sz="3200" b="0" i="0" strike="noStrike" cap="none" normalizeH="0" baseline="0" dirty="0" smtClean="0">
              <a:ln>
                <a:noFill/>
              </a:ln>
              <a:solidFill>
                <a:schemeClr val="tx1"/>
              </a:solidFill>
              <a:effectLst/>
              <a:latin typeface="Times New Roman" pitchFamily="18" charset="0"/>
              <a:cs typeface="Times New Roman" pitchFamily="18" charset="0"/>
            </a:endParaRPr>
          </a:p>
          <a:p>
            <a:pPr marL="514350" marR="0" lvl="0" indent="-514350" algn="justLow" defTabSz="914400" rtl="1" eaLnBrk="0" fontAlgn="base" latinLnBrk="0" hangingPunct="0">
              <a:lnSpc>
                <a:spcPct val="100000"/>
              </a:lnSpc>
              <a:spcBef>
                <a:spcPct val="0"/>
              </a:spcBef>
              <a:spcAft>
                <a:spcPct val="0"/>
              </a:spcAft>
              <a:buClr>
                <a:srgbClr val="C00000"/>
              </a:buClr>
              <a:buSzTx/>
              <a:buFont typeface="Wingdings" pitchFamily="2" charset="2"/>
              <a:buChar char="Ø"/>
              <a:tabLst/>
            </a:pPr>
            <a:r>
              <a:rPr kumimoji="0" lang="ar-EG" sz="3200" b="0" i="0"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ar-SA" sz="2800" b="0" i="0"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تيسير عملية التواصل والتعاون بين الطلاب في دراسة المشكلة من جميع جوانبها وطرح الأفكار المتنوعة لحلها.</a:t>
            </a:r>
            <a:endParaRPr kumimoji="0" lang="ar-EG" sz="2800" b="0" i="0"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514350" marR="0" lvl="0" indent="-514350" algn="justLow" defTabSz="914400" rtl="1" eaLnBrk="0" fontAlgn="base" latinLnBrk="0" hangingPunct="0">
              <a:lnSpc>
                <a:spcPct val="100000"/>
              </a:lnSpc>
              <a:spcBef>
                <a:spcPct val="0"/>
              </a:spcBef>
              <a:spcAft>
                <a:spcPct val="0"/>
              </a:spcAft>
              <a:buClr>
                <a:srgbClr val="C00000"/>
              </a:buClr>
              <a:buSzTx/>
              <a:tabLst/>
            </a:pPr>
            <a:endParaRPr lang="ar-EG" sz="2800" dirty="0" smtClean="0">
              <a:latin typeface="Times New Roman" pitchFamily="18" charset="0"/>
              <a:ea typeface="Times New Roman" pitchFamily="18" charset="0"/>
              <a:cs typeface="Times New Roman" pitchFamily="18" charset="0"/>
            </a:endParaRPr>
          </a:p>
          <a:p>
            <a:pPr marL="514350" marR="0" lvl="0" indent="-514350" algn="justLow" defTabSz="914400" rtl="1" eaLnBrk="0" fontAlgn="base" latinLnBrk="0" hangingPunct="0">
              <a:lnSpc>
                <a:spcPct val="100000"/>
              </a:lnSpc>
              <a:spcBef>
                <a:spcPct val="0"/>
              </a:spcBef>
              <a:spcAft>
                <a:spcPct val="0"/>
              </a:spcAft>
              <a:buClr>
                <a:srgbClr val="C00000"/>
              </a:buClr>
              <a:buSzTx/>
              <a:buFont typeface="Wingdings" pitchFamily="2" charset="2"/>
              <a:buChar char="Ø"/>
              <a:tabLst/>
            </a:pPr>
            <a:r>
              <a:rPr kumimoji="0" lang="ar-SA" sz="2800" b="0" i="0"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تشجيع الطلاب على العمل والسلوك المتفتح، ودعم الثقة لديهم، ويساعدهم في تحقيق درجة عالية من الإنجاز.</a:t>
            </a:r>
            <a:endParaRPr kumimoji="0" lang="ar-EG" sz="2800" b="0" i="0"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514350" marR="0" lvl="0" indent="-514350" algn="justLow" defTabSz="914400" rtl="1" eaLnBrk="0" fontAlgn="base" latinLnBrk="0" hangingPunct="0">
              <a:lnSpc>
                <a:spcPct val="100000"/>
              </a:lnSpc>
              <a:spcBef>
                <a:spcPct val="0"/>
              </a:spcBef>
              <a:spcAft>
                <a:spcPct val="0"/>
              </a:spcAft>
              <a:buClr>
                <a:srgbClr val="C00000"/>
              </a:buClr>
              <a:buSzTx/>
              <a:tabLst/>
            </a:pPr>
            <a:endParaRPr lang="ar-EG" sz="2800" dirty="0" smtClean="0">
              <a:latin typeface="Times New Roman" pitchFamily="18" charset="0"/>
              <a:ea typeface="Times New Roman" pitchFamily="18" charset="0"/>
              <a:cs typeface="Times New Roman" pitchFamily="18" charset="0"/>
            </a:endParaRPr>
          </a:p>
          <a:p>
            <a:pPr marL="514350" marR="0" lvl="0" indent="-514350" algn="justLow" defTabSz="914400" rtl="1" eaLnBrk="0" fontAlgn="base" latinLnBrk="0" hangingPunct="0">
              <a:lnSpc>
                <a:spcPct val="100000"/>
              </a:lnSpc>
              <a:spcBef>
                <a:spcPct val="0"/>
              </a:spcBef>
              <a:spcAft>
                <a:spcPct val="0"/>
              </a:spcAft>
              <a:buClr>
                <a:srgbClr val="C00000"/>
              </a:buClr>
              <a:buSzTx/>
              <a:buFont typeface="Wingdings" pitchFamily="2" charset="2"/>
              <a:buChar char="Ø"/>
              <a:tabLst/>
            </a:pPr>
            <a:r>
              <a:rPr kumimoji="0" lang="ar-SA" sz="2800" b="0" i="0"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تدريب الطلاب على ممارسة التفكير بعمق للمشاركة بفاعلية في نقاط الحوار التي يطرحـها المحاضر أو غيره.</a:t>
            </a:r>
            <a:endParaRPr kumimoji="0" lang="ar-EG" sz="2800" b="0" i="0"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514350" marR="0" lvl="0" indent="-514350" algn="justLow" defTabSz="914400" rtl="1" eaLnBrk="0" fontAlgn="base" latinLnBrk="0" hangingPunct="0">
              <a:lnSpc>
                <a:spcPct val="100000"/>
              </a:lnSpc>
              <a:spcBef>
                <a:spcPct val="0"/>
              </a:spcBef>
              <a:spcAft>
                <a:spcPct val="0"/>
              </a:spcAft>
              <a:buClr>
                <a:srgbClr val="C00000"/>
              </a:buClr>
              <a:buSzTx/>
              <a:tabLst/>
            </a:pPr>
            <a:endParaRPr lang="ar-EG" sz="2800" dirty="0" smtClean="0">
              <a:latin typeface="Times New Roman" pitchFamily="18" charset="0"/>
              <a:ea typeface="Times New Roman" pitchFamily="18" charset="0"/>
              <a:cs typeface="Times New Roman" pitchFamily="18" charset="0"/>
            </a:endParaRPr>
          </a:p>
          <a:p>
            <a:pPr marL="514350" marR="0" lvl="0" indent="-514350" algn="justLow" defTabSz="914400" rtl="1" eaLnBrk="0" fontAlgn="base" latinLnBrk="0" hangingPunct="0">
              <a:lnSpc>
                <a:spcPct val="100000"/>
              </a:lnSpc>
              <a:spcBef>
                <a:spcPct val="0"/>
              </a:spcBef>
              <a:spcAft>
                <a:spcPct val="0"/>
              </a:spcAft>
              <a:buClr>
                <a:srgbClr val="C00000"/>
              </a:buClr>
              <a:buSzTx/>
              <a:buFont typeface="Wingdings" pitchFamily="2" charset="2"/>
              <a:buChar char="Ø"/>
              <a:tabLst/>
            </a:pPr>
            <a:r>
              <a:rPr kumimoji="0" lang="ar-SA" sz="2800" b="0" i="0"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تدريب الطلاب طرح وتوليد أكبر كم من الأفكار فـي فترة زمنية قصيرة. </a:t>
            </a:r>
          </a:p>
        </p:txBody>
      </p:sp>
      <p:sp>
        <p:nvSpPr>
          <p:cNvPr id="4" name="Footer Placeholder 3"/>
          <p:cNvSpPr>
            <a:spLocks noGrp="1"/>
          </p:cNvSpPr>
          <p:nvPr>
            <p:ph type="ftr" sz="quarter" idx="11"/>
          </p:nvPr>
        </p:nvSpPr>
        <p:spPr/>
        <p:txBody>
          <a:bodyPr/>
          <a:lstStyle/>
          <a:p>
            <a:r>
              <a:rPr lang="ar-EG" smtClean="0"/>
              <a:t>أ.د. علي حسين</a:t>
            </a:r>
            <a:endParaRPr lang="ar-EG"/>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Folded Corner 8"/>
          <p:cNvSpPr/>
          <p:nvPr/>
        </p:nvSpPr>
        <p:spPr>
          <a:xfrm>
            <a:off x="228600" y="1428735"/>
            <a:ext cx="8763000" cy="5197421"/>
          </a:xfrm>
          <a:prstGeom prst="foldedCorner">
            <a:avLst>
              <a:gd name="adj" fmla="val 4263"/>
            </a:avLst>
          </a:prstGeom>
          <a:gradFill flip="none" rotWithShape="1">
            <a:path path="shape">
              <a:fillToRect l="50000" t="50000" r="50000" b="50000"/>
            </a:path>
            <a:tileRect/>
          </a:gradFill>
          <a:effectLst>
            <a:innerShdw blurRad="63500" dist="50800" dir="10800000">
              <a:prstClr val="black">
                <a:alpha val="50000"/>
              </a:prstClr>
            </a:innerShdw>
          </a:effectLst>
        </p:spPr>
        <p:style>
          <a:lnRef idx="1">
            <a:schemeClr val="accent2"/>
          </a:lnRef>
          <a:fillRef idx="2">
            <a:schemeClr val="accent2"/>
          </a:fillRef>
          <a:effectRef idx="1">
            <a:schemeClr val="accent2"/>
          </a:effectRef>
          <a:fontRef idx="minor">
            <a:schemeClr val="dk1"/>
          </a:fontRef>
        </p:style>
        <p:txBody>
          <a:bodyPr rtlCol="1" anchor="ctr"/>
          <a:lstStyle/>
          <a:p>
            <a:pPr marL="457200" indent="-457200" algn="justLow" rtl="1">
              <a:lnSpc>
                <a:spcPct val="150000"/>
              </a:lnSpc>
              <a:buFont typeface="+mj-lt"/>
              <a:buAutoNum type="arabicPeriod"/>
            </a:pPr>
            <a:r>
              <a:rPr lang="ar-EG" sz="2400" dirty="0" smtClean="0">
                <a:solidFill>
                  <a:srgbClr val="163794"/>
                </a:solidFill>
                <a:latin typeface="Times New Roman"/>
                <a:ea typeface="Times New Roman"/>
                <a:cs typeface="AdvertisingExtraBold"/>
              </a:rPr>
              <a:t> </a:t>
            </a:r>
            <a:r>
              <a:rPr lang="ar-EG" sz="2400" dirty="0" smtClean="0">
                <a:solidFill>
                  <a:schemeClr val="tx1"/>
                </a:solidFill>
                <a:latin typeface="Times New Roman"/>
                <a:ea typeface="Times New Roman"/>
                <a:cs typeface="AdvertisingExtraBold"/>
              </a:rPr>
              <a:t>وضوح </a:t>
            </a:r>
            <a:r>
              <a:rPr lang="ar-EG" sz="2400" dirty="0">
                <a:solidFill>
                  <a:schemeClr val="tx1"/>
                </a:solidFill>
                <a:latin typeface="Times New Roman"/>
                <a:ea typeface="Times New Roman"/>
                <a:cs typeface="AdvertisingExtraBold"/>
              </a:rPr>
              <a:t>المشكلة (الموضوع) مدار البحث لدى الطلاب وقائد النشاط قبل بدء الجلسة.</a:t>
            </a:r>
            <a:endParaRPr lang="en-US" sz="2400" dirty="0">
              <a:solidFill>
                <a:schemeClr val="tx1"/>
              </a:solidFill>
              <a:latin typeface="Times New Roman"/>
              <a:ea typeface="Times New Roman"/>
            </a:endParaRPr>
          </a:p>
          <a:p>
            <a:pPr marL="457200" indent="-457200" algn="justLow" rtl="1">
              <a:lnSpc>
                <a:spcPct val="150000"/>
              </a:lnSpc>
              <a:buFont typeface="+mj-lt"/>
              <a:buAutoNum type="arabicPeriod"/>
            </a:pPr>
            <a:r>
              <a:rPr lang="ar-EG" sz="2400" dirty="0" smtClean="0">
                <a:solidFill>
                  <a:schemeClr val="tx1"/>
                </a:solidFill>
                <a:latin typeface="Times New Roman"/>
                <a:ea typeface="Times New Roman"/>
                <a:cs typeface="AdvertisingExtraBold"/>
              </a:rPr>
              <a:t> وضوح </a:t>
            </a:r>
            <a:r>
              <a:rPr lang="ar-EG" sz="2400" dirty="0">
                <a:solidFill>
                  <a:schemeClr val="tx1"/>
                </a:solidFill>
                <a:latin typeface="Times New Roman"/>
                <a:ea typeface="Times New Roman"/>
                <a:cs typeface="AdvertisingExtraBold"/>
              </a:rPr>
              <a:t>مبادئ وقواعد العمل والتقيد بها من قبل </a:t>
            </a:r>
            <a:r>
              <a:rPr lang="ar-EG" sz="2400" dirty="0" smtClean="0">
                <a:solidFill>
                  <a:schemeClr val="tx1"/>
                </a:solidFill>
                <a:latin typeface="Times New Roman"/>
                <a:ea typeface="Times New Roman"/>
                <a:cs typeface="AdvertisingExtraBold"/>
              </a:rPr>
              <a:t>الجميع.</a:t>
            </a:r>
            <a:endParaRPr lang="en-US" sz="2400" dirty="0">
              <a:solidFill>
                <a:schemeClr val="tx1"/>
              </a:solidFill>
              <a:latin typeface="Times New Roman"/>
              <a:ea typeface="Times New Roman"/>
            </a:endParaRPr>
          </a:p>
          <a:p>
            <a:pPr marL="457200" indent="-457200" algn="justLow" rtl="1">
              <a:lnSpc>
                <a:spcPct val="150000"/>
              </a:lnSpc>
              <a:buFont typeface="+mj-lt"/>
              <a:buAutoNum type="arabicPeriod"/>
            </a:pPr>
            <a:r>
              <a:rPr lang="ar-EG" sz="2400" dirty="0" smtClean="0">
                <a:solidFill>
                  <a:schemeClr val="tx1"/>
                </a:solidFill>
                <a:latin typeface="Times New Roman"/>
                <a:ea typeface="Times New Roman"/>
                <a:cs typeface="AdvertisingExtraBold"/>
              </a:rPr>
              <a:t> خبرة </a:t>
            </a:r>
            <a:r>
              <a:rPr lang="ar-EG" sz="2400" dirty="0">
                <a:solidFill>
                  <a:schemeClr val="tx1"/>
                </a:solidFill>
                <a:latin typeface="Times New Roman"/>
                <a:ea typeface="Times New Roman"/>
                <a:cs typeface="AdvertisingExtraBold"/>
              </a:rPr>
              <a:t>المعلم أو قائد النشاط وجديته وقناعته بقيمة أسلوب العصف </a:t>
            </a:r>
            <a:r>
              <a:rPr lang="ar-EG" sz="2400" dirty="0" smtClean="0">
                <a:solidFill>
                  <a:schemeClr val="tx1"/>
                </a:solidFill>
                <a:latin typeface="Times New Roman"/>
                <a:ea typeface="Times New Roman"/>
                <a:cs typeface="AdvertisingExtraBold"/>
              </a:rPr>
              <a:t>الذهني.</a:t>
            </a:r>
            <a:endParaRPr lang="en-US" sz="2400" dirty="0">
              <a:solidFill>
                <a:schemeClr val="tx1"/>
              </a:solidFill>
              <a:latin typeface="Times New Roman"/>
              <a:ea typeface="Times New Roman"/>
            </a:endParaRPr>
          </a:p>
          <a:p>
            <a:pPr marL="457200" indent="-457200" algn="justLow" rtl="1">
              <a:lnSpc>
                <a:spcPct val="150000"/>
              </a:lnSpc>
              <a:buFont typeface="+mj-lt"/>
              <a:buAutoNum type="arabicPeriod"/>
            </a:pPr>
            <a:r>
              <a:rPr lang="ar-EG" sz="2400" dirty="0" smtClean="0">
                <a:solidFill>
                  <a:schemeClr val="tx1"/>
                </a:solidFill>
                <a:latin typeface="Times New Roman"/>
                <a:ea typeface="Times New Roman"/>
                <a:cs typeface="AdvertisingExtraBold"/>
              </a:rPr>
              <a:t> تحديد الأهداف.</a:t>
            </a:r>
            <a:endParaRPr lang="en-US" sz="2400" dirty="0">
              <a:solidFill>
                <a:schemeClr val="tx1"/>
              </a:solidFill>
              <a:latin typeface="Times New Roman"/>
              <a:ea typeface="Times New Roman"/>
            </a:endParaRPr>
          </a:p>
          <a:p>
            <a:pPr marL="457200" indent="-457200" algn="justLow" rtl="1">
              <a:lnSpc>
                <a:spcPct val="150000"/>
              </a:lnSpc>
              <a:buFont typeface="+mj-lt"/>
              <a:buAutoNum type="arabicPeriod"/>
            </a:pPr>
            <a:r>
              <a:rPr lang="ar-EG" sz="2400" dirty="0" smtClean="0">
                <a:solidFill>
                  <a:schemeClr val="tx1"/>
                </a:solidFill>
                <a:latin typeface="Times New Roman"/>
                <a:ea typeface="Times New Roman"/>
                <a:cs typeface="AdvertisingExtraBold"/>
              </a:rPr>
              <a:t> استراحة </a:t>
            </a:r>
            <a:r>
              <a:rPr lang="ar-EG" sz="2400" dirty="0">
                <a:solidFill>
                  <a:schemeClr val="tx1"/>
                </a:solidFill>
                <a:latin typeface="Times New Roman"/>
                <a:ea typeface="Times New Roman"/>
                <a:cs typeface="AdvertisingExtraBold"/>
              </a:rPr>
              <a:t>قليلة بين أجزاء الحلقة بحيث تسمح للطلاب بتوليد المزيد من الأفكار.</a:t>
            </a:r>
            <a:endParaRPr lang="en-US" sz="2400" dirty="0">
              <a:solidFill>
                <a:schemeClr val="tx1"/>
              </a:solidFill>
              <a:latin typeface="Times New Roman"/>
              <a:ea typeface="Times New Roman"/>
            </a:endParaRPr>
          </a:p>
          <a:p>
            <a:pPr marL="457200" indent="-457200" algn="justLow" rtl="1">
              <a:lnSpc>
                <a:spcPct val="150000"/>
              </a:lnSpc>
              <a:buFont typeface="+mj-lt"/>
              <a:buAutoNum type="arabicPeriod"/>
            </a:pPr>
            <a:r>
              <a:rPr lang="ar-EG" sz="2400" dirty="0" smtClean="0">
                <a:solidFill>
                  <a:schemeClr val="tx1"/>
                </a:solidFill>
                <a:latin typeface="Times New Roman"/>
                <a:ea typeface="Times New Roman"/>
                <a:cs typeface="AdvertisingExtraBold"/>
              </a:rPr>
              <a:t> دعوة </a:t>
            </a:r>
            <a:r>
              <a:rPr lang="ar-EG" sz="2400" dirty="0">
                <a:solidFill>
                  <a:schemeClr val="tx1"/>
                </a:solidFill>
                <a:latin typeface="Times New Roman"/>
                <a:ea typeface="Times New Roman"/>
                <a:cs typeface="AdvertisingExtraBold"/>
              </a:rPr>
              <a:t>الطلاب لمزيد من المساهمات المكتوبة كواجبات منزلية.</a:t>
            </a:r>
            <a:endParaRPr lang="en-US" sz="2400" dirty="0">
              <a:solidFill>
                <a:schemeClr val="tx1"/>
              </a:solidFill>
              <a:latin typeface="Times New Roman"/>
              <a:ea typeface="Times New Roman"/>
            </a:endParaRPr>
          </a:p>
          <a:p>
            <a:pPr marL="457200" indent="-457200" algn="justLow" rtl="1">
              <a:lnSpc>
                <a:spcPct val="150000"/>
              </a:lnSpc>
              <a:buFont typeface="+mj-lt"/>
              <a:buAutoNum type="arabicPeriod"/>
            </a:pPr>
            <a:r>
              <a:rPr lang="ar-EG" sz="2400" dirty="0" smtClean="0">
                <a:solidFill>
                  <a:schemeClr val="tx1"/>
                </a:solidFill>
                <a:latin typeface="Times New Roman"/>
                <a:ea typeface="Times New Roman"/>
                <a:cs typeface="AdvertisingExtraBold"/>
              </a:rPr>
              <a:t> تهيئة </a:t>
            </a:r>
            <a:r>
              <a:rPr lang="ar-EG" sz="2400" dirty="0">
                <a:solidFill>
                  <a:schemeClr val="tx1"/>
                </a:solidFill>
                <a:latin typeface="Times New Roman"/>
                <a:ea typeface="Times New Roman"/>
                <a:cs typeface="AdvertisingExtraBold"/>
              </a:rPr>
              <a:t>البيئة الصفية داخل حجرة جلسة العصف الذهني، كأن تكون كبيرة لاستيعاب الطلاب، مريحة، جيدة التهوية والإضاءة، بها سبورة جيدة</a:t>
            </a:r>
            <a:r>
              <a:rPr lang="ar-EG" sz="2400" dirty="0" smtClean="0">
                <a:solidFill>
                  <a:schemeClr val="tx1"/>
                </a:solidFill>
                <a:latin typeface="Times New Roman"/>
                <a:ea typeface="Times New Roman"/>
                <a:cs typeface="AdvertisingExtraBold"/>
              </a:rPr>
              <a:t>.</a:t>
            </a:r>
          </a:p>
        </p:txBody>
      </p:sp>
      <p:sp>
        <p:nvSpPr>
          <p:cNvPr id="3" name="Rectangle 2"/>
          <p:cNvSpPr/>
          <p:nvPr/>
        </p:nvSpPr>
        <p:spPr>
          <a:xfrm>
            <a:off x="2071670" y="571480"/>
            <a:ext cx="5857916" cy="590931"/>
          </a:xfrm>
          <a:prstGeom prst="rect">
            <a:avLst/>
          </a:prstGeom>
        </p:spPr>
        <p:txBody>
          <a:bodyPr wrap="square">
            <a:spAutoFit/>
          </a:bodyPr>
          <a:lstStyle/>
          <a:p>
            <a:pPr algn="justLow">
              <a:lnSpc>
                <a:spcPct val="90000"/>
              </a:lnSpc>
            </a:pPr>
            <a:r>
              <a:rPr lang="ar-EG" sz="3600" b="1" dirty="0" smtClean="0">
                <a:solidFill>
                  <a:srgbClr val="C00000"/>
                </a:solidFill>
                <a:latin typeface="Times New Roman"/>
                <a:ea typeface="Times New Roman"/>
                <a:cs typeface="AdvertisingExtraBold"/>
              </a:rPr>
              <a:t>عوامل نجاح أسلوب العصف الذهني:</a:t>
            </a:r>
            <a:endParaRPr lang="en-US" sz="3600" dirty="0">
              <a:solidFill>
                <a:srgbClr val="C00000"/>
              </a:solidFill>
              <a:latin typeface="Times New Roman"/>
              <a:ea typeface="Times New Roman"/>
            </a:endParaRPr>
          </a:p>
        </p:txBody>
      </p:sp>
      <p:sp>
        <p:nvSpPr>
          <p:cNvPr id="4" name="Slide Number Placeholder 3"/>
          <p:cNvSpPr>
            <a:spLocks noGrp="1"/>
          </p:cNvSpPr>
          <p:nvPr>
            <p:ph type="sldNum" sz="quarter" idx="12"/>
          </p:nvPr>
        </p:nvSpPr>
        <p:spPr/>
        <p:txBody>
          <a:bodyPr/>
          <a:lstStyle/>
          <a:p>
            <a:fld id="{A6A01B5A-6D16-4ADD-9F02-C4322D9FCC7C}" type="slidenum">
              <a:rPr lang="ar-EG" smtClean="0"/>
              <a:pPr/>
              <a:t>16</a:t>
            </a:fld>
            <a:endParaRPr lang="ar-EG"/>
          </a:p>
        </p:txBody>
      </p:sp>
      <p:sp>
        <p:nvSpPr>
          <p:cNvPr id="5" name="Footer Placeholder 4"/>
          <p:cNvSpPr>
            <a:spLocks noGrp="1"/>
          </p:cNvSpPr>
          <p:nvPr>
            <p:ph type="ftr" sz="quarter" idx="11"/>
          </p:nvPr>
        </p:nvSpPr>
        <p:spPr/>
        <p:txBody>
          <a:bodyPr/>
          <a:lstStyle/>
          <a:p>
            <a:r>
              <a:rPr lang="ar-EG" smtClean="0"/>
              <a:t>أ.د. علي حسين</a:t>
            </a:r>
            <a:endParaRPr lang="ar-EG"/>
          </a:p>
        </p:txBody>
      </p:sp>
    </p:spTree>
    <p:extLst>
      <p:ext uri="{BB962C8B-B14F-4D97-AF65-F5344CB8AC3E}">
        <p14:creationId xmlns:p14="http://schemas.microsoft.com/office/powerpoint/2010/main" val="4179326121"/>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8"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heel(8)">
                                      <p:cBhvr>
                                        <p:cTn id="7"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C858E8CE-6ED2-4427-9AC1-58C08A875513}" type="slidenum">
              <a:rPr lang="ar-SA" smtClean="0"/>
              <a:pPr>
                <a:defRPr/>
              </a:pPr>
              <a:t>17</a:t>
            </a:fld>
            <a:endParaRPr lang="en-US"/>
          </a:p>
        </p:txBody>
      </p:sp>
      <p:sp>
        <p:nvSpPr>
          <p:cNvPr id="3" name="Rectangle 2"/>
          <p:cNvSpPr/>
          <p:nvPr/>
        </p:nvSpPr>
        <p:spPr>
          <a:xfrm>
            <a:off x="571472" y="214290"/>
            <a:ext cx="8077200" cy="1015663"/>
          </a:xfrm>
          <a:prstGeom prst="rect">
            <a:avLst/>
          </a:prstGeom>
        </p:spPr>
        <p:txBody>
          <a:bodyPr wrap="square">
            <a:spAutoFit/>
          </a:bodyPr>
          <a:lstStyle/>
          <a:p>
            <a:r>
              <a:rPr lang="ar-EG" sz="6000" b="1" dirty="0" smtClean="0">
                <a:solidFill>
                  <a:srgbClr val="C00000"/>
                </a:solidFill>
                <a:effectLst>
                  <a:outerShdw blurRad="50800" dist="38100" algn="tr" rotWithShape="0">
                    <a:prstClr val="black">
                      <a:alpha val="40000"/>
                    </a:prstClr>
                  </a:outerShdw>
                </a:effectLst>
                <a:latin typeface="Times New Roman" pitchFamily="18" charset="0"/>
                <a:cs typeface="Times New Roman" pitchFamily="18" charset="0"/>
              </a:rPr>
              <a:t>خامسا: طريقة </a:t>
            </a:r>
            <a:r>
              <a:rPr lang="ar-SA" sz="6000" b="1" dirty="0" err="1" smtClean="0">
                <a:solidFill>
                  <a:srgbClr val="C00000"/>
                </a:solidFill>
                <a:effectLst>
                  <a:outerShdw blurRad="50800" dist="38100" algn="tr" rotWithShape="0">
                    <a:prstClr val="black">
                      <a:alpha val="40000"/>
                    </a:prstClr>
                  </a:outerShdw>
                </a:effectLst>
                <a:latin typeface="Times New Roman" pitchFamily="18" charset="0"/>
                <a:cs typeface="Times New Roman" pitchFamily="18" charset="0"/>
              </a:rPr>
              <a:t>الذكاءات</a:t>
            </a:r>
            <a:r>
              <a:rPr lang="ar-SA" sz="6000" b="1" dirty="0" smtClean="0">
                <a:solidFill>
                  <a:srgbClr val="C00000"/>
                </a:solidFill>
                <a:effectLst>
                  <a:outerShdw blurRad="50800" dist="38100" algn="tr" rotWithShape="0">
                    <a:prstClr val="black">
                      <a:alpha val="40000"/>
                    </a:prstClr>
                  </a:outerShdw>
                </a:effectLst>
                <a:latin typeface="Times New Roman" pitchFamily="18" charset="0"/>
                <a:cs typeface="Times New Roman" pitchFamily="18" charset="0"/>
              </a:rPr>
              <a:t> المتعددة</a:t>
            </a:r>
            <a:endParaRPr lang="ar-EG" sz="6000" dirty="0">
              <a:solidFill>
                <a:srgbClr val="C00000"/>
              </a:solidFill>
              <a:latin typeface="Times New Roman" pitchFamily="18" charset="0"/>
              <a:cs typeface="Times New Roman" pitchFamily="18" charset="0"/>
            </a:endParaRPr>
          </a:p>
        </p:txBody>
      </p:sp>
      <p:sp>
        <p:nvSpPr>
          <p:cNvPr id="6" name="Footer Placeholder 5"/>
          <p:cNvSpPr>
            <a:spLocks noGrp="1"/>
          </p:cNvSpPr>
          <p:nvPr>
            <p:ph type="ftr" sz="quarter" idx="11"/>
          </p:nvPr>
        </p:nvSpPr>
        <p:spPr/>
        <p:txBody>
          <a:bodyPr/>
          <a:lstStyle/>
          <a:p>
            <a:r>
              <a:rPr lang="ar-EG" smtClean="0"/>
              <a:t>أ.د. علي حسين</a:t>
            </a:r>
            <a:endParaRPr lang="ar-EG"/>
          </a:p>
        </p:txBody>
      </p:sp>
      <p:pic>
        <p:nvPicPr>
          <p:cNvPr id="1026" name="Picture 2" descr="C:\Documents and Settings\dr- Aly\Desktop\أشكال توضيحية\الذكاءات المتعددة.jpg"/>
          <p:cNvPicPr>
            <a:picLocks noChangeAspect="1" noChangeArrowheads="1"/>
          </p:cNvPicPr>
          <p:nvPr/>
        </p:nvPicPr>
        <p:blipFill>
          <a:blip r:embed="rId2"/>
          <a:srcRect/>
          <a:stretch>
            <a:fillRect/>
          </a:stretch>
        </p:blipFill>
        <p:spPr bwMode="auto">
          <a:xfrm>
            <a:off x="428596" y="1214422"/>
            <a:ext cx="8143931" cy="5305068"/>
          </a:xfrm>
          <a:prstGeom prst="rect">
            <a:avLst/>
          </a:prstGeom>
          <a:noFill/>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Title 1"/>
          <p:cNvSpPr>
            <a:spLocks noGrp="1"/>
          </p:cNvSpPr>
          <p:nvPr>
            <p:ph type="title"/>
          </p:nvPr>
        </p:nvSpPr>
        <p:spPr bwMode="auto">
          <a:xfrm>
            <a:off x="928662" y="214290"/>
            <a:ext cx="7286676" cy="1081110"/>
          </a:xfrm>
          <a:noFill/>
          <a:ln>
            <a:miter lim="800000"/>
            <a:headEnd/>
            <a:tailEnd/>
          </a:ln>
        </p:spPr>
        <p:txBody>
          <a:bodyPr vert="horz" wrap="square" lIns="91440" tIns="45720" rIns="91440" bIns="45720" numCol="1" anchor="t" anchorCtr="0" compatLnSpc="1">
            <a:prstTxWarp prst="textNoShape">
              <a:avLst/>
            </a:prstTxWarp>
            <a:normAutofit fontScale="90000"/>
          </a:bodyPr>
          <a:lstStyle/>
          <a:p>
            <a:pPr algn="ctr"/>
            <a:r>
              <a:rPr lang="ar-EG" sz="6700" b="1" dirty="0" smtClean="0">
                <a:solidFill>
                  <a:srgbClr val="C00000"/>
                </a:solidFill>
                <a:latin typeface="Times New Roman" pitchFamily="18" charset="0"/>
                <a:cs typeface="Times New Roman" pitchFamily="18" charset="0"/>
              </a:rPr>
              <a:t>انتبه أمامك تدريب</a:t>
            </a:r>
            <a:r>
              <a:rPr lang="en-US" sz="6700" b="1" dirty="0" smtClean="0">
                <a:solidFill>
                  <a:srgbClr val="C00000"/>
                </a:solidFill>
                <a:latin typeface="Times New Roman" pitchFamily="18" charset="0"/>
                <a:cs typeface="Times New Roman" pitchFamily="18" charset="0"/>
              </a:rPr>
              <a:t>:</a:t>
            </a:r>
            <a:r>
              <a:rPr lang="en-US" sz="2000" b="1" dirty="0" smtClean="0">
                <a:solidFill>
                  <a:srgbClr val="0033CC"/>
                </a:solidFill>
                <a:cs typeface="PT Bold Heading" pitchFamily="2" charset="-78"/>
              </a:rPr>
              <a:t/>
            </a:r>
            <a:br>
              <a:rPr lang="en-US" sz="2000" b="1" dirty="0" smtClean="0">
                <a:solidFill>
                  <a:srgbClr val="0033CC"/>
                </a:solidFill>
                <a:cs typeface="PT Bold Heading" pitchFamily="2" charset="-78"/>
              </a:rPr>
            </a:br>
            <a:endParaRPr lang="ar-SA" sz="2000" b="1" dirty="0" smtClean="0">
              <a:solidFill>
                <a:srgbClr val="0033CC"/>
              </a:solidFill>
              <a:cs typeface="PT Bold Heading" pitchFamily="2" charset="-78"/>
            </a:endParaRPr>
          </a:p>
        </p:txBody>
      </p:sp>
      <p:sp>
        <p:nvSpPr>
          <p:cNvPr id="66566" name="Flowchart: Magnetic Disk 8"/>
          <p:cNvSpPr>
            <a:spLocks noChangeArrowheads="1"/>
          </p:cNvSpPr>
          <p:nvPr/>
        </p:nvSpPr>
        <p:spPr bwMode="auto">
          <a:xfrm>
            <a:off x="1643042" y="1500174"/>
            <a:ext cx="5386388" cy="1828800"/>
          </a:xfrm>
          <a:prstGeom prst="flowChartMagneticDisk">
            <a:avLst/>
          </a:prstGeom>
          <a:ln>
            <a:headEnd/>
            <a:tailEnd/>
          </a:ln>
        </p:spPr>
        <p:style>
          <a:lnRef idx="1">
            <a:schemeClr val="accent1"/>
          </a:lnRef>
          <a:fillRef idx="2">
            <a:schemeClr val="accent1"/>
          </a:fillRef>
          <a:effectRef idx="1">
            <a:schemeClr val="accent1"/>
          </a:effectRef>
          <a:fontRef idx="minor">
            <a:schemeClr val="dk1"/>
          </a:fontRef>
        </p:style>
        <p:txBody>
          <a:bodyPr/>
          <a:lstStyle/>
          <a:p>
            <a:pPr algn="ctr" rtl="0" fontAlgn="auto">
              <a:spcBef>
                <a:spcPts val="0"/>
              </a:spcBef>
              <a:spcAft>
                <a:spcPts val="0"/>
              </a:spcAft>
            </a:pPr>
            <a:r>
              <a:rPr lang="ar-EG" sz="3600" b="1" dirty="0" smtClean="0">
                <a:solidFill>
                  <a:srgbClr val="CC0099"/>
                </a:solidFill>
                <a:latin typeface="Calibri"/>
                <a:cs typeface="AL-Mohanad Bold" pitchFamily="2" charset="-78"/>
              </a:rPr>
              <a:t>أ- حدد ثلاثة أهداف تعليمية </a:t>
            </a:r>
            <a:r>
              <a:rPr lang="ar-SA" sz="3600" b="1" dirty="0" smtClean="0">
                <a:solidFill>
                  <a:srgbClr val="CC0099"/>
                </a:solidFill>
                <a:latin typeface="Calibri"/>
                <a:cs typeface="AL-Mohanad Bold" pitchFamily="2" charset="-78"/>
              </a:rPr>
              <a:t>في مجا</a:t>
            </a:r>
            <a:r>
              <a:rPr lang="ar-EG" sz="3600" b="1" dirty="0" smtClean="0">
                <a:solidFill>
                  <a:srgbClr val="CC0099"/>
                </a:solidFill>
                <a:latin typeface="Calibri"/>
                <a:cs typeface="AL-Mohanad Bold" pitchFamily="2" charset="-78"/>
              </a:rPr>
              <a:t>ل تخصصك</a:t>
            </a:r>
            <a:endParaRPr lang="ar-SA" sz="3600" b="1" dirty="0">
              <a:solidFill>
                <a:srgbClr val="CC0099"/>
              </a:solidFill>
              <a:latin typeface="Calibri"/>
              <a:cs typeface="Arial"/>
            </a:endParaRPr>
          </a:p>
        </p:txBody>
      </p:sp>
      <p:sp>
        <p:nvSpPr>
          <p:cNvPr id="66567" name="Flowchart: Magnetic Disk 9"/>
          <p:cNvSpPr>
            <a:spLocks noChangeArrowheads="1"/>
          </p:cNvSpPr>
          <p:nvPr/>
        </p:nvSpPr>
        <p:spPr bwMode="auto">
          <a:xfrm>
            <a:off x="1714480" y="3929066"/>
            <a:ext cx="5386388" cy="1752600"/>
          </a:xfrm>
          <a:prstGeom prst="flowChartMagneticDisk">
            <a:avLst/>
          </a:prstGeom>
          <a:ln>
            <a:headEnd/>
            <a:tailEnd/>
          </a:ln>
        </p:spPr>
        <p:style>
          <a:lnRef idx="1">
            <a:schemeClr val="accent1"/>
          </a:lnRef>
          <a:fillRef idx="2">
            <a:schemeClr val="accent1"/>
          </a:fillRef>
          <a:effectRef idx="1">
            <a:schemeClr val="accent1"/>
          </a:effectRef>
          <a:fontRef idx="minor">
            <a:schemeClr val="dk1"/>
          </a:fontRef>
        </p:style>
        <p:txBody>
          <a:bodyPr/>
          <a:lstStyle/>
          <a:p>
            <a:pPr algn="ctr" fontAlgn="auto">
              <a:spcBef>
                <a:spcPts val="0"/>
              </a:spcBef>
              <a:spcAft>
                <a:spcPts val="0"/>
              </a:spcAft>
            </a:pPr>
            <a:r>
              <a:rPr lang="ar-EG" sz="3600" b="1" dirty="0" smtClean="0">
                <a:solidFill>
                  <a:srgbClr val="CC0099"/>
                </a:solidFill>
                <a:latin typeface="Calibri"/>
                <a:cs typeface="AL-Mohanad Bold" pitchFamily="2" charset="-78"/>
              </a:rPr>
              <a:t>ب- </a:t>
            </a:r>
            <a:r>
              <a:rPr lang="ar-EG" sz="3600" b="1" dirty="0" err="1" smtClean="0">
                <a:solidFill>
                  <a:srgbClr val="CC0099"/>
                </a:solidFill>
                <a:latin typeface="Calibri"/>
                <a:cs typeface="AL-Mohanad Bold" pitchFamily="2" charset="-78"/>
              </a:rPr>
              <a:t>ا</a:t>
            </a:r>
            <a:r>
              <a:rPr lang="ar-SA" sz="3600" b="1" dirty="0" err="1" smtClean="0">
                <a:solidFill>
                  <a:srgbClr val="CC0099"/>
                </a:solidFill>
                <a:latin typeface="Calibri"/>
                <a:cs typeface="AL-Mohanad Bold" pitchFamily="2" charset="-78"/>
              </a:rPr>
              <a:t>ختر</a:t>
            </a:r>
            <a:r>
              <a:rPr lang="ar-SA" sz="3600" b="1" dirty="0" smtClean="0">
                <a:solidFill>
                  <a:srgbClr val="CC0099"/>
                </a:solidFill>
                <a:latin typeface="Calibri"/>
                <a:cs typeface="AL-Mohanad Bold" pitchFamily="2" charset="-78"/>
              </a:rPr>
              <a:t> </a:t>
            </a:r>
            <a:r>
              <a:rPr lang="ar-SA" sz="3600" b="1" dirty="0">
                <a:solidFill>
                  <a:srgbClr val="CC0099"/>
                </a:solidFill>
                <a:latin typeface="Calibri"/>
                <a:cs typeface="AL-Mohanad Bold" pitchFamily="2" charset="-78"/>
              </a:rPr>
              <a:t>من </a:t>
            </a:r>
            <a:r>
              <a:rPr lang="ar-SA" sz="3600" b="1" dirty="0" smtClean="0">
                <a:solidFill>
                  <a:srgbClr val="CC0099"/>
                </a:solidFill>
                <a:latin typeface="Calibri"/>
                <a:cs typeface="AL-Mohanad Bold" pitchFamily="2" charset="-78"/>
              </a:rPr>
              <a:t>استراتيجيات</a:t>
            </a:r>
            <a:r>
              <a:rPr lang="ar-EG" sz="3600" b="1" dirty="0" smtClean="0">
                <a:solidFill>
                  <a:srgbClr val="CC0099"/>
                </a:solidFill>
                <a:latin typeface="Calibri"/>
                <a:cs typeface="AL-Mohanad Bold" pitchFamily="2" charset="-78"/>
              </a:rPr>
              <a:t> التدريس </a:t>
            </a:r>
            <a:r>
              <a:rPr lang="ar-SA" sz="3600" b="1" dirty="0" smtClean="0">
                <a:solidFill>
                  <a:srgbClr val="CC0099"/>
                </a:solidFill>
                <a:latin typeface="Calibri"/>
                <a:cs typeface="AL-Mohanad Bold" pitchFamily="2" charset="-78"/>
              </a:rPr>
              <a:t>ما </a:t>
            </a:r>
            <a:r>
              <a:rPr lang="ar-SA" sz="3600" b="1" dirty="0">
                <a:solidFill>
                  <a:srgbClr val="CC0099"/>
                </a:solidFill>
                <a:latin typeface="Calibri"/>
                <a:cs typeface="AL-Mohanad Bold" pitchFamily="2" charset="-78"/>
              </a:rPr>
              <a:t>يناسب تحقيق تلك </a:t>
            </a:r>
            <a:r>
              <a:rPr lang="ar-EG" sz="3600" b="1" dirty="0" smtClean="0">
                <a:solidFill>
                  <a:srgbClr val="CC0099"/>
                </a:solidFill>
                <a:latin typeface="Calibri"/>
                <a:cs typeface="AL-Mohanad Bold" pitchFamily="2" charset="-78"/>
              </a:rPr>
              <a:t>الأهداف</a:t>
            </a:r>
            <a:endParaRPr lang="ar-SA" sz="3600" b="1" dirty="0">
              <a:solidFill>
                <a:srgbClr val="CC0099"/>
              </a:solidFill>
              <a:latin typeface="Calibri"/>
              <a:cs typeface="AL-Mohanad Bold" pitchFamily="2" charset="-78"/>
            </a:endParaRPr>
          </a:p>
        </p:txBody>
      </p:sp>
      <p:sp>
        <p:nvSpPr>
          <p:cNvPr id="5" name="Slide Number Placeholder 4"/>
          <p:cNvSpPr>
            <a:spLocks noGrp="1"/>
          </p:cNvSpPr>
          <p:nvPr>
            <p:ph type="sldNum" sz="quarter" idx="12"/>
          </p:nvPr>
        </p:nvSpPr>
        <p:spPr/>
        <p:txBody>
          <a:bodyPr/>
          <a:lstStyle/>
          <a:p>
            <a:fld id="{A6A01B5A-6D16-4ADD-9F02-C4322D9FCC7C}" type="slidenum">
              <a:rPr lang="ar-EG" smtClean="0"/>
              <a:pPr/>
              <a:t>18</a:t>
            </a:fld>
            <a:endParaRPr lang="ar-EG"/>
          </a:p>
        </p:txBody>
      </p:sp>
      <p:sp>
        <p:nvSpPr>
          <p:cNvPr id="6" name="Footer Placeholder 5"/>
          <p:cNvSpPr>
            <a:spLocks noGrp="1"/>
          </p:cNvSpPr>
          <p:nvPr>
            <p:ph type="ftr" sz="quarter" idx="11"/>
          </p:nvPr>
        </p:nvSpPr>
        <p:spPr/>
        <p:txBody>
          <a:bodyPr/>
          <a:lstStyle/>
          <a:p>
            <a:r>
              <a:rPr lang="ar-EG" smtClean="0"/>
              <a:t>أ.د. علي حسين</a:t>
            </a:r>
            <a:endParaRPr lang="ar-EG"/>
          </a:p>
        </p:txBody>
      </p:sp>
    </p:spTree>
    <p:extLst>
      <p:ext uri="{BB962C8B-B14F-4D97-AF65-F5344CB8AC3E}">
        <p14:creationId xmlns:p14="http://schemas.microsoft.com/office/powerpoint/2010/main" val="142538255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571480"/>
            <a:ext cx="9144000" cy="571504"/>
          </a:xfrm>
          <a:prstGeom prst="rect">
            <a:avLst/>
          </a:prstGeom>
          <a:solidFill>
            <a:schemeClr val="bg1"/>
          </a:solidFill>
          <a:ln>
            <a:solidFill>
              <a:srgbClr val="C00000"/>
            </a:solidFill>
          </a:ln>
        </p:spPr>
        <p:style>
          <a:lnRef idx="2">
            <a:schemeClr val="accent2"/>
          </a:lnRef>
          <a:fillRef idx="1">
            <a:schemeClr val="lt1"/>
          </a:fillRef>
          <a:effectRef idx="0">
            <a:schemeClr val="accent2"/>
          </a:effectRef>
          <a:fontRef idx="minor">
            <a:schemeClr val="dk1"/>
          </a:fontRef>
        </p:style>
        <p:txBody>
          <a:bodyPr rtlCol="1" anchor="ctr"/>
          <a:lstStyle/>
          <a:p>
            <a:pPr algn="ctr" rtl="1">
              <a:lnSpc>
                <a:spcPct val="90000"/>
              </a:lnSpc>
            </a:pPr>
            <a:r>
              <a:rPr lang="ar-EG" sz="3000" b="1" dirty="0" smtClean="0">
                <a:solidFill>
                  <a:schemeClr val="tx1"/>
                </a:solidFill>
                <a:latin typeface="Times New Roman" pitchFamily="18" charset="0"/>
                <a:ea typeface="Times New Roman"/>
                <a:cs typeface="Times New Roman" pitchFamily="18" charset="0"/>
              </a:rPr>
              <a:t>سادسا : التدريس القائم على خرائط </a:t>
            </a:r>
            <a:r>
              <a:rPr lang="ar-EG" sz="3000" b="1" dirty="0">
                <a:solidFill>
                  <a:schemeClr val="tx1"/>
                </a:solidFill>
                <a:latin typeface="Times New Roman" pitchFamily="18" charset="0"/>
                <a:ea typeface="Times New Roman"/>
                <a:cs typeface="Times New Roman" pitchFamily="18" charset="0"/>
              </a:rPr>
              <a:t>المفاهيم </a:t>
            </a:r>
            <a:r>
              <a:rPr lang="en-US" sz="3000" b="1" dirty="0">
                <a:solidFill>
                  <a:schemeClr val="tx1"/>
                </a:solidFill>
                <a:latin typeface="Times New Roman" pitchFamily="18" charset="0"/>
                <a:ea typeface="Times New Roman"/>
                <a:cs typeface="Times New Roman" pitchFamily="18" charset="0"/>
              </a:rPr>
              <a:t>Concept  </a:t>
            </a:r>
            <a:r>
              <a:rPr lang="en-US" sz="3000" b="1" dirty="0" smtClean="0">
                <a:solidFill>
                  <a:schemeClr val="tx1"/>
                </a:solidFill>
                <a:latin typeface="Times New Roman" pitchFamily="18" charset="0"/>
                <a:ea typeface="Times New Roman"/>
                <a:cs typeface="Times New Roman" pitchFamily="18" charset="0"/>
              </a:rPr>
              <a:t>Mapping</a:t>
            </a:r>
            <a:endParaRPr lang="en-US" sz="3000" dirty="0">
              <a:solidFill>
                <a:schemeClr val="tx1"/>
              </a:solidFill>
              <a:latin typeface="Times New Roman" pitchFamily="18" charset="0"/>
              <a:ea typeface="Times New Roman"/>
              <a:cs typeface="Times New Roman" pitchFamily="18" charset="0"/>
            </a:endParaRPr>
          </a:p>
        </p:txBody>
      </p:sp>
      <p:sp>
        <p:nvSpPr>
          <p:cNvPr id="2" name="Folded Corner 1"/>
          <p:cNvSpPr/>
          <p:nvPr/>
        </p:nvSpPr>
        <p:spPr>
          <a:xfrm>
            <a:off x="428596" y="1785926"/>
            <a:ext cx="8076126" cy="4843474"/>
          </a:xfrm>
          <a:prstGeom prst="foldedCorner">
            <a:avLst>
              <a:gd name="adj" fmla="val 9546"/>
            </a:avLst>
          </a:prstGeom>
        </p:spPr>
        <p:style>
          <a:lnRef idx="1">
            <a:schemeClr val="dk1"/>
          </a:lnRef>
          <a:fillRef idx="2">
            <a:schemeClr val="dk1"/>
          </a:fillRef>
          <a:effectRef idx="1">
            <a:schemeClr val="dk1"/>
          </a:effectRef>
          <a:fontRef idx="minor">
            <a:schemeClr val="dk1"/>
          </a:fontRef>
        </p:style>
        <p:txBody>
          <a:bodyPr rtlCol="1" anchor="ctr"/>
          <a:lstStyle/>
          <a:p>
            <a:pPr algn="just"/>
            <a:r>
              <a:rPr lang="ar-SA" sz="2400" dirty="0" smtClean="0">
                <a:latin typeface="Times New Roman" pitchFamily="18" charset="0"/>
                <a:cs typeface="Times New Roman" pitchFamily="18" charset="0"/>
              </a:rPr>
              <a:t>طريقة لتمثيل المعرفة وتنظيمها، باستخدام </a:t>
            </a:r>
            <a:r>
              <a:rPr lang="ar-QA" sz="2400" dirty="0" smtClean="0">
                <a:latin typeface="Times New Roman" pitchFamily="18" charset="0"/>
                <a:cs typeface="Times New Roman" pitchFamily="18" charset="0"/>
              </a:rPr>
              <a:t>أشكال تخطيطية </a:t>
            </a:r>
            <a:r>
              <a:rPr lang="ar-SA" sz="2400" dirty="0" smtClean="0">
                <a:latin typeface="Times New Roman" pitchFamily="18" charset="0"/>
                <a:cs typeface="Times New Roman" pitchFamily="18" charset="0"/>
              </a:rPr>
              <a:t>توضح العلاقة بين المفاهيم الرئيسية والفرعية، بحيث تتدرج من المفاهيم الأكثر شمولية إلى المفاهيم الأقل شمولية، و</a:t>
            </a:r>
            <a:r>
              <a:rPr lang="ar-QA" sz="2400" dirty="0" smtClean="0">
                <a:latin typeface="Times New Roman" pitchFamily="18" charset="0"/>
                <a:cs typeface="Times New Roman" pitchFamily="18" charset="0"/>
              </a:rPr>
              <a:t>تربط بينها خطوط أو أسهم، تبين العلاقة بين مفهوم وآخر</a:t>
            </a:r>
            <a:r>
              <a:rPr lang="ar-EG" sz="2400" dirty="0" smtClean="0">
                <a:latin typeface="Times New Roman" pitchFamily="18" charset="0"/>
                <a:cs typeface="Times New Roman" pitchFamily="18" charset="0"/>
              </a:rPr>
              <a:t>.</a:t>
            </a:r>
          </a:p>
          <a:p>
            <a:pPr algn="justLow">
              <a:lnSpc>
                <a:spcPct val="90000"/>
              </a:lnSpc>
            </a:pPr>
            <a:endParaRPr lang="ar-EG" sz="2400" dirty="0" smtClean="0">
              <a:latin typeface="Times New Roman" pitchFamily="18" charset="0"/>
              <a:cs typeface="Times New Roman" pitchFamily="18" charset="0"/>
            </a:endParaRPr>
          </a:p>
          <a:p>
            <a:pPr algn="justLow">
              <a:lnSpc>
                <a:spcPct val="90000"/>
              </a:lnSpc>
            </a:pPr>
            <a:r>
              <a:rPr lang="ar-QA" sz="2400" dirty="0" smtClean="0">
                <a:latin typeface="Times New Roman" pitchFamily="18" charset="0"/>
                <a:cs typeface="Times New Roman" pitchFamily="18" charset="0"/>
              </a:rPr>
              <a:t>ترجع خرائط المفاهيم في أصولها الفلسفية إلى نظرية "اوزبل" للتعلم ذي المعنى، </a:t>
            </a:r>
            <a:r>
              <a:rPr lang="ar-SA" sz="2400" dirty="0" smtClean="0">
                <a:latin typeface="Times New Roman" pitchFamily="18" charset="0"/>
                <a:cs typeface="Times New Roman" pitchFamily="18" charset="0"/>
              </a:rPr>
              <a:t>والذي ينظر للبناء المعرفي عند المتعلم على أنه بمثابة شكل</a:t>
            </a:r>
            <a:r>
              <a:rPr lang="ar-EG" sz="2400" dirty="0" smtClean="0">
                <a:latin typeface="Times New Roman" pitchFamily="18" charset="0"/>
                <a:cs typeface="Times New Roman" pitchFamily="18" charset="0"/>
              </a:rPr>
              <a:t>. </a:t>
            </a:r>
            <a:r>
              <a:rPr lang="ar-SA" sz="2400" dirty="0" smtClean="0">
                <a:latin typeface="Times New Roman" pitchFamily="18" charset="0"/>
                <a:cs typeface="Times New Roman" pitchFamily="18" charset="0"/>
              </a:rPr>
              <a:t>وتطبيقا لمبادئ هذه النظرية </a:t>
            </a:r>
            <a:r>
              <a:rPr lang="ar-EG" sz="2400" dirty="0" smtClean="0">
                <a:latin typeface="Times New Roman" pitchFamily="18" charset="0"/>
                <a:cs typeface="Times New Roman" pitchFamily="18" charset="0"/>
              </a:rPr>
              <a:t>يتم </a:t>
            </a:r>
            <a:r>
              <a:rPr lang="ar-QA" sz="2400" dirty="0" smtClean="0">
                <a:latin typeface="Times New Roman" pitchFamily="18" charset="0"/>
                <a:cs typeface="Times New Roman" pitchFamily="18" charset="0"/>
              </a:rPr>
              <a:t>تجميع المفاهيم الخاصة بموضوع معين، ثم وضعها في بنية هرمية متسلسلة بحيث تكون المفاهيم الأكثر شمولية في قمة هذا التسلسل ثم تليها المفاهيم الفرعية المرتبطة بها </a:t>
            </a:r>
            <a:endParaRPr lang="ar-EG" sz="2400" dirty="0" smtClean="0">
              <a:latin typeface="Times New Roman" pitchFamily="18" charset="0"/>
              <a:cs typeface="Times New Roman" pitchFamily="18" charset="0"/>
            </a:endParaRPr>
          </a:p>
          <a:p>
            <a:pPr algn="justLow">
              <a:lnSpc>
                <a:spcPct val="90000"/>
              </a:lnSpc>
            </a:pPr>
            <a:endParaRPr lang="ar-EG" sz="2400" dirty="0" smtClean="0">
              <a:latin typeface="Times New Roman" pitchFamily="18" charset="0"/>
              <a:cs typeface="Times New Roman" pitchFamily="18" charset="0"/>
            </a:endParaRPr>
          </a:p>
          <a:p>
            <a:pPr algn="justLow">
              <a:lnSpc>
                <a:spcPct val="90000"/>
              </a:lnSpc>
            </a:pPr>
            <a:r>
              <a:rPr lang="ar-EG" sz="2400" dirty="0" smtClean="0">
                <a:solidFill>
                  <a:srgbClr val="163794"/>
                </a:solidFill>
                <a:latin typeface="Times New Roman" pitchFamily="18" charset="0"/>
                <a:ea typeface="Times New Roman"/>
                <a:cs typeface="Times New Roman" pitchFamily="18" charset="0"/>
              </a:rPr>
              <a:t>وتوجد أنواع أخرى لخرائط المفاهيم مثل الخرائط العنكبوتية </a:t>
            </a:r>
            <a:r>
              <a:rPr lang="en-US" sz="2400" dirty="0" smtClean="0">
                <a:solidFill>
                  <a:srgbClr val="163794"/>
                </a:solidFill>
                <a:latin typeface="Times New Roman" pitchFamily="18" charset="0"/>
                <a:ea typeface="Times New Roman"/>
                <a:cs typeface="Times New Roman" pitchFamily="18" charset="0"/>
              </a:rPr>
              <a:t>Spider Maps</a:t>
            </a:r>
            <a:r>
              <a:rPr lang="ar-EG" sz="2400" dirty="0" smtClean="0">
                <a:solidFill>
                  <a:srgbClr val="163794"/>
                </a:solidFill>
                <a:latin typeface="Times New Roman" pitchFamily="18" charset="0"/>
                <a:ea typeface="Times New Roman"/>
                <a:cs typeface="Times New Roman" pitchFamily="18" charset="0"/>
              </a:rPr>
              <a:t>، وهناك أيضاً الخرائط الدائرية وخرائط الشكل </a:t>
            </a:r>
            <a:r>
              <a:rPr lang="en-US" sz="2400" dirty="0" smtClean="0">
                <a:solidFill>
                  <a:srgbClr val="163794"/>
                </a:solidFill>
                <a:latin typeface="Times New Roman" pitchFamily="18" charset="0"/>
                <a:ea typeface="Times New Roman"/>
                <a:cs typeface="Times New Roman" pitchFamily="18" charset="0"/>
              </a:rPr>
              <a:t>(V)</a:t>
            </a:r>
            <a:r>
              <a:rPr lang="ar-EG" sz="2400" dirty="0" smtClean="0">
                <a:solidFill>
                  <a:srgbClr val="163794"/>
                </a:solidFill>
                <a:latin typeface="Times New Roman" pitchFamily="18" charset="0"/>
                <a:ea typeface="Times New Roman"/>
                <a:cs typeface="Times New Roman" pitchFamily="18" charset="0"/>
              </a:rPr>
              <a:t>.</a:t>
            </a:r>
            <a:endParaRPr lang="en-US" sz="2400" dirty="0" smtClean="0">
              <a:solidFill>
                <a:srgbClr val="163794"/>
              </a:solidFill>
              <a:latin typeface="Times New Roman" pitchFamily="18" charset="0"/>
              <a:ea typeface="Times New Roman"/>
              <a:cs typeface="Times New Roman" pitchFamily="18" charset="0"/>
            </a:endParaRPr>
          </a:p>
          <a:p>
            <a:pPr algn="just"/>
            <a:endParaRPr lang="en-US" sz="2800" dirty="0"/>
          </a:p>
        </p:txBody>
      </p:sp>
      <p:sp>
        <p:nvSpPr>
          <p:cNvPr id="5" name="Rectangle 4"/>
          <p:cNvSpPr/>
          <p:nvPr/>
        </p:nvSpPr>
        <p:spPr>
          <a:xfrm>
            <a:off x="4500562" y="1214422"/>
            <a:ext cx="4036999" cy="424732"/>
          </a:xfrm>
          <a:prstGeom prst="rect">
            <a:avLst/>
          </a:prstGeom>
        </p:spPr>
        <p:txBody>
          <a:bodyPr wrap="square">
            <a:spAutoFit/>
          </a:bodyPr>
          <a:lstStyle/>
          <a:p>
            <a:pPr lvl="0" algn="just">
              <a:lnSpc>
                <a:spcPct val="90000"/>
              </a:lnSpc>
            </a:pPr>
            <a:r>
              <a:rPr lang="ar-EG" sz="2400" b="1" dirty="0" smtClean="0">
                <a:solidFill>
                  <a:srgbClr val="C00000"/>
                </a:solidFill>
                <a:latin typeface="Times New Roman" pitchFamily="18" charset="0"/>
                <a:ea typeface="Times New Roman"/>
                <a:cs typeface="Times New Roman" pitchFamily="18" charset="0"/>
              </a:rPr>
              <a:t>مفهوم خرائط المفاهيم:</a:t>
            </a:r>
          </a:p>
        </p:txBody>
      </p:sp>
      <p:sp>
        <p:nvSpPr>
          <p:cNvPr id="6" name="Slide Number Placeholder 5"/>
          <p:cNvSpPr>
            <a:spLocks noGrp="1"/>
          </p:cNvSpPr>
          <p:nvPr>
            <p:ph type="sldNum" sz="quarter" idx="12"/>
          </p:nvPr>
        </p:nvSpPr>
        <p:spPr/>
        <p:txBody>
          <a:bodyPr/>
          <a:lstStyle/>
          <a:p>
            <a:fld id="{A6A01B5A-6D16-4ADD-9F02-C4322D9FCC7C}" type="slidenum">
              <a:rPr lang="ar-EG" smtClean="0"/>
              <a:pPr/>
              <a:t>19</a:t>
            </a:fld>
            <a:endParaRPr lang="ar-EG"/>
          </a:p>
        </p:txBody>
      </p:sp>
      <p:sp>
        <p:nvSpPr>
          <p:cNvPr id="7" name="Footer Placeholder 6"/>
          <p:cNvSpPr>
            <a:spLocks noGrp="1"/>
          </p:cNvSpPr>
          <p:nvPr>
            <p:ph type="ftr" sz="quarter" idx="11"/>
          </p:nvPr>
        </p:nvSpPr>
        <p:spPr/>
        <p:txBody>
          <a:bodyPr/>
          <a:lstStyle/>
          <a:p>
            <a:r>
              <a:rPr lang="ar-EG" smtClean="0"/>
              <a:t>أ.د. علي حسين</a:t>
            </a:r>
            <a:endParaRPr lang="ar-EG"/>
          </a:p>
        </p:txBody>
      </p:sp>
    </p:spTree>
    <p:extLst>
      <p:ext uri="{BB962C8B-B14F-4D97-AF65-F5344CB8AC3E}">
        <p14:creationId xmlns:p14="http://schemas.microsoft.com/office/powerpoint/2010/main" val="172138980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diamond(in)">
                                      <p:cBhvr>
                                        <p:cTn id="12"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43042" y="785794"/>
            <a:ext cx="5429272" cy="769441"/>
          </a:xfrm>
          <a:prstGeom prst="rect">
            <a:avLst/>
          </a:prstGeom>
        </p:spPr>
        <p:txBody>
          <a:bodyPr wrap="square">
            <a:spAutoFit/>
          </a:bodyPr>
          <a:lstStyle/>
          <a:p>
            <a:pPr marL="742950" lvl="0" indent="-742950" algn="ctr">
              <a:defRPr/>
            </a:pPr>
            <a:r>
              <a:rPr lang="ar-EG" sz="4400" b="1" kern="0" dirty="0" smtClean="0">
                <a:solidFill>
                  <a:sysClr val="windowText" lastClr="000000"/>
                </a:solidFill>
                <a:latin typeface="Calibri"/>
                <a:cs typeface="Arial"/>
              </a:rPr>
              <a:t>تصنيف طرائق التدريس</a:t>
            </a:r>
          </a:p>
        </p:txBody>
      </p:sp>
      <p:graphicFrame>
        <p:nvGraphicFramePr>
          <p:cNvPr id="4" name="Diagram 3"/>
          <p:cNvGraphicFramePr/>
          <p:nvPr/>
        </p:nvGraphicFramePr>
        <p:xfrm>
          <a:off x="1571604" y="1785926"/>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Slide Number Placeholder 4"/>
          <p:cNvSpPr>
            <a:spLocks noGrp="1"/>
          </p:cNvSpPr>
          <p:nvPr>
            <p:ph type="sldNum" sz="quarter" idx="12"/>
          </p:nvPr>
        </p:nvSpPr>
        <p:spPr/>
        <p:txBody>
          <a:bodyPr/>
          <a:lstStyle/>
          <a:p>
            <a:fld id="{A6A01B5A-6D16-4ADD-9F02-C4322D9FCC7C}" type="slidenum">
              <a:rPr lang="ar-EG" smtClean="0"/>
              <a:pPr/>
              <a:t>2</a:t>
            </a:fld>
            <a:endParaRPr lang="ar-EG"/>
          </a:p>
        </p:txBody>
      </p:sp>
      <p:sp>
        <p:nvSpPr>
          <p:cNvPr id="6" name="Footer Placeholder 5"/>
          <p:cNvSpPr>
            <a:spLocks noGrp="1"/>
          </p:cNvSpPr>
          <p:nvPr>
            <p:ph type="ftr" sz="quarter" idx="11"/>
          </p:nvPr>
        </p:nvSpPr>
        <p:spPr/>
        <p:txBody>
          <a:bodyPr/>
          <a:lstStyle/>
          <a:p>
            <a:r>
              <a:rPr lang="ar-EG" smtClean="0"/>
              <a:t>أ.د. علي حسين</a:t>
            </a:r>
            <a:endParaRPr lang="ar-EG"/>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ar-EG" smtClean="0"/>
              <a:t>أ.د. علي حسين</a:t>
            </a:r>
            <a:endParaRPr lang="ar-EG"/>
          </a:p>
        </p:txBody>
      </p:sp>
      <p:sp>
        <p:nvSpPr>
          <p:cNvPr id="5" name="Slide Number Placeholder 4"/>
          <p:cNvSpPr>
            <a:spLocks noGrp="1"/>
          </p:cNvSpPr>
          <p:nvPr>
            <p:ph type="sldNum" sz="quarter" idx="12"/>
          </p:nvPr>
        </p:nvSpPr>
        <p:spPr/>
        <p:txBody>
          <a:bodyPr/>
          <a:lstStyle/>
          <a:p>
            <a:fld id="{A6A01B5A-6D16-4ADD-9F02-C4322D9FCC7C}" type="slidenum">
              <a:rPr lang="ar-EG" smtClean="0"/>
              <a:pPr/>
              <a:t>20</a:t>
            </a:fld>
            <a:endParaRPr lang="ar-EG"/>
          </a:p>
        </p:txBody>
      </p:sp>
      <p:pic>
        <p:nvPicPr>
          <p:cNvPr id="1026" name="Picture 2" descr="C:\Documents and Settings\dr- Aly\Desktop\أشكال توضيحية\images (17).jpg"/>
          <p:cNvPicPr>
            <a:picLocks noChangeAspect="1" noChangeArrowheads="1"/>
          </p:cNvPicPr>
          <p:nvPr/>
        </p:nvPicPr>
        <p:blipFill>
          <a:blip r:embed="rId2"/>
          <a:srcRect/>
          <a:stretch>
            <a:fillRect/>
          </a:stretch>
        </p:blipFill>
        <p:spPr bwMode="auto">
          <a:xfrm>
            <a:off x="5500694" y="2643182"/>
            <a:ext cx="2900364" cy="2214578"/>
          </a:xfrm>
          <a:prstGeom prst="rect">
            <a:avLst/>
          </a:prstGeom>
          <a:noFill/>
        </p:spPr>
      </p:pic>
      <p:pic>
        <p:nvPicPr>
          <p:cNvPr id="1027" name="Picture 3" descr="C:\Documents and Settings\dr- Aly\Desktop\أشكال توضيحية\images (18).jpg"/>
          <p:cNvPicPr>
            <a:picLocks noGrp="1" noChangeAspect="1" noChangeArrowheads="1"/>
          </p:cNvPicPr>
          <p:nvPr>
            <p:ph idx="1"/>
          </p:nvPr>
        </p:nvPicPr>
        <p:blipFill>
          <a:blip r:embed="rId3"/>
          <a:srcRect/>
          <a:stretch>
            <a:fillRect/>
          </a:stretch>
        </p:blipFill>
        <p:spPr bwMode="auto">
          <a:xfrm>
            <a:off x="3000364" y="2714620"/>
            <a:ext cx="2505075" cy="2286016"/>
          </a:xfrm>
          <a:prstGeom prst="rect">
            <a:avLst/>
          </a:prstGeom>
          <a:noFill/>
        </p:spPr>
      </p:pic>
      <p:pic>
        <p:nvPicPr>
          <p:cNvPr id="1028" name="Picture 4" descr="C:\Documents and Settings\dr- Aly\Desktop\أشكال توضيحية\images (23).jpg"/>
          <p:cNvPicPr>
            <a:picLocks noChangeAspect="1" noChangeArrowheads="1"/>
          </p:cNvPicPr>
          <p:nvPr/>
        </p:nvPicPr>
        <p:blipFill>
          <a:blip r:embed="rId4"/>
          <a:srcRect/>
          <a:stretch>
            <a:fillRect/>
          </a:stretch>
        </p:blipFill>
        <p:spPr bwMode="auto">
          <a:xfrm>
            <a:off x="428596" y="2571744"/>
            <a:ext cx="2466975" cy="2428892"/>
          </a:xfrm>
          <a:prstGeom prst="rect">
            <a:avLst/>
          </a:prstGeom>
          <a:noFill/>
        </p:spPr>
      </p:pic>
      <p:graphicFrame>
        <p:nvGraphicFramePr>
          <p:cNvPr id="10" name="Table 9"/>
          <p:cNvGraphicFramePr>
            <a:graphicFrameLocks noGrp="1"/>
          </p:cNvGraphicFramePr>
          <p:nvPr/>
        </p:nvGraphicFramePr>
        <p:xfrm>
          <a:off x="2143108" y="1000108"/>
          <a:ext cx="4691074" cy="457200"/>
        </p:xfrm>
        <a:graphic>
          <a:graphicData uri="http://schemas.openxmlformats.org/drawingml/2006/table">
            <a:tbl>
              <a:tblPr rtl="1" firstRow="1" bandRow="1">
                <a:tableStyleId>{0660B408-B3CF-4A94-85FC-2B1E0A45F4A2}</a:tableStyleId>
              </a:tblPr>
              <a:tblGrid>
                <a:gridCol w="4691074"/>
              </a:tblGrid>
              <a:tr h="370840">
                <a:tc>
                  <a:txBody>
                    <a:bodyPr/>
                    <a:lstStyle/>
                    <a:p>
                      <a:pPr algn="ctr" rtl="1"/>
                      <a:r>
                        <a:rPr lang="ar-EG" sz="2400" dirty="0" smtClean="0"/>
                        <a:t>نماذج من خرائط المفاهيم والخرائط الذهنية</a:t>
                      </a:r>
                      <a:endParaRPr lang="ar-EG" sz="2400" dirty="0">
                        <a:solidFill>
                          <a:srgbClr val="C00000"/>
                        </a:solidFill>
                      </a:endParaRPr>
                    </a:p>
                  </a:txBody>
                  <a:tcPr/>
                </a:tc>
              </a:tr>
            </a:tbl>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0034" y="0"/>
            <a:ext cx="8229600" cy="707702"/>
          </a:xfrm>
        </p:spPr>
        <p:txBody>
          <a:bodyPr>
            <a:normAutofit/>
          </a:bodyPr>
          <a:lstStyle/>
          <a:p>
            <a:pPr algn="ctr">
              <a:buNone/>
            </a:pPr>
            <a:r>
              <a:rPr lang="ar-EG" sz="3600" b="1" dirty="0" smtClean="0">
                <a:solidFill>
                  <a:srgbClr val="C00000"/>
                </a:solidFill>
              </a:rPr>
              <a:t>خريطة ذهنية</a:t>
            </a:r>
            <a:endParaRPr lang="ar-EG" sz="3600" b="1" dirty="0">
              <a:solidFill>
                <a:srgbClr val="C00000"/>
              </a:solidFill>
            </a:endParaRPr>
          </a:p>
        </p:txBody>
      </p:sp>
      <p:sp>
        <p:nvSpPr>
          <p:cNvPr id="4" name="Footer Placeholder 3"/>
          <p:cNvSpPr>
            <a:spLocks noGrp="1"/>
          </p:cNvSpPr>
          <p:nvPr>
            <p:ph type="ftr" sz="quarter" idx="11"/>
          </p:nvPr>
        </p:nvSpPr>
        <p:spPr/>
        <p:txBody>
          <a:bodyPr/>
          <a:lstStyle/>
          <a:p>
            <a:pPr algn="ctr"/>
            <a:r>
              <a:rPr lang="ar-EG" dirty="0" smtClean="0"/>
              <a:t>أ.د. علي حسين</a:t>
            </a:r>
            <a:endParaRPr lang="ar-EG" dirty="0"/>
          </a:p>
        </p:txBody>
      </p:sp>
      <p:sp>
        <p:nvSpPr>
          <p:cNvPr id="5" name="Slide Number Placeholder 4"/>
          <p:cNvSpPr>
            <a:spLocks noGrp="1"/>
          </p:cNvSpPr>
          <p:nvPr>
            <p:ph type="sldNum" sz="quarter" idx="12"/>
          </p:nvPr>
        </p:nvSpPr>
        <p:spPr/>
        <p:txBody>
          <a:bodyPr/>
          <a:lstStyle/>
          <a:p>
            <a:fld id="{A6A01B5A-6D16-4ADD-9F02-C4322D9FCC7C}" type="slidenum">
              <a:rPr lang="ar-EG" smtClean="0"/>
              <a:pPr/>
              <a:t>21</a:t>
            </a:fld>
            <a:endParaRPr lang="ar-EG"/>
          </a:p>
        </p:txBody>
      </p:sp>
      <p:pic>
        <p:nvPicPr>
          <p:cNvPr id="3074" name="Picture 2" descr="C:\Documents and Settings\dr- Aly\Desktop\أشكال توضيحية\التعلم الفعال.jpg"/>
          <p:cNvPicPr>
            <a:picLocks noChangeAspect="1" noChangeArrowheads="1"/>
          </p:cNvPicPr>
          <p:nvPr/>
        </p:nvPicPr>
        <p:blipFill>
          <a:blip r:embed="rId2"/>
          <a:srcRect/>
          <a:stretch>
            <a:fillRect/>
          </a:stretch>
        </p:blipFill>
        <p:spPr bwMode="auto">
          <a:xfrm>
            <a:off x="0" y="642918"/>
            <a:ext cx="9144000" cy="5786478"/>
          </a:xfrm>
          <a:prstGeom prst="rect">
            <a:avLst/>
          </a:prstGeom>
          <a:noFill/>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ar-EG" smtClean="0"/>
              <a:t>أ.د. علي حسين</a:t>
            </a:r>
            <a:endParaRPr lang="ar-EG"/>
          </a:p>
        </p:txBody>
      </p:sp>
      <p:sp>
        <p:nvSpPr>
          <p:cNvPr id="5" name="Slide Number Placeholder 4"/>
          <p:cNvSpPr>
            <a:spLocks noGrp="1"/>
          </p:cNvSpPr>
          <p:nvPr>
            <p:ph type="sldNum" sz="quarter" idx="12"/>
          </p:nvPr>
        </p:nvSpPr>
        <p:spPr/>
        <p:txBody>
          <a:bodyPr/>
          <a:lstStyle/>
          <a:p>
            <a:fld id="{A6A01B5A-6D16-4ADD-9F02-C4322D9FCC7C}" type="slidenum">
              <a:rPr lang="ar-EG" smtClean="0"/>
              <a:pPr/>
              <a:t>22</a:t>
            </a:fld>
            <a:endParaRPr lang="ar-EG"/>
          </a:p>
        </p:txBody>
      </p:sp>
      <p:pic>
        <p:nvPicPr>
          <p:cNvPr id="3074" name="Picture 2" descr="C:\Documents and Settings\dr- Aly\Desktop\أشكال توضيحية\images (19).jpg"/>
          <p:cNvPicPr>
            <a:picLocks noChangeAspect="1" noChangeArrowheads="1"/>
          </p:cNvPicPr>
          <p:nvPr/>
        </p:nvPicPr>
        <p:blipFill>
          <a:blip r:embed="rId2"/>
          <a:srcRect/>
          <a:stretch>
            <a:fillRect/>
          </a:stretch>
        </p:blipFill>
        <p:spPr bwMode="auto">
          <a:xfrm>
            <a:off x="2500298" y="1071546"/>
            <a:ext cx="6215105" cy="4786346"/>
          </a:xfrm>
          <a:prstGeom prst="rect">
            <a:avLst/>
          </a:prstGeom>
          <a:noFill/>
        </p:spPr>
      </p:pic>
      <p:pic>
        <p:nvPicPr>
          <p:cNvPr id="3075" name="Picture 3" descr="C:\Documents and Settings\dr- Aly\Desktop\أشكال توضيحية\images (22).jpg"/>
          <p:cNvPicPr>
            <a:picLocks noChangeAspect="1" noChangeArrowheads="1"/>
          </p:cNvPicPr>
          <p:nvPr/>
        </p:nvPicPr>
        <p:blipFill>
          <a:blip r:embed="rId3"/>
          <a:srcRect/>
          <a:stretch>
            <a:fillRect/>
          </a:stretch>
        </p:blipFill>
        <p:spPr bwMode="auto">
          <a:xfrm>
            <a:off x="428596" y="1071546"/>
            <a:ext cx="3071834" cy="4786346"/>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268760"/>
          </a:xfrm>
          <a:solidFill>
            <a:schemeClr val="accent1">
              <a:lumMod val="20000"/>
              <a:lumOff val="80000"/>
            </a:schemeClr>
          </a:solidFill>
        </p:spPr>
        <p:txBody>
          <a:bodyPr/>
          <a:lstStyle/>
          <a:p>
            <a:pPr algn="ctr"/>
            <a:r>
              <a:rPr lang="ar-EG" b="1" dirty="0" smtClean="0">
                <a:solidFill>
                  <a:srgbClr val="C00000"/>
                </a:solidFill>
              </a:rPr>
              <a:t>المراحل الرئيسة لتنفيذ استراتيجيات التدريس</a:t>
            </a:r>
            <a:endParaRPr lang="ar-EG" b="1" dirty="0">
              <a:solidFill>
                <a:srgbClr val="C00000"/>
              </a:solidFill>
            </a:endParaRPr>
          </a:p>
        </p:txBody>
      </p:sp>
      <p:sp>
        <p:nvSpPr>
          <p:cNvPr id="3" name="Content Placeholder 2"/>
          <p:cNvSpPr>
            <a:spLocks noGrp="1"/>
          </p:cNvSpPr>
          <p:nvPr>
            <p:ph idx="1"/>
          </p:nvPr>
        </p:nvSpPr>
        <p:spPr>
          <a:xfrm>
            <a:off x="0" y="1268760"/>
            <a:ext cx="9144000" cy="5589240"/>
          </a:xfrm>
          <a:solidFill>
            <a:schemeClr val="tx1"/>
          </a:solidFill>
        </p:spPr>
        <p:txBody>
          <a:bodyPr>
            <a:normAutofit/>
          </a:bodyPr>
          <a:lstStyle/>
          <a:p>
            <a:pPr>
              <a:buNone/>
            </a:pPr>
            <a:r>
              <a:rPr lang="ar-EG" sz="3600" b="1" dirty="0" smtClean="0">
                <a:solidFill>
                  <a:schemeClr val="bg1">
                    <a:lumMod val="95000"/>
                    <a:lumOff val="5000"/>
                  </a:schemeClr>
                </a:solidFill>
              </a:rPr>
              <a:t>    </a:t>
            </a:r>
            <a:endParaRPr lang="ar-EG" sz="3600" b="1" dirty="0">
              <a:solidFill>
                <a:schemeClr val="bg1">
                  <a:lumMod val="95000"/>
                  <a:lumOff val="5000"/>
                </a:schemeClr>
              </a:solidFill>
            </a:endParaRPr>
          </a:p>
        </p:txBody>
      </p:sp>
      <p:graphicFrame>
        <p:nvGraphicFramePr>
          <p:cNvPr id="4" name="Diagram 3"/>
          <p:cNvGraphicFramePr/>
          <p:nvPr>
            <p:extLst>
              <p:ext uri="{D42A27DB-BD31-4B8C-83A1-F6EECF244321}">
                <p14:modId xmlns:p14="http://schemas.microsoft.com/office/powerpoint/2010/main" val="1300496589"/>
              </p:ext>
            </p:extLst>
          </p:nvPr>
        </p:nvGraphicFramePr>
        <p:xfrm>
          <a:off x="467544" y="1397000"/>
          <a:ext cx="8208912" cy="49123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Slide Number Placeholder 4"/>
          <p:cNvSpPr>
            <a:spLocks noGrp="1"/>
          </p:cNvSpPr>
          <p:nvPr>
            <p:ph type="sldNum" sz="quarter" idx="12"/>
          </p:nvPr>
        </p:nvSpPr>
        <p:spPr/>
        <p:txBody>
          <a:bodyPr/>
          <a:lstStyle/>
          <a:p>
            <a:fld id="{A6A01B5A-6D16-4ADD-9F02-C4322D9FCC7C}" type="slidenum">
              <a:rPr lang="ar-EG" smtClean="0"/>
              <a:pPr/>
              <a:t>3</a:t>
            </a:fld>
            <a:endParaRPr lang="ar-EG"/>
          </a:p>
        </p:txBody>
      </p:sp>
      <p:sp>
        <p:nvSpPr>
          <p:cNvPr id="6" name="Footer Placeholder 5"/>
          <p:cNvSpPr>
            <a:spLocks noGrp="1"/>
          </p:cNvSpPr>
          <p:nvPr>
            <p:ph type="ftr" sz="quarter" idx="11"/>
          </p:nvPr>
        </p:nvSpPr>
        <p:spPr/>
        <p:txBody>
          <a:bodyPr/>
          <a:lstStyle/>
          <a:p>
            <a:r>
              <a:rPr lang="ar-EG" smtClean="0"/>
              <a:t>أ.د. علي حسين</a:t>
            </a:r>
            <a:endParaRPr lang="ar-EG"/>
          </a:p>
        </p:txBody>
      </p:sp>
    </p:spTree>
    <p:extLst>
      <p:ext uri="{BB962C8B-B14F-4D97-AF65-F5344CB8AC3E}">
        <p14:creationId xmlns:p14="http://schemas.microsoft.com/office/powerpoint/2010/main" val="93857762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592796"/>
          </a:xfrm>
          <a:solidFill>
            <a:schemeClr val="accent2">
              <a:lumMod val="40000"/>
              <a:lumOff val="60000"/>
            </a:schemeClr>
          </a:solidFill>
        </p:spPr>
        <p:txBody>
          <a:bodyPr/>
          <a:lstStyle/>
          <a:p>
            <a:pPr algn="ctr"/>
            <a:r>
              <a:rPr lang="ar-EG" b="1" dirty="0" smtClean="0">
                <a:solidFill>
                  <a:srgbClr val="C00000"/>
                </a:solidFill>
              </a:rPr>
              <a:t>معايير اختيار استراتيجيات التدريس</a:t>
            </a:r>
            <a:endParaRPr lang="ar-EG" b="1" dirty="0">
              <a:solidFill>
                <a:srgbClr val="C00000"/>
              </a:solidFill>
            </a:endParaRPr>
          </a:p>
        </p:txBody>
      </p:sp>
      <p:sp>
        <p:nvSpPr>
          <p:cNvPr id="3" name="Content Placeholder 2"/>
          <p:cNvSpPr>
            <a:spLocks noGrp="1"/>
          </p:cNvSpPr>
          <p:nvPr>
            <p:ph idx="1"/>
          </p:nvPr>
        </p:nvSpPr>
        <p:spPr>
          <a:xfrm>
            <a:off x="0" y="1600200"/>
            <a:ext cx="9144000" cy="5257800"/>
          </a:xfrm>
          <a:solidFill>
            <a:schemeClr val="accent6">
              <a:lumMod val="20000"/>
              <a:lumOff val="80000"/>
            </a:schemeClr>
          </a:solidFill>
        </p:spPr>
        <p:txBody>
          <a:bodyPr>
            <a:normAutofit/>
          </a:bodyPr>
          <a:lstStyle/>
          <a:p>
            <a:pPr marL="1657350" lvl="6" indent="-742950" algn="just">
              <a:lnSpc>
                <a:spcPct val="150000"/>
              </a:lnSpc>
              <a:spcBef>
                <a:spcPts val="0"/>
              </a:spcBef>
              <a:buFont typeface="+mj-lt"/>
              <a:buAutoNum type="arabicPeriod"/>
            </a:pPr>
            <a:r>
              <a:rPr lang="ar-EG" sz="4000" b="1" dirty="0" smtClean="0">
                <a:cs typeface="+mj-cs"/>
              </a:rPr>
              <a:t> </a:t>
            </a:r>
            <a:r>
              <a:rPr lang="ar-EG" sz="2400" b="1" dirty="0" smtClean="0">
                <a:cs typeface="+mj-cs"/>
              </a:rPr>
              <a:t>الإسهام في </a:t>
            </a:r>
            <a:r>
              <a:rPr lang="ar-SA" sz="2400" b="1" dirty="0" smtClean="0">
                <a:cs typeface="+mj-cs"/>
              </a:rPr>
              <a:t>تحقيق </a:t>
            </a:r>
            <a:r>
              <a:rPr lang="ar-EG" sz="2400" b="1" dirty="0" smtClean="0">
                <a:cs typeface="+mj-cs"/>
              </a:rPr>
              <a:t>نواتج التعلم المُستهدفة.</a:t>
            </a:r>
            <a:endParaRPr lang="en-US" sz="2400" b="1" dirty="0" smtClean="0">
              <a:cs typeface="+mj-cs"/>
            </a:endParaRPr>
          </a:p>
          <a:p>
            <a:pPr marL="1657350" lvl="6" indent="-742950" algn="just">
              <a:lnSpc>
                <a:spcPct val="150000"/>
              </a:lnSpc>
              <a:spcBef>
                <a:spcPts val="0"/>
              </a:spcBef>
              <a:buFont typeface="+mj-lt"/>
              <a:buAutoNum type="arabicPeriod"/>
            </a:pPr>
            <a:r>
              <a:rPr lang="ar-SA" sz="2400" b="1" dirty="0" smtClean="0">
                <a:cs typeface="+mj-cs"/>
              </a:rPr>
              <a:t>إتاحة بيئة مواتية لتحقيق التعلُّم الفعَّال.</a:t>
            </a:r>
            <a:endParaRPr lang="en-US" sz="2400" b="1" dirty="0" smtClean="0">
              <a:cs typeface="+mj-cs"/>
            </a:endParaRPr>
          </a:p>
          <a:p>
            <a:pPr marL="1657350" lvl="6" indent="-742950" algn="just">
              <a:lnSpc>
                <a:spcPct val="150000"/>
              </a:lnSpc>
              <a:spcBef>
                <a:spcPts val="0"/>
              </a:spcBef>
              <a:buFont typeface="+mj-lt"/>
              <a:buAutoNum type="arabicPeriod"/>
            </a:pPr>
            <a:r>
              <a:rPr lang="ar-SA" sz="2400" b="1" dirty="0" smtClean="0">
                <a:cs typeface="+mj-cs"/>
              </a:rPr>
              <a:t>توظيف </a:t>
            </a:r>
            <a:r>
              <a:rPr lang="ar-EG" sz="2400" b="1" dirty="0">
                <a:cs typeface="+mj-cs"/>
              </a:rPr>
              <a:t>ا</a:t>
            </a:r>
            <a:r>
              <a:rPr lang="ar-SA" sz="2400" b="1" dirty="0" smtClean="0">
                <a:cs typeface="+mj-cs"/>
              </a:rPr>
              <a:t>لتكنولوجيا المتقدمة.</a:t>
            </a:r>
            <a:endParaRPr lang="en-US" sz="2400" b="1" dirty="0" smtClean="0">
              <a:cs typeface="+mj-cs"/>
            </a:endParaRPr>
          </a:p>
          <a:p>
            <a:pPr marL="1657350" lvl="6" indent="-742950" algn="just">
              <a:lnSpc>
                <a:spcPct val="150000"/>
              </a:lnSpc>
              <a:spcBef>
                <a:spcPts val="0"/>
              </a:spcBef>
              <a:buFont typeface="+mj-lt"/>
              <a:buAutoNum type="arabicPeriod"/>
            </a:pPr>
            <a:r>
              <a:rPr lang="ar-EG" sz="2400" b="1" dirty="0" smtClean="0">
                <a:cs typeface="+mj-cs"/>
              </a:rPr>
              <a:t>الإسهام في تحقيق</a:t>
            </a:r>
            <a:r>
              <a:rPr lang="ar-SA" sz="2400" b="1" dirty="0" smtClean="0">
                <a:cs typeface="+mj-cs"/>
              </a:rPr>
              <a:t> </a:t>
            </a:r>
            <a:r>
              <a:rPr lang="ar-EG" sz="2400" b="1" dirty="0">
                <a:cs typeface="+mj-cs"/>
              </a:rPr>
              <a:t>ا</a:t>
            </a:r>
            <a:r>
              <a:rPr lang="ar-SA" sz="2400" b="1" dirty="0" smtClean="0">
                <a:cs typeface="+mj-cs"/>
              </a:rPr>
              <a:t>لتقويم الشامل للم</a:t>
            </a:r>
            <a:r>
              <a:rPr lang="ar-EG" sz="2400" b="1" dirty="0" smtClean="0">
                <a:cs typeface="+mj-cs"/>
              </a:rPr>
              <a:t>ُ</a:t>
            </a:r>
            <a:r>
              <a:rPr lang="ar-SA" sz="2400" b="1" dirty="0" smtClean="0">
                <a:cs typeface="+mj-cs"/>
              </a:rPr>
              <a:t>تعلم.</a:t>
            </a:r>
            <a:endParaRPr lang="en-US" sz="2400" b="1" dirty="0" smtClean="0">
              <a:cs typeface="+mj-cs"/>
            </a:endParaRPr>
          </a:p>
          <a:p>
            <a:pPr marL="1657350" lvl="6" indent="-742950" algn="just">
              <a:lnSpc>
                <a:spcPct val="150000"/>
              </a:lnSpc>
              <a:spcBef>
                <a:spcPts val="0"/>
              </a:spcBef>
              <a:buFont typeface="+mj-lt"/>
              <a:buAutoNum type="arabicPeriod"/>
            </a:pPr>
            <a:r>
              <a:rPr lang="ar-SA" sz="2400" b="1" dirty="0" smtClean="0">
                <a:cs typeface="+mj-cs"/>
              </a:rPr>
              <a:t>تنمية مهارات التفكير</a:t>
            </a:r>
            <a:r>
              <a:rPr lang="ar-EG" sz="2400" b="1" dirty="0" smtClean="0">
                <a:cs typeface="+mj-cs"/>
              </a:rPr>
              <a:t> العلمي</a:t>
            </a:r>
            <a:r>
              <a:rPr lang="ar-SA" sz="2400" b="1" dirty="0" smtClean="0">
                <a:cs typeface="+mj-cs"/>
              </a:rPr>
              <a:t>.</a:t>
            </a:r>
            <a:endParaRPr lang="en-US" sz="2400" b="1" dirty="0" smtClean="0">
              <a:cs typeface="+mj-cs"/>
            </a:endParaRPr>
          </a:p>
          <a:p>
            <a:endParaRPr lang="ar-EG" dirty="0"/>
          </a:p>
        </p:txBody>
      </p:sp>
      <p:sp>
        <p:nvSpPr>
          <p:cNvPr id="4" name="Slide Number Placeholder 3"/>
          <p:cNvSpPr>
            <a:spLocks noGrp="1"/>
          </p:cNvSpPr>
          <p:nvPr>
            <p:ph type="sldNum" sz="quarter" idx="12"/>
          </p:nvPr>
        </p:nvSpPr>
        <p:spPr/>
        <p:txBody>
          <a:bodyPr/>
          <a:lstStyle/>
          <a:p>
            <a:fld id="{A6A01B5A-6D16-4ADD-9F02-C4322D9FCC7C}" type="slidenum">
              <a:rPr lang="ar-EG" smtClean="0"/>
              <a:pPr/>
              <a:t>4</a:t>
            </a:fld>
            <a:endParaRPr lang="ar-EG"/>
          </a:p>
        </p:txBody>
      </p:sp>
      <p:sp>
        <p:nvSpPr>
          <p:cNvPr id="5" name="Footer Placeholder 4"/>
          <p:cNvSpPr>
            <a:spLocks noGrp="1"/>
          </p:cNvSpPr>
          <p:nvPr>
            <p:ph type="ftr" sz="quarter" idx="11"/>
          </p:nvPr>
        </p:nvSpPr>
        <p:spPr/>
        <p:txBody>
          <a:bodyPr/>
          <a:lstStyle/>
          <a:p>
            <a:r>
              <a:rPr lang="ar-EG" smtClean="0"/>
              <a:t>أ.د. علي حسين</a:t>
            </a:r>
            <a:endParaRPr lang="ar-EG"/>
          </a:p>
        </p:txBody>
      </p:sp>
    </p:spTree>
    <p:extLst>
      <p:ext uri="{BB962C8B-B14F-4D97-AF65-F5344CB8AC3E}">
        <p14:creationId xmlns:p14="http://schemas.microsoft.com/office/powerpoint/2010/main" val="27985385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Number Placeholder 17"/>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a:defRPr/>
            </a:pPr>
            <a:fld id="{A3B4386D-3E33-46FA-8686-32B09306D7B6}" type="slidenum">
              <a:rPr lang="ar-SA">
                <a:solidFill>
                  <a:srgbClr val="04617B">
                    <a:shade val="90000"/>
                  </a:srgbClr>
                </a:solidFill>
              </a:rPr>
              <a:pPr>
                <a:defRPr/>
              </a:pPr>
              <a:t>5</a:t>
            </a:fld>
            <a:endParaRPr lang="en-US" dirty="0">
              <a:solidFill>
                <a:srgbClr val="04617B">
                  <a:shade val="90000"/>
                </a:srgbClr>
              </a:solidFill>
            </a:endParaRPr>
          </a:p>
        </p:txBody>
      </p:sp>
      <p:sp>
        <p:nvSpPr>
          <p:cNvPr id="27652" name="Text Box 4"/>
          <p:cNvSpPr txBox="1">
            <a:spLocks noChangeArrowheads="1"/>
          </p:cNvSpPr>
          <p:nvPr/>
        </p:nvSpPr>
        <p:spPr bwMode="auto">
          <a:xfrm>
            <a:off x="0" y="228600"/>
            <a:ext cx="9144000" cy="2862322"/>
          </a:xfrm>
          <a:prstGeom prst="rect">
            <a:avLst/>
          </a:prstGeom>
          <a:noFill/>
          <a:ln w="9525">
            <a:noFill/>
            <a:miter lim="800000"/>
            <a:headEnd/>
            <a:tailEnd/>
          </a:ln>
        </p:spPr>
        <p:txBody>
          <a:bodyPr wrap="square">
            <a:spAutoFit/>
          </a:bodyPr>
          <a:lstStyle/>
          <a:p>
            <a:pPr algn="ctr" fontAlgn="base">
              <a:spcBef>
                <a:spcPct val="0"/>
              </a:spcBef>
              <a:spcAft>
                <a:spcPct val="0"/>
              </a:spcAft>
            </a:pPr>
            <a:r>
              <a:rPr lang="ar-EG" sz="6000" b="1" dirty="0" smtClean="0">
                <a:solidFill>
                  <a:srgbClr val="C00000"/>
                </a:solidFill>
                <a:latin typeface="Arial" pitchFamily="34" charset="0"/>
                <a:cs typeface="PT Bold Heading" pitchFamily="2" charset="-78"/>
              </a:rPr>
              <a:t>استراتيجية</a:t>
            </a:r>
            <a:r>
              <a:rPr lang="ar-SA" sz="6000" b="1" dirty="0" smtClean="0">
                <a:solidFill>
                  <a:srgbClr val="C00000"/>
                </a:solidFill>
                <a:latin typeface="Arial" pitchFamily="34" charset="0"/>
                <a:cs typeface="PT Bold Heading" pitchFamily="2" charset="-78"/>
              </a:rPr>
              <a:t> </a:t>
            </a:r>
            <a:r>
              <a:rPr lang="ar-SA" sz="6000" b="1" dirty="0">
                <a:solidFill>
                  <a:srgbClr val="C00000"/>
                </a:solidFill>
                <a:latin typeface="Arial" pitchFamily="34" charset="0"/>
                <a:cs typeface="PT Bold Heading" pitchFamily="2" charset="-78"/>
              </a:rPr>
              <a:t>حل </a:t>
            </a:r>
            <a:r>
              <a:rPr lang="ar-SA" sz="6000" b="1" dirty="0" smtClean="0">
                <a:solidFill>
                  <a:srgbClr val="C00000"/>
                </a:solidFill>
                <a:latin typeface="Arial" pitchFamily="34" charset="0"/>
                <a:cs typeface="PT Bold Heading" pitchFamily="2" charset="-78"/>
              </a:rPr>
              <a:t>المشكلات</a:t>
            </a:r>
            <a:endParaRPr lang="ar-EG" sz="6000" b="1" dirty="0" smtClean="0">
              <a:solidFill>
                <a:srgbClr val="C00000"/>
              </a:solidFill>
              <a:latin typeface="Arial" pitchFamily="34" charset="0"/>
              <a:cs typeface="PT Bold Heading" pitchFamily="2" charset="-78"/>
            </a:endParaRPr>
          </a:p>
          <a:p>
            <a:pPr algn="ctr" fontAlgn="base">
              <a:spcBef>
                <a:spcPct val="0"/>
              </a:spcBef>
              <a:spcAft>
                <a:spcPct val="0"/>
              </a:spcAft>
            </a:pPr>
            <a:endParaRPr lang="ar-EG" sz="6000" b="1" dirty="0" smtClean="0">
              <a:solidFill>
                <a:srgbClr val="C00000"/>
              </a:solidFill>
              <a:latin typeface="Arial" pitchFamily="34" charset="0"/>
              <a:cs typeface="PT Bold Heading" pitchFamily="2" charset="-78"/>
            </a:endParaRPr>
          </a:p>
          <a:p>
            <a:pPr algn="ctr" fontAlgn="base">
              <a:spcBef>
                <a:spcPct val="0"/>
              </a:spcBef>
              <a:spcAft>
                <a:spcPct val="0"/>
              </a:spcAft>
            </a:pPr>
            <a:endParaRPr lang="ar-SA" sz="6000" b="1" dirty="0">
              <a:solidFill>
                <a:srgbClr val="C00000"/>
              </a:solidFill>
              <a:latin typeface="Arial" pitchFamily="34" charset="0"/>
              <a:cs typeface="PT Bold Heading" pitchFamily="2" charset="-78"/>
            </a:endParaRPr>
          </a:p>
        </p:txBody>
      </p:sp>
      <p:sp>
        <p:nvSpPr>
          <p:cNvPr id="27653" name="Text Box 5"/>
          <p:cNvSpPr txBox="1">
            <a:spLocks noChangeArrowheads="1"/>
          </p:cNvSpPr>
          <p:nvPr/>
        </p:nvSpPr>
        <p:spPr bwMode="auto">
          <a:xfrm>
            <a:off x="609600" y="1219223"/>
            <a:ext cx="8001000" cy="5262979"/>
          </a:xfrm>
          <a:prstGeom prst="rect">
            <a:avLst/>
          </a:prstGeom>
          <a:noFill/>
          <a:ln w="9525">
            <a:noFill/>
            <a:miter lim="800000"/>
            <a:headEnd/>
            <a:tailEnd/>
          </a:ln>
        </p:spPr>
        <p:txBody>
          <a:bodyPr wrap="square">
            <a:spAutoFit/>
          </a:bodyPr>
          <a:lstStyle/>
          <a:p>
            <a:pPr algn="ctr" fontAlgn="base">
              <a:lnSpc>
                <a:spcPct val="150000"/>
              </a:lnSpc>
              <a:spcBef>
                <a:spcPct val="0"/>
              </a:spcBef>
              <a:spcAft>
                <a:spcPct val="0"/>
              </a:spcAft>
            </a:pPr>
            <a:r>
              <a:rPr lang="en-US" sz="3200" b="1" dirty="0">
                <a:solidFill>
                  <a:prstClr val="black"/>
                </a:solidFill>
                <a:latin typeface="Arial" pitchFamily="34" charset="0"/>
                <a:cs typeface="Arial" pitchFamily="34" charset="0"/>
              </a:rPr>
              <a:t>Problem-solving </a:t>
            </a:r>
            <a:r>
              <a:rPr lang="en-US" sz="3200" b="1" dirty="0" smtClean="0">
                <a:solidFill>
                  <a:prstClr val="black"/>
                </a:solidFill>
                <a:latin typeface="Arial" pitchFamily="34" charset="0"/>
                <a:cs typeface="Arial" pitchFamily="34" charset="0"/>
              </a:rPr>
              <a:t>strategy</a:t>
            </a:r>
            <a:endParaRPr lang="ar-EG" sz="3200" b="1" dirty="0" smtClean="0">
              <a:solidFill>
                <a:prstClr val="black"/>
              </a:solidFill>
              <a:latin typeface="Arial" pitchFamily="34" charset="0"/>
              <a:cs typeface="Arial" pitchFamily="34" charset="0"/>
            </a:endParaRPr>
          </a:p>
          <a:p>
            <a:pPr algn="ctr" fontAlgn="base">
              <a:lnSpc>
                <a:spcPct val="150000"/>
              </a:lnSpc>
              <a:spcBef>
                <a:spcPct val="0"/>
              </a:spcBef>
              <a:spcAft>
                <a:spcPct val="0"/>
              </a:spcAft>
            </a:pPr>
            <a:endParaRPr lang="ar-EG" sz="3200" b="1" dirty="0" smtClean="0">
              <a:solidFill>
                <a:prstClr val="black"/>
              </a:solidFill>
              <a:latin typeface="Arial" pitchFamily="34" charset="0"/>
              <a:cs typeface="Arial" pitchFamily="34" charset="0"/>
            </a:endParaRPr>
          </a:p>
          <a:p>
            <a:pPr fontAlgn="base">
              <a:lnSpc>
                <a:spcPct val="150000"/>
              </a:lnSpc>
              <a:spcBef>
                <a:spcPct val="0"/>
              </a:spcBef>
              <a:spcAft>
                <a:spcPct val="0"/>
              </a:spcAft>
            </a:pPr>
            <a:r>
              <a:rPr lang="ar-EG" sz="3200" b="1" dirty="0" smtClean="0">
                <a:solidFill>
                  <a:prstClr val="black"/>
                </a:solidFill>
                <a:latin typeface="Arial" pitchFamily="34" charset="0"/>
                <a:cs typeface="Arial" pitchFamily="34" charset="0"/>
              </a:rPr>
              <a:t>موقف</a:t>
            </a:r>
            <a:r>
              <a:rPr lang="ar-SA" sz="3200" b="1" dirty="0" smtClean="0">
                <a:solidFill>
                  <a:prstClr val="black"/>
                </a:solidFill>
                <a:latin typeface="Arial" pitchFamily="34" charset="0"/>
                <a:cs typeface="Arial" pitchFamily="34" charset="0"/>
              </a:rPr>
              <a:t> </a:t>
            </a:r>
            <a:r>
              <a:rPr lang="ar-SA" sz="3200" b="1" dirty="0">
                <a:solidFill>
                  <a:prstClr val="black"/>
                </a:solidFill>
                <a:latin typeface="Arial" pitchFamily="34" charset="0"/>
                <a:cs typeface="Arial" pitchFamily="34" charset="0"/>
              </a:rPr>
              <a:t>تعليمى يواجه فيه </a:t>
            </a:r>
            <a:r>
              <a:rPr lang="ar-SA" sz="3200" b="1" dirty="0" smtClean="0">
                <a:solidFill>
                  <a:prstClr val="black"/>
                </a:solidFill>
                <a:latin typeface="Arial" pitchFamily="34" charset="0"/>
                <a:cs typeface="Arial" pitchFamily="34" charset="0"/>
              </a:rPr>
              <a:t>الم</a:t>
            </a:r>
            <a:r>
              <a:rPr lang="ar-EG" sz="3200" b="1" dirty="0" smtClean="0">
                <a:solidFill>
                  <a:prstClr val="black"/>
                </a:solidFill>
                <a:latin typeface="Arial" pitchFamily="34" charset="0"/>
                <a:cs typeface="Arial" pitchFamily="34" charset="0"/>
              </a:rPr>
              <a:t>ُ</a:t>
            </a:r>
            <a:r>
              <a:rPr lang="ar-SA" sz="3200" b="1" dirty="0" smtClean="0">
                <a:solidFill>
                  <a:prstClr val="black"/>
                </a:solidFill>
                <a:latin typeface="Arial" pitchFamily="34" charset="0"/>
                <a:cs typeface="Arial" pitchFamily="34" charset="0"/>
              </a:rPr>
              <a:t>تعلم </a:t>
            </a:r>
            <a:r>
              <a:rPr lang="ar-SA" sz="3200" b="1" dirty="0">
                <a:solidFill>
                  <a:prstClr val="black"/>
                </a:solidFill>
                <a:latin typeface="Arial" pitchFamily="34" charset="0"/>
                <a:cs typeface="Arial" pitchFamily="34" charset="0"/>
              </a:rPr>
              <a:t>مشكلة</a:t>
            </a:r>
            <a:r>
              <a:rPr lang="ar-EG" sz="3200" b="1" dirty="0">
                <a:solidFill>
                  <a:prstClr val="black"/>
                </a:solidFill>
                <a:latin typeface="Arial" pitchFamily="34" charset="0"/>
                <a:cs typeface="Arial" pitchFamily="34" charset="0"/>
              </a:rPr>
              <a:t> معينة</a:t>
            </a:r>
            <a:r>
              <a:rPr lang="ar-SA" sz="3200" b="1" dirty="0">
                <a:solidFill>
                  <a:prstClr val="black"/>
                </a:solidFill>
                <a:latin typeface="Arial" pitchFamily="34" charset="0"/>
                <a:cs typeface="Arial" pitchFamily="34" charset="0"/>
              </a:rPr>
              <a:t>، يسعى لحلها مستخدماً ما لديه من معارف ومهارات</a:t>
            </a:r>
            <a:r>
              <a:rPr lang="ar-SA" sz="3200" b="1" dirty="0" smtClean="0">
                <a:solidFill>
                  <a:prstClr val="black"/>
                </a:solidFill>
                <a:latin typeface="Arial" pitchFamily="34" charset="0"/>
                <a:cs typeface="Arial" pitchFamily="34" charset="0"/>
              </a:rPr>
              <a:t>،</a:t>
            </a:r>
            <a:r>
              <a:rPr lang="en-US" sz="3200" b="1" dirty="0" smtClean="0">
                <a:solidFill>
                  <a:prstClr val="black"/>
                </a:solidFill>
                <a:latin typeface="Arial" pitchFamily="34" charset="0"/>
                <a:cs typeface="Arial" pitchFamily="34" charset="0"/>
              </a:rPr>
              <a:t> </a:t>
            </a:r>
            <a:r>
              <a:rPr lang="ar-EG" sz="3200" b="1" dirty="0" smtClean="0">
                <a:solidFill>
                  <a:prstClr val="black"/>
                </a:solidFill>
                <a:latin typeface="Arial" pitchFamily="34" charset="0"/>
                <a:cs typeface="Arial" pitchFamily="34" charset="0"/>
              </a:rPr>
              <a:t>وقيم          واتجاهات</a:t>
            </a:r>
            <a:r>
              <a:rPr lang="en-US" sz="3200" b="1" dirty="0" smtClean="0">
                <a:solidFill>
                  <a:prstClr val="black"/>
                </a:solidFill>
                <a:latin typeface="Arial" pitchFamily="34" charset="0"/>
                <a:cs typeface="Arial" pitchFamily="34" charset="0"/>
              </a:rPr>
              <a:t> </a:t>
            </a:r>
            <a:r>
              <a:rPr lang="ar-SA" sz="3200" b="1" dirty="0" smtClean="0">
                <a:solidFill>
                  <a:prstClr val="black"/>
                </a:solidFill>
                <a:latin typeface="Arial" pitchFamily="34" charset="0"/>
                <a:cs typeface="Arial" pitchFamily="34" charset="0"/>
              </a:rPr>
              <a:t>وذلك </a:t>
            </a:r>
            <a:r>
              <a:rPr lang="ar-SA" sz="3200" b="1" dirty="0">
                <a:solidFill>
                  <a:prstClr val="black"/>
                </a:solidFill>
                <a:latin typeface="Arial" pitchFamily="34" charset="0"/>
                <a:cs typeface="Arial" pitchFamily="34" charset="0"/>
              </a:rPr>
              <a:t>بإجراء خطوات </a:t>
            </a:r>
            <a:r>
              <a:rPr lang="ar-SA" sz="3200" b="1" dirty="0" smtClean="0">
                <a:solidFill>
                  <a:prstClr val="black"/>
                </a:solidFill>
                <a:latin typeface="Arial" pitchFamily="34" charset="0"/>
                <a:cs typeface="Arial" pitchFamily="34" charset="0"/>
              </a:rPr>
              <a:t>مرتبة</a:t>
            </a:r>
            <a:r>
              <a:rPr lang="ar-EG" sz="3200" b="1" dirty="0" smtClean="0">
                <a:solidFill>
                  <a:prstClr val="black"/>
                </a:solidFill>
                <a:latin typeface="Arial" pitchFamily="34" charset="0"/>
                <a:cs typeface="Arial" pitchFamily="34" charset="0"/>
              </a:rPr>
              <a:t>                     </a:t>
            </a:r>
            <a:r>
              <a:rPr lang="ar-SA" sz="3200" b="1" dirty="0" smtClean="0">
                <a:solidFill>
                  <a:prstClr val="black"/>
                </a:solidFill>
                <a:latin typeface="Arial" pitchFamily="34" charset="0"/>
                <a:cs typeface="Arial" pitchFamily="34" charset="0"/>
              </a:rPr>
              <a:t> ت</a:t>
            </a:r>
            <a:r>
              <a:rPr lang="ar-EG" sz="3200" b="1" dirty="0" smtClean="0">
                <a:solidFill>
                  <a:prstClr val="black"/>
                </a:solidFill>
                <a:latin typeface="Arial" pitchFamily="34" charset="0"/>
                <a:cs typeface="Arial" pitchFamily="34" charset="0"/>
              </a:rPr>
              <a:t>ُ</a:t>
            </a:r>
            <a:r>
              <a:rPr lang="ar-SA" sz="3200" b="1" dirty="0" smtClean="0">
                <a:solidFill>
                  <a:prstClr val="black"/>
                </a:solidFill>
                <a:latin typeface="Arial" pitchFamily="34" charset="0"/>
                <a:cs typeface="Arial" pitchFamily="34" charset="0"/>
              </a:rPr>
              <a:t>ماثل خطوات</a:t>
            </a:r>
            <a:r>
              <a:rPr lang="en-US" sz="3200" b="1" dirty="0" smtClean="0">
                <a:solidFill>
                  <a:prstClr val="black"/>
                </a:solidFill>
                <a:latin typeface="Arial" pitchFamily="34" charset="0"/>
                <a:cs typeface="Arial" pitchFamily="34" charset="0"/>
              </a:rPr>
              <a:t> </a:t>
            </a:r>
            <a:r>
              <a:rPr lang="ar-SA" sz="3200" b="1" dirty="0" smtClean="0">
                <a:solidFill>
                  <a:prstClr val="black"/>
                </a:solidFill>
                <a:latin typeface="Arial" pitchFamily="34" charset="0"/>
                <a:cs typeface="Arial" pitchFamily="34" charset="0"/>
              </a:rPr>
              <a:t>الطريقة </a:t>
            </a:r>
            <a:r>
              <a:rPr lang="ar-SA" sz="3200" b="1" dirty="0">
                <a:solidFill>
                  <a:prstClr val="black"/>
                </a:solidFill>
                <a:latin typeface="Arial" pitchFamily="34" charset="0"/>
                <a:cs typeface="Arial" pitchFamily="34" charset="0"/>
              </a:rPr>
              <a:t>العلمية فى التفكير </a:t>
            </a:r>
            <a:r>
              <a:rPr lang="en-US" sz="3200" b="1" dirty="0" smtClean="0">
                <a:solidFill>
                  <a:prstClr val="black"/>
                </a:solidFill>
                <a:latin typeface="Arial" pitchFamily="34" charset="0"/>
                <a:cs typeface="Arial" pitchFamily="34" charset="0"/>
              </a:rPr>
              <a:t>                  </a:t>
            </a:r>
            <a:r>
              <a:rPr lang="ar-SA" sz="3200" b="1" dirty="0" smtClean="0">
                <a:solidFill>
                  <a:prstClr val="black"/>
                </a:solidFill>
                <a:latin typeface="Arial" pitchFamily="34" charset="0"/>
                <a:cs typeface="Arial" pitchFamily="34" charset="0"/>
              </a:rPr>
              <a:t>ليصل </a:t>
            </a:r>
            <a:r>
              <a:rPr lang="ar-SA" sz="3200" b="1" dirty="0">
                <a:solidFill>
                  <a:prstClr val="black"/>
                </a:solidFill>
                <a:latin typeface="Arial" pitchFamily="34" charset="0"/>
                <a:cs typeface="Arial" pitchFamily="34" charset="0"/>
              </a:rPr>
              <a:t>فى النهاية </a:t>
            </a:r>
            <a:r>
              <a:rPr lang="ar-SA" sz="3200" b="1" dirty="0" smtClean="0">
                <a:solidFill>
                  <a:prstClr val="black"/>
                </a:solidFill>
                <a:latin typeface="Arial" pitchFamily="34" charset="0"/>
                <a:cs typeface="Arial" pitchFamily="34" charset="0"/>
              </a:rPr>
              <a:t>إلى </a:t>
            </a:r>
            <a:r>
              <a:rPr lang="ar-SA" sz="3200" b="1" dirty="0">
                <a:solidFill>
                  <a:prstClr val="black"/>
                </a:solidFill>
                <a:latin typeface="Arial" pitchFamily="34" charset="0"/>
                <a:cs typeface="Arial" pitchFamily="34" charset="0"/>
              </a:rPr>
              <a:t>حل </a:t>
            </a:r>
            <a:r>
              <a:rPr lang="ar-SA" sz="3200" b="1" dirty="0" smtClean="0">
                <a:solidFill>
                  <a:prstClr val="black"/>
                </a:solidFill>
                <a:latin typeface="Arial" pitchFamily="34" charset="0"/>
                <a:cs typeface="Arial" pitchFamily="34" charset="0"/>
              </a:rPr>
              <a:t>للمشكلة</a:t>
            </a:r>
            <a:endParaRPr lang="en-US" sz="3200" b="1" dirty="0">
              <a:solidFill>
                <a:prstClr val="black"/>
              </a:solidFill>
              <a:latin typeface="Arial" pitchFamily="34" charset="0"/>
              <a:cs typeface="Arial" pitchFamily="34" charset="0"/>
            </a:endParaRPr>
          </a:p>
        </p:txBody>
      </p:sp>
      <p:pic>
        <p:nvPicPr>
          <p:cNvPr id="22532" name="Picture 4" descr="C:\Documents and Settings\Dr Aly.MISHO\My Documents\أشكال توضيحية\images (36).jpg"/>
          <p:cNvPicPr>
            <a:picLocks noChangeAspect="1" noChangeArrowheads="1"/>
          </p:cNvPicPr>
          <p:nvPr/>
        </p:nvPicPr>
        <p:blipFill>
          <a:blip r:embed="rId2"/>
          <a:srcRect/>
          <a:stretch>
            <a:fillRect/>
          </a:stretch>
        </p:blipFill>
        <p:spPr bwMode="auto">
          <a:xfrm flipH="1">
            <a:off x="304800" y="3657600"/>
            <a:ext cx="2133600" cy="2824578"/>
          </a:xfrm>
          <a:prstGeom prst="ellipse">
            <a:avLst/>
          </a:prstGeom>
          <a:ln>
            <a:noFill/>
          </a:ln>
          <a:effectLst>
            <a:softEdge rad="112500"/>
          </a:effectLst>
        </p:spPr>
      </p:pic>
      <p:sp>
        <p:nvSpPr>
          <p:cNvPr id="6" name="Footer Placeholder 5"/>
          <p:cNvSpPr>
            <a:spLocks noGrp="1"/>
          </p:cNvSpPr>
          <p:nvPr>
            <p:ph type="ftr" sz="quarter" idx="11"/>
          </p:nvPr>
        </p:nvSpPr>
        <p:spPr/>
        <p:txBody>
          <a:bodyPr/>
          <a:lstStyle/>
          <a:p>
            <a:r>
              <a:rPr lang="ar-EG" smtClean="0"/>
              <a:t>أ.د. علي حسين</a:t>
            </a:r>
            <a:endParaRPr lang="ar-EG"/>
          </a:p>
        </p:txBody>
      </p:sp>
    </p:spTree>
    <p:extLst>
      <p:ext uri="{BB962C8B-B14F-4D97-AF65-F5344CB8AC3E}">
        <p14:creationId xmlns:p14="http://schemas.microsoft.com/office/powerpoint/2010/main" val="41782647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7652"/>
                                        </p:tgtEl>
                                        <p:attrNameLst>
                                          <p:attrName>style.visibility</p:attrName>
                                        </p:attrNameLst>
                                      </p:cBhvr>
                                      <p:to>
                                        <p:strVal val="visible"/>
                                      </p:to>
                                    </p:set>
                                    <p:animEffect transition="in" filter="randombar(horizontal)">
                                      <p:cBhvr>
                                        <p:cTn id="7" dur="500"/>
                                        <p:tgtEl>
                                          <p:spTgt spid="27652"/>
                                        </p:tgtEl>
                                      </p:cBhvr>
                                    </p:animEffect>
                                  </p:childTnLst>
                                </p:cTn>
                              </p:par>
                            </p:childTnLst>
                          </p:cTn>
                        </p:par>
                      </p:childTnLst>
                    </p:cTn>
                  </p:par>
                  <p:par>
                    <p:cTn id="8" fill="hold">
                      <p:stCondLst>
                        <p:cond delay="indefinite"/>
                      </p:stCondLst>
                      <p:childTnLst>
                        <p:par>
                          <p:cTn id="9" fill="hold">
                            <p:stCondLst>
                              <p:cond delay="0"/>
                            </p:stCondLst>
                            <p:childTnLst>
                              <p:par>
                                <p:cTn id="10" presetID="7" presetClass="entr" presetSubtype="4" fill="hold" grpId="0" nodeType="clickEffect">
                                  <p:stCondLst>
                                    <p:cond delay="0"/>
                                  </p:stCondLst>
                                  <p:childTnLst>
                                    <p:set>
                                      <p:cBhvr>
                                        <p:cTn id="11" dur="1" fill="hold">
                                          <p:stCondLst>
                                            <p:cond delay="0"/>
                                          </p:stCondLst>
                                        </p:cTn>
                                        <p:tgtEl>
                                          <p:spTgt spid="27653"/>
                                        </p:tgtEl>
                                        <p:attrNameLst>
                                          <p:attrName>style.visibility</p:attrName>
                                        </p:attrNameLst>
                                      </p:cBhvr>
                                      <p:to>
                                        <p:strVal val="visible"/>
                                      </p:to>
                                    </p:set>
                                    <p:anim calcmode="lin" valueType="num">
                                      <p:cBhvr additive="base">
                                        <p:cTn id="12" dur="5000" fill="hold"/>
                                        <p:tgtEl>
                                          <p:spTgt spid="27653"/>
                                        </p:tgtEl>
                                        <p:attrNameLst>
                                          <p:attrName>ppt_x</p:attrName>
                                        </p:attrNameLst>
                                      </p:cBhvr>
                                      <p:tavLst>
                                        <p:tav tm="0">
                                          <p:val>
                                            <p:strVal val="#ppt_x"/>
                                          </p:val>
                                        </p:tav>
                                        <p:tav tm="100000">
                                          <p:val>
                                            <p:strVal val="#ppt_x"/>
                                          </p:val>
                                        </p:tav>
                                      </p:tavLst>
                                    </p:anim>
                                    <p:anim calcmode="lin" valueType="num">
                                      <p:cBhvr additive="base">
                                        <p:cTn id="13" dur="5000" fill="hold"/>
                                        <p:tgtEl>
                                          <p:spTgt spid="27653"/>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4" presetClass="entr" presetSubtype="10" fill="hold" grpId="1" nodeType="clickEffect">
                                  <p:stCondLst>
                                    <p:cond delay="0"/>
                                  </p:stCondLst>
                                  <p:childTnLst>
                                    <p:set>
                                      <p:cBhvr>
                                        <p:cTn id="17" dur="1" fill="hold">
                                          <p:stCondLst>
                                            <p:cond delay="0"/>
                                          </p:stCondLst>
                                        </p:cTn>
                                        <p:tgtEl>
                                          <p:spTgt spid="27653"/>
                                        </p:tgtEl>
                                        <p:attrNameLst>
                                          <p:attrName>style.visibility</p:attrName>
                                        </p:attrNameLst>
                                      </p:cBhvr>
                                      <p:to>
                                        <p:strVal val="visible"/>
                                      </p:to>
                                    </p:set>
                                    <p:animEffect transition="in" filter="randombar(horizontal)">
                                      <p:cBhvr>
                                        <p:cTn id="18" dur="500"/>
                                        <p:tgtEl>
                                          <p:spTgt spid="276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2" grpId="0"/>
      <p:bldP spid="27653" grpId="0"/>
      <p:bldP spid="27653" grpId="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Number Placeholder 17"/>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a:defRPr/>
            </a:pPr>
            <a:fld id="{40BE4D23-F309-40AB-86D6-74D5EFE552A4}" type="slidenum">
              <a:rPr lang="ar-SA"/>
              <a:pPr>
                <a:defRPr/>
              </a:pPr>
              <a:t>6</a:t>
            </a:fld>
            <a:endParaRPr lang="en-US"/>
          </a:p>
        </p:txBody>
      </p:sp>
      <p:sp>
        <p:nvSpPr>
          <p:cNvPr id="28677" name="Rectangle 5"/>
          <p:cNvSpPr>
            <a:spLocks noChangeArrowheads="1"/>
          </p:cNvSpPr>
          <p:nvPr/>
        </p:nvSpPr>
        <p:spPr bwMode="auto">
          <a:xfrm>
            <a:off x="6413500" y="1219200"/>
            <a:ext cx="2460625" cy="457200"/>
          </a:xfrm>
          <a:prstGeom prst="rect">
            <a:avLst/>
          </a:prstGeom>
          <a:noFill/>
          <a:ln w="9525">
            <a:noFill/>
            <a:miter lim="800000"/>
            <a:headEnd/>
            <a:tailEnd/>
          </a:ln>
        </p:spPr>
        <p:txBody>
          <a:bodyPr wrap="none" anchor="ctr">
            <a:spAutoFit/>
          </a:bodyPr>
          <a:lstStyle/>
          <a:p>
            <a:pPr algn="justLow">
              <a:buSzPct val="100000"/>
              <a:buFontTx/>
              <a:buAutoNum type="arabicPeriod"/>
              <a:tabLst>
                <a:tab pos="323850" algn="r"/>
                <a:tab pos="2743200" algn="ctr"/>
                <a:tab pos="5486400" algn="r"/>
              </a:tabLst>
            </a:pPr>
            <a:r>
              <a:rPr lang="ar-SA" sz="2400" b="1">
                <a:solidFill>
                  <a:srgbClr val="0000FF"/>
                </a:solidFill>
              </a:rPr>
              <a:t>الإحساس بالمشكلة :</a:t>
            </a:r>
          </a:p>
        </p:txBody>
      </p:sp>
      <p:sp>
        <p:nvSpPr>
          <p:cNvPr id="28678" name="Rectangle 6"/>
          <p:cNvSpPr>
            <a:spLocks noChangeArrowheads="1"/>
          </p:cNvSpPr>
          <p:nvPr/>
        </p:nvSpPr>
        <p:spPr bwMode="auto">
          <a:xfrm>
            <a:off x="381000" y="1079500"/>
            <a:ext cx="5867400" cy="831850"/>
          </a:xfrm>
          <a:prstGeom prst="rect">
            <a:avLst/>
          </a:prstGeom>
          <a:solidFill>
            <a:schemeClr val="bg1">
              <a:lumMod val="85000"/>
            </a:schemeClr>
          </a:solidFill>
          <a:ln w="9525">
            <a:solidFill>
              <a:schemeClr val="accent2"/>
            </a:solidFill>
            <a:miter lim="800000"/>
            <a:headEnd/>
            <a:tailEnd/>
          </a:ln>
        </p:spPr>
        <p:txBody>
          <a:bodyPr anchor="ctr">
            <a:spAutoFit/>
          </a:bodyPr>
          <a:lstStyle/>
          <a:p>
            <a:pPr algn="justLow">
              <a:tabLst>
                <a:tab pos="457200" algn="r"/>
                <a:tab pos="2743200" algn="ctr"/>
                <a:tab pos="5486400" algn="r"/>
              </a:tabLst>
            </a:pPr>
            <a:r>
              <a:rPr lang="ar-SA" sz="2400" b="1" dirty="0"/>
              <a:t>يقوم </a:t>
            </a:r>
            <a:r>
              <a:rPr lang="ar-SA" sz="2400" b="1" dirty="0" smtClean="0"/>
              <a:t>المحاضر </a:t>
            </a:r>
            <a:r>
              <a:rPr lang="ar-SA" sz="2400" b="1" dirty="0"/>
              <a:t>بعرض مجموعة من البيانات أو الظواهر </a:t>
            </a:r>
            <a:r>
              <a:rPr lang="ar-SA" sz="2400" b="1" dirty="0" smtClean="0"/>
              <a:t>التي </a:t>
            </a:r>
            <a:r>
              <a:rPr lang="ar-SA" sz="2400" b="1" dirty="0"/>
              <a:t>تثير اهتمام الطلاب نحو المشكلة موضوع الدراسة .</a:t>
            </a:r>
          </a:p>
        </p:txBody>
      </p:sp>
      <p:sp>
        <p:nvSpPr>
          <p:cNvPr id="28680" name="Rectangle 8"/>
          <p:cNvSpPr>
            <a:spLocks noChangeArrowheads="1"/>
          </p:cNvSpPr>
          <p:nvPr/>
        </p:nvSpPr>
        <p:spPr bwMode="auto">
          <a:xfrm>
            <a:off x="6629400" y="2146300"/>
            <a:ext cx="2171700" cy="457200"/>
          </a:xfrm>
          <a:prstGeom prst="rect">
            <a:avLst/>
          </a:prstGeom>
          <a:noFill/>
          <a:ln w="9525">
            <a:noFill/>
            <a:miter lim="800000"/>
            <a:headEnd/>
            <a:tailEnd/>
          </a:ln>
        </p:spPr>
        <p:txBody>
          <a:bodyPr wrap="none" anchor="ctr">
            <a:spAutoFit/>
          </a:bodyPr>
          <a:lstStyle/>
          <a:p>
            <a:pPr marL="342900" indent="-342900" algn="justLow">
              <a:buSzPct val="100000"/>
              <a:tabLst>
                <a:tab pos="323850" algn="r"/>
                <a:tab pos="2743200" algn="ctr"/>
                <a:tab pos="5486400" algn="r"/>
              </a:tabLst>
            </a:pPr>
            <a:r>
              <a:rPr lang="ar-EG" sz="2400" b="1">
                <a:solidFill>
                  <a:srgbClr val="0000FF"/>
                </a:solidFill>
              </a:rPr>
              <a:t>2.  </a:t>
            </a:r>
            <a:r>
              <a:rPr lang="ar-SA" sz="2400" b="1">
                <a:solidFill>
                  <a:srgbClr val="0000FF"/>
                </a:solidFill>
              </a:rPr>
              <a:t>تحديد المشكلة :</a:t>
            </a:r>
          </a:p>
        </p:txBody>
      </p:sp>
      <p:sp>
        <p:nvSpPr>
          <p:cNvPr id="28681" name="Rectangle 9"/>
          <p:cNvSpPr>
            <a:spLocks noChangeArrowheads="1"/>
          </p:cNvSpPr>
          <p:nvPr/>
        </p:nvSpPr>
        <p:spPr bwMode="auto">
          <a:xfrm>
            <a:off x="381000" y="2028825"/>
            <a:ext cx="5867400" cy="831850"/>
          </a:xfrm>
          <a:prstGeom prst="rect">
            <a:avLst/>
          </a:prstGeom>
          <a:solidFill>
            <a:schemeClr val="accent4">
              <a:lumMod val="20000"/>
              <a:lumOff val="80000"/>
            </a:schemeClr>
          </a:solidFill>
          <a:ln w="9525">
            <a:solidFill>
              <a:schemeClr val="accent2"/>
            </a:solidFill>
            <a:miter lim="800000"/>
            <a:headEnd/>
            <a:tailEnd/>
          </a:ln>
        </p:spPr>
        <p:txBody>
          <a:bodyPr anchor="ctr">
            <a:spAutoFit/>
          </a:bodyPr>
          <a:lstStyle/>
          <a:p>
            <a:pPr algn="justLow">
              <a:tabLst>
                <a:tab pos="457200" algn="r"/>
                <a:tab pos="2743200" algn="ctr"/>
                <a:tab pos="5486400" algn="r"/>
              </a:tabLst>
            </a:pPr>
            <a:r>
              <a:rPr lang="ar-SA" sz="2400" b="1" dirty="0"/>
              <a:t>يقوم </a:t>
            </a:r>
            <a:r>
              <a:rPr lang="ar-SA" sz="2400" b="1" dirty="0" smtClean="0"/>
              <a:t>المحاضر </a:t>
            </a:r>
            <a:r>
              <a:rPr lang="ar-SA" sz="2400" b="1" dirty="0"/>
              <a:t>بمساعدة الطلاب على صياغة المشكلة وتحديدها </a:t>
            </a:r>
            <a:r>
              <a:rPr lang="ar-SA" sz="2400" b="1" dirty="0" smtClean="0"/>
              <a:t>في </a:t>
            </a:r>
            <a:r>
              <a:rPr lang="ar-SA" sz="2400" b="1" dirty="0"/>
              <a:t>سؤال أو أكثر .</a:t>
            </a:r>
          </a:p>
        </p:txBody>
      </p:sp>
      <p:sp>
        <p:nvSpPr>
          <p:cNvPr id="28682" name="Rectangle 10"/>
          <p:cNvSpPr>
            <a:spLocks noChangeArrowheads="1"/>
          </p:cNvSpPr>
          <p:nvPr/>
        </p:nvSpPr>
        <p:spPr bwMode="auto">
          <a:xfrm>
            <a:off x="6705600" y="3175000"/>
            <a:ext cx="2173288" cy="457200"/>
          </a:xfrm>
          <a:prstGeom prst="rect">
            <a:avLst/>
          </a:prstGeom>
          <a:noFill/>
          <a:ln w="9525">
            <a:noFill/>
            <a:miter lim="800000"/>
            <a:headEnd/>
            <a:tailEnd/>
          </a:ln>
        </p:spPr>
        <p:txBody>
          <a:bodyPr wrap="none" anchor="ctr">
            <a:spAutoFit/>
          </a:bodyPr>
          <a:lstStyle/>
          <a:p>
            <a:pPr algn="justLow">
              <a:buSzPct val="100000"/>
              <a:tabLst>
                <a:tab pos="323850" algn="r"/>
                <a:tab pos="2743200" algn="ctr"/>
                <a:tab pos="5486400" algn="r"/>
              </a:tabLst>
            </a:pPr>
            <a:r>
              <a:rPr lang="ar-EG" sz="2400" b="1">
                <a:solidFill>
                  <a:srgbClr val="0000FF"/>
                </a:solidFill>
              </a:rPr>
              <a:t>3. </a:t>
            </a:r>
            <a:r>
              <a:rPr lang="ar-SA" sz="2400" b="1">
                <a:solidFill>
                  <a:srgbClr val="0000FF"/>
                </a:solidFill>
              </a:rPr>
              <a:t>فرض الفروض :</a:t>
            </a:r>
          </a:p>
        </p:txBody>
      </p:sp>
      <p:sp>
        <p:nvSpPr>
          <p:cNvPr id="28683" name="Rectangle 11"/>
          <p:cNvSpPr>
            <a:spLocks noChangeArrowheads="1"/>
          </p:cNvSpPr>
          <p:nvPr/>
        </p:nvSpPr>
        <p:spPr bwMode="auto">
          <a:xfrm>
            <a:off x="381000" y="2981325"/>
            <a:ext cx="5867400" cy="831850"/>
          </a:xfrm>
          <a:prstGeom prst="rect">
            <a:avLst/>
          </a:prstGeom>
          <a:solidFill>
            <a:schemeClr val="bg1">
              <a:lumMod val="85000"/>
            </a:schemeClr>
          </a:solidFill>
          <a:ln w="9525">
            <a:solidFill>
              <a:schemeClr val="accent2"/>
            </a:solidFill>
            <a:miter lim="800000"/>
            <a:headEnd/>
            <a:tailEnd/>
          </a:ln>
        </p:spPr>
        <p:txBody>
          <a:bodyPr anchor="ctr">
            <a:spAutoFit/>
          </a:bodyPr>
          <a:lstStyle/>
          <a:p>
            <a:pPr algn="justLow">
              <a:tabLst>
                <a:tab pos="457200" algn="r"/>
                <a:tab pos="2743200" algn="ctr"/>
                <a:tab pos="5486400" algn="r"/>
              </a:tabLst>
            </a:pPr>
            <a:r>
              <a:rPr lang="ar-SA" sz="2400" b="1" dirty="0"/>
              <a:t>يقوم </a:t>
            </a:r>
            <a:r>
              <a:rPr lang="ar-SA" sz="2400" b="1" dirty="0" smtClean="0"/>
              <a:t>المحاضر </a:t>
            </a:r>
            <a:r>
              <a:rPr lang="ar-SA" sz="2400" b="1" dirty="0"/>
              <a:t>بتشجيع الطلاب على عرض مجموعة من الأفكار أو الحلول المقترحة للمشكلة موضوع الدراسة.</a:t>
            </a:r>
          </a:p>
        </p:txBody>
      </p:sp>
      <p:sp>
        <p:nvSpPr>
          <p:cNvPr id="28684" name="Rectangle 12"/>
          <p:cNvSpPr>
            <a:spLocks noChangeArrowheads="1"/>
          </p:cNvSpPr>
          <p:nvPr/>
        </p:nvSpPr>
        <p:spPr bwMode="auto">
          <a:xfrm>
            <a:off x="6143625" y="4083050"/>
            <a:ext cx="2825750" cy="457200"/>
          </a:xfrm>
          <a:prstGeom prst="rect">
            <a:avLst/>
          </a:prstGeom>
          <a:noFill/>
          <a:ln w="9525">
            <a:noFill/>
            <a:miter lim="800000"/>
            <a:headEnd/>
            <a:tailEnd/>
          </a:ln>
        </p:spPr>
        <p:txBody>
          <a:bodyPr wrap="none" anchor="ctr">
            <a:spAutoFit/>
          </a:bodyPr>
          <a:lstStyle/>
          <a:p>
            <a:pPr algn="justLow">
              <a:buSzPct val="100000"/>
              <a:tabLst>
                <a:tab pos="323850" algn="r"/>
                <a:tab pos="2743200" algn="ctr"/>
                <a:tab pos="5486400" algn="r"/>
              </a:tabLst>
            </a:pPr>
            <a:r>
              <a:rPr lang="ar-EG" sz="2400" b="1">
                <a:solidFill>
                  <a:srgbClr val="0000FF"/>
                </a:solidFill>
              </a:rPr>
              <a:t>4. </a:t>
            </a:r>
            <a:r>
              <a:rPr lang="ar-SA" sz="2400" b="1">
                <a:solidFill>
                  <a:srgbClr val="0000FF"/>
                </a:solidFill>
              </a:rPr>
              <a:t>اختبار صحة الفروض :</a:t>
            </a:r>
          </a:p>
        </p:txBody>
      </p:sp>
      <p:sp>
        <p:nvSpPr>
          <p:cNvPr id="28685" name="Rectangle 13"/>
          <p:cNvSpPr>
            <a:spLocks noChangeArrowheads="1"/>
          </p:cNvSpPr>
          <p:nvPr/>
        </p:nvSpPr>
        <p:spPr bwMode="auto">
          <a:xfrm>
            <a:off x="381000" y="3949700"/>
            <a:ext cx="5848350" cy="831850"/>
          </a:xfrm>
          <a:prstGeom prst="rect">
            <a:avLst/>
          </a:prstGeom>
          <a:solidFill>
            <a:schemeClr val="accent4">
              <a:lumMod val="20000"/>
              <a:lumOff val="80000"/>
            </a:schemeClr>
          </a:solidFill>
          <a:ln w="9525">
            <a:solidFill>
              <a:schemeClr val="accent2"/>
            </a:solidFill>
            <a:miter lim="800000"/>
            <a:headEnd/>
            <a:tailEnd/>
          </a:ln>
        </p:spPr>
        <p:txBody>
          <a:bodyPr anchor="ctr">
            <a:spAutoFit/>
          </a:bodyPr>
          <a:lstStyle/>
          <a:p>
            <a:pPr algn="justLow">
              <a:tabLst>
                <a:tab pos="457200" algn="r"/>
                <a:tab pos="2743200" algn="ctr"/>
                <a:tab pos="5486400" algn="r"/>
              </a:tabLst>
            </a:pPr>
            <a:r>
              <a:rPr lang="ar-SA" sz="2400" b="1" dirty="0"/>
              <a:t>يوجه </a:t>
            </a:r>
            <a:r>
              <a:rPr lang="ar-SA" sz="2400" b="1" dirty="0" smtClean="0"/>
              <a:t>المحاضر </a:t>
            </a:r>
            <a:r>
              <a:rPr lang="ar-SA" sz="2400" b="1" dirty="0"/>
              <a:t>الطلاب لاختبار لأفكار والحلول باستخدام جمع البيانات أو التجريب </a:t>
            </a:r>
            <a:r>
              <a:rPr lang="ar-SA" sz="2400" b="1" dirty="0" smtClean="0"/>
              <a:t>العملي </a:t>
            </a:r>
            <a:r>
              <a:rPr lang="ar-SA" sz="2400" b="1" dirty="0"/>
              <a:t>.</a:t>
            </a:r>
          </a:p>
        </p:txBody>
      </p:sp>
      <p:sp>
        <p:nvSpPr>
          <p:cNvPr id="28686" name="Rectangle 14"/>
          <p:cNvSpPr>
            <a:spLocks noChangeArrowheads="1"/>
          </p:cNvSpPr>
          <p:nvPr/>
        </p:nvSpPr>
        <p:spPr bwMode="auto">
          <a:xfrm>
            <a:off x="6527800" y="4895850"/>
            <a:ext cx="2408238" cy="457200"/>
          </a:xfrm>
          <a:prstGeom prst="rect">
            <a:avLst/>
          </a:prstGeom>
          <a:noFill/>
          <a:ln w="9525">
            <a:noFill/>
            <a:miter lim="800000"/>
            <a:headEnd/>
            <a:tailEnd/>
          </a:ln>
        </p:spPr>
        <p:txBody>
          <a:bodyPr wrap="none" anchor="ctr">
            <a:spAutoFit/>
          </a:bodyPr>
          <a:lstStyle/>
          <a:p>
            <a:pPr algn="justLow">
              <a:buSzPct val="100000"/>
              <a:tabLst>
                <a:tab pos="323850" algn="r"/>
                <a:tab pos="2743200" algn="ctr"/>
                <a:tab pos="5486400" algn="r"/>
              </a:tabLst>
            </a:pPr>
            <a:r>
              <a:rPr lang="ar-EG" sz="2400" b="1">
                <a:solidFill>
                  <a:srgbClr val="0000FF"/>
                </a:solidFill>
              </a:rPr>
              <a:t>5. </a:t>
            </a:r>
            <a:r>
              <a:rPr lang="ar-SA" sz="2400" b="1">
                <a:solidFill>
                  <a:srgbClr val="0000FF"/>
                </a:solidFill>
              </a:rPr>
              <a:t>الوصول إلى الحل :</a:t>
            </a:r>
          </a:p>
        </p:txBody>
      </p:sp>
      <p:sp>
        <p:nvSpPr>
          <p:cNvPr id="28687" name="Rectangle 15"/>
          <p:cNvSpPr>
            <a:spLocks noChangeArrowheads="1"/>
          </p:cNvSpPr>
          <p:nvPr/>
        </p:nvSpPr>
        <p:spPr bwMode="auto">
          <a:xfrm>
            <a:off x="381000" y="4919663"/>
            <a:ext cx="5867400" cy="466725"/>
          </a:xfrm>
          <a:prstGeom prst="rect">
            <a:avLst/>
          </a:prstGeom>
          <a:solidFill>
            <a:schemeClr val="bg1">
              <a:lumMod val="85000"/>
            </a:schemeClr>
          </a:solidFill>
          <a:ln w="9525">
            <a:solidFill>
              <a:schemeClr val="accent2"/>
            </a:solidFill>
            <a:miter lim="800000"/>
            <a:headEnd/>
            <a:tailEnd/>
          </a:ln>
        </p:spPr>
        <p:txBody>
          <a:bodyPr anchor="ctr">
            <a:spAutoFit/>
          </a:bodyPr>
          <a:lstStyle/>
          <a:p>
            <a:pPr algn="justLow">
              <a:tabLst>
                <a:tab pos="457200" algn="r"/>
                <a:tab pos="2743200" algn="ctr"/>
                <a:tab pos="5486400" algn="r"/>
              </a:tabLst>
            </a:pPr>
            <a:r>
              <a:rPr lang="ar-SA" sz="2400" b="1" dirty="0"/>
              <a:t>يقوم </a:t>
            </a:r>
            <a:r>
              <a:rPr lang="ar-SA" sz="2400" b="1" dirty="0" smtClean="0"/>
              <a:t>المحاضر </a:t>
            </a:r>
            <a:r>
              <a:rPr lang="ar-SA" sz="2400" b="1" dirty="0"/>
              <a:t>بالاشتراك مع طلابه باختيار أنسب الحلول .</a:t>
            </a:r>
          </a:p>
        </p:txBody>
      </p:sp>
      <p:sp>
        <p:nvSpPr>
          <p:cNvPr id="28688" name="Rectangle 16"/>
          <p:cNvSpPr>
            <a:spLocks noChangeArrowheads="1"/>
          </p:cNvSpPr>
          <p:nvPr/>
        </p:nvSpPr>
        <p:spPr bwMode="auto">
          <a:xfrm>
            <a:off x="7542213" y="5683250"/>
            <a:ext cx="1358900" cy="457200"/>
          </a:xfrm>
          <a:prstGeom prst="rect">
            <a:avLst/>
          </a:prstGeom>
          <a:noFill/>
          <a:ln w="9525">
            <a:noFill/>
            <a:miter lim="800000"/>
            <a:headEnd/>
            <a:tailEnd/>
          </a:ln>
        </p:spPr>
        <p:txBody>
          <a:bodyPr wrap="none" anchor="ctr">
            <a:spAutoFit/>
          </a:bodyPr>
          <a:lstStyle/>
          <a:p>
            <a:r>
              <a:rPr lang="ar-SA" sz="2400" b="1">
                <a:solidFill>
                  <a:srgbClr val="0000FF"/>
                </a:solidFill>
              </a:rPr>
              <a:t>6. التعميم:</a:t>
            </a:r>
            <a:r>
              <a:rPr lang="en-US" sz="2400" b="1">
                <a:solidFill>
                  <a:srgbClr val="0000FF"/>
                </a:solidFill>
              </a:rPr>
              <a:t> </a:t>
            </a:r>
          </a:p>
        </p:txBody>
      </p:sp>
      <p:sp>
        <p:nvSpPr>
          <p:cNvPr id="28689" name="Rectangle 17"/>
          <p:cNvSpPr>
            <a:spLocks noChangeArrowheads="1"/>
          </p:cNvSpPr>
          <p:nvPr/>
        </p:nvSpPr>
        <p:spPr bwMode="auto">
          <a:xfrm>
            <a:off x="393700" y="5524500"/>
            <a:ext cx="5864225" cy="831850"/>
          </a:xfrm>
          <a:prstGeom prst="rect">
            <a:avLst/>
          </a:prstGeom>
          <a:solidFill>
            <a:schemeClr val="accent4">
              <a:lumMod val="20000"/>
              <a:lumOff val="80000"/>
            </a:schemeClr>
          </a:solidFill>
          <a:ln w="9525">
            <a:solidFill>
              <a:schemeClr val="accent2"/>
            </a:solidFill>
            <a:miter lim="800000"/>
            <a:headEnd/>
            <a:tailEnd/>
          </a:ln>
        </p:spPr>
        <p:txBody>
          <a:bodyPr anchor="ctr">
            <a:spAutoFit/>
          </a:bodyPr>
          <a:lstStyle/>
          <a:p>
            <a:pPr algn="justLow">
              <a:tabLst>
                <a:tab pos="457200" algn="r"/>
                <a:tab pos="2743200" algn="ctr"/>
                <a:tab pos="5486400" algn="r"/>
              </a:tabLst>
            </a:pPr>
            <a:r>
              <a:rPr lang="ar-SA" sz="2400" b="1" dirty="0"/>
              <a:t>يقوم الطلاب تحت إشراف </a:t>
            </a:r>
            <a:r>
              <a:rPr lang="ar-SA" sz="2400" b="1" dirty="0" smtClean="0"/>
              <a:t>المحاضر </a:t>
            </a:r>
            <a:r>
              <a:rPr lang="ar-SA" sz="2400" b="1" dirty="0"/>
              <a:t>بتعميم النتائج </a:t>
            </a:r>
            <a:r>
              <a:rPr lang="ar-SA" sz="2400" b="1" dirty="0" smtClean="0"/>
              <a:t>التي </a:t>
            </a:r>
            <a:r>
              <a:rPr lang="ar-SA" sz="2400" b="1" dirty="0"/>
              <a:t>توصلوا إليها </a:t>
            </a:r>
            <a:r>
              <a:rPr lang="ar-SA" sz="2400" b="1" dirty="0" smtClean="0"/>
              <a:t>في </a:t>
            </a:r>
            <a:r>
              <a:rPr lang="ar-SA" sz="2400" b="1" dirty="0"/>
              <a:t>حل المشكلة .</a:t>
            </a:r>
          </a:p>
        </p:txBody>
      </p:sp>
      <p:sp>
        <p:nvSpPr>
          <p:cNvPr id="27652" name="Text Box 4"/>
          <p:cNvSpPr txBox="1">
            <a:spLocks noChangeArrowheads="1"/>
          </p:cNvSpPr>
          <p:nvPr/>
        </p:nvSpPr>
        <p:spPr bwMode="auto">
          <a:xfrm>
            <a:off x="1219200" y="0"/>
            <a:ext cx="6451600" cy="1015663"/>
          </a:xfrm>
          <a:prstGeom prst="rect">
            <a:avLst/>
          </a:prstGeom>
          <a:noFill/>
          <a:ln w="9525">
            <a:noFill/>
            <a:miter lim="800000"/>
            <a:headEnd/>
            <a:tailEnd/>
          </a:ln>
        </p:spPr>
        <p:txBody>
          <a:bodyPr wrap="square">
            <a:spAutoFit/>
          </a:bodyPr>
          <a:lstStyle/>
          <a:p>
            <a:pPr algn="ctr"/>
            <a:r>
              <a:rPr lang="ar-SA" sz="6000" b="1" dirty="0">
                <a:solidFill>
                  <a:srgbClr val="C00000"/>
                </a:solidFill>
                <a:cs typeface="PT Bold Heading" pitchFamily="2" charset="-78"/>
              </a:rPr>
              <a:t>خطوات </a:t>
            </a:r>
            <a:r>
              <a:rPr lang="ar-SA" sz="6000" b="1" dirty="0" smtClean="0">
                <a:solidFill>
                  <a:srgbClr val="C00000"/>
                </a:solidFill>
                <a:cs typeface="PT Bold Heading" pitchFamily="2" charset="-78"/>
              </a:rPr>
              <a:t>حل المشكل</a:t>
            </a:r>
            <a:r>
              <a:rPr lang="ar-EG" sz="6000" b="1" dirty="0" smtClean="0">
                <a:solidFill>
                  <a:srgbClr val="C00000"/>
                </a:solidFill>
                <a:cs typeface="PT Bold Heading" pitchFamily="2" charset="-78"/>
              </a:rPr>
              <a:t>ة</a:t>
            </a:r>
            <a:endParaRPr lang="ar-SA" sz="6000" b="1" dirty="0">
              <a:solidFill>
                <a:srgbClr val="C00000"/>
              </a:solidFill>
              <a:cs typeface="PT Bold Heading" pitchFamily="2" charset="-78"/>
            </a:endParaRPr>
          </a:p>
        </p:txBody>
      </p:sp>
      <p:sp>
        <p:nvSpPr>
          <p:cNvPr id="16" name="Footer Placeholder 15"/>
          <p:cNvSpPr>
            <a:spLocks noGrp="1"/>
          </p:cNvSpPr>
          <p:nvPr>
            <p:ph type="ftr" sz="quarter" idx="11"/>
          </p:nvPr>
        </p:nvSpPr>
        <p:spPr/>
        <p:txBody>
          <a:bodyPr/>
          <a:lstStyle/>
          <a:p>
            <a:r>
              <a:rPr lang="ar-EG" smtClean="0"/>
              <a:t>أ.د. علي حسين</a:t>
            </a:r>
            <a:endParaRPr lang="ar-EG"/>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8677"/>
                                        </p:tgtEl>
                                        <p:attrNameLst>
                                          <p:attrName>style.visibility</p:attrName>
                                        </p:attrNameLst>
                                      </p:cBhvr>
                                      <p:to>
                                        <p:strVal val="visible"/>
                                      </p:to>
                                    </p:set>
                                    <p:animEffect transition="in" filter="randombar(horizontal)">
                                      <p:cBhvr>
                                        <p:cTn id="7" dur="500"/>
                                        <p:tgtEl>
                                          <p:spTgt spid="28677"/>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28678"/>
                                        </p:tgtEl>
                                        <p:attrNameLst>
                                          <p:attrName>style.visibility</p:attrName>
                                        </p:attrNameLst>
                                      </p:cBhvr>
                                      <p:to>
                                        <p:strVal val="visible"/>
                                      </p:to>
                                    </p:set>
                                    <p:animEffect transition="in" filter="slide(fromBottom)">
                                      <p:cBhvr>
                                        <p:cTn id="12" dur="500"/>
                                        <p:tgtEl>
                                          <p:spTgt spid="28678"/>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6" fill="hold" grpId="0" nodeType="clickEffect">
                                  <p:stCondLst>
                                    <p:cond delay="0"/>
                                  </p:stCondLst>
                                  <p:childTnLst>
                                    <p:set>
                                      <p:cBhvr>
                                        <p:cTn id="16" dur="1" fill="hold">
                                          <p:stCondLst>
                                            <p:cond delay="0"/>
                                          </p:stCondLst>
                                        </p:cTn>
                                        <p:tgtEl>
                                          <p:spTgt spid="28680"/>
                                        </p:tgtEl>
                                        <p:attrNameLst>
                                          <p:attrName>style.visibility</p:attrName>
                                        </p:attrNameLst>
                                      </p:cBhvr>
                                      <p:to>
                                        <p:strVal val="visible"/>
                                      </p:to>
                                    </p:set>
                                    <p:animEffect transition="in" filter="barn(inHorizontal)">
                                      <p:cBhvr>
                                        <p:cTn id="17" dur="500"/>
                                        <p:tgtEl>
                                          <p:spTgt spid="28680"/>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28681"/>
                                        </p:tgtEl>
                                        <p:attrNameLst>
                                          <p:attrName>style.visibility</p:attrName>
                                        </p:attrNameLst>
                                      </p:cBhvr>
                                      <p:to>
                                        <p:strVal val="visible"/>
                                      </p:to>
                                    </p:set>
                                    <p:animEffect transition="in" filter="slide(fromBottom)">
                                      <p:cBhvr>
                                        <p:cTn id="22" dur="500"/>
                                        <p:tgtEl>
                                          <p:spTgt spid="28681"/>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6" fill="hold" grpId="0" nodeType="clickEffect">
                                  <p:stCondLst>
                                    <p:cond delay="0"/>
                                  </p:stCondLst>
                                  <p:childTnLst>
                                    <p:set>
                                      <p:cBhvr>
                                        <p:cTn id="26" dur="1" fill="hold">
                                          <p:stCondLst>
                                            <p:cond delay="0"/>
                                          </p:stCondLst>
                                        </p:cTn>
                                        <p:tgtEl>
                                          <p:spTgt spid="28682"/>
                                        </p:tgtEl>
                                        <p:attrNameLst>
                                          <p:attrName>style.visibility</p:attrName>
                                        </p:attrNameLst>
                                      </p:cBhvr>
                                      <p:to>
                                        <p:strVal val="visible"/>
                                      </p:to>
                                    </p:set>
                                    <p:animEffect transition="in" filter="barn(inHorizontal)">
                                      <p:cBhvr>
                                        <p:cTn id="27" dur="500"/>
                                        <p:tgtEl>
                                          <p:spTgt spid="28682"/>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4" fill="hold" grpId="0" nodeType="clickEffect">
                                  <p:stCondLst>
                                    <p:cond delay="0"/>
                                  </p:stCondLst>
                                  <p:childTnLst>
                                    <p:set>
                                      <p:cBhvr>
                                        <p:cTn id="31" dur="1" fill="hold">
                                          <p:stCondLst>
                                            <p:cond delay="0"/>
                                          </p:stCondLst>
                                        </p:cTn>
                                        <p:tgtEl>
                                          <p:spTgt spid="28683"/>
                                        </p:tgtEl>
                                        <p:attrNameLst>
                                          <p:attrName>style.visibility</p:attrName>
                                        </p:attrNameLst>
                                      </p:cBhvr>
                                      <p:to>
                                        <p:strVal val="visible"/>
                                      </p:to>
                                    </p:set>
                                    <p:animEffect transition="in" filter="slide(fromBottom)">
                                      <p:cBhvr>
                                        <p:cTn id="32" dur="500"/>
                                        <p:tgtEl>
                                          <p:spTgt spid="28683"/>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6" fill="hold" grpId="0" nodeType="clickEffect">
                                  <p:stCondLst>
                                    <p:cond delay="0"/>
                                  </p:stCondLst>
                                  <p:childTnLst>
                                    <p:set>
                                      <p:cBhvr>
                                        <p:cTn id="36" dur="1" fill="hold">
                                          <p:stCondLst>
                                            <p:cond delay="0"/>
                                          </p:stCondLst>
                                        </p:cTn>
                                        <p:tgtEl>
                                          <p:spTgt spid="28684"/>
                                        </p:tgtEl>
                                        <p:attrNameLst>
                                          <p:attrName>style.visibility</p:attrName>
                                        </p:attrNameLst>
                                      </p:cBhvr>
                                      <p:to>
                                        <p:strVal val="visible"/>
                                      </p:to>
                                    </p:set>
                                    <p:animEffect transition="in" filter="barn(inHorizontal)">
                                      <p:cBhvr>
                                        <p:cTn id="37" dur="500"/>
                                        <p:tgtEl>
                                          <p:spTgt spid="28684"/>
                                        </p:tgtEl>
                                      </p:cBhvr>
                                    </p:animEffect>
                                  </p:childTnLst>
                                </p:cTn>
                              </p:par>
                            </p:childTnLst>
                          </p:cTn>
                        </p:par>
                      </p:childTnLst>
                    </p:cTn>
                  </p:par>
                  <p:par>
                    <p:cTn id="38" fill="hold">
                      <p:stCondLst>
                        <p:cond delay="indefinite"/>
                      </p:stCondLst>
                      <p:childTnLst>
                        <p:par>
                          <p:cTn id="39" fill="hold">
                            <p:stCondLst>
                              <p:cond delay="0"/>
                            </p:stCondLst>
                            <p:childTnLst>
                              <p:par>
                                <p:cTn id="40" presetID="12" presetClass="entr" presetSubtype="4" fill="hold" grpId="0" nodeType="clickEffect">
                                  <p:stCondLst>
                                    <p:cond delay="0"/>
                                  </p:stCondLst>
                                  <p:childTnLst>
                                    <p:set>
                                      <p:cBhvr>
                                        <p:cTn id="41" dur="1" fill="hold">
                                          <p:stCondLst>
                                            <p:cond delay="0"/>
                                          </p:stCondLst>
                                        </p:cTn>
                                        <p:tgtEl>
                                          <p:spTgt spid="28685"/>
                                        </p:tgtEl>
                                        <p:attrNameLst>
                                          <p:attrName>style.visibility</p:attrName>
                                        </p:attrNameLst>
                                      </p:cBhvr>
                                      <p:to>
                                        <p:strVal val="visible"/>
                                      </p:to>
                                    </p:set>
                                    <p:animEffect transition="in" filter="slide(fromBottom)">
                                      <p:cBhvr>
                                        <p:cTn id="42" dur="500"/>
                                        <p:tgtEl>
                                          <p:spTgt spid="28685"/>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6" fill="hold" grpId="0" nodeType="clickEffect">
                                  <p:stCondLst>
                                    <p:cond delay="0"/>
                                  </p:stCondLst>
                                  <p:childTnLst>
                                    <p:set>
                                      <p:cBhvr>
                                        <p:cTn id="46" dur="1" fill="hold">
                                          <p:stCondLst>
                                            <p:cond delay="0"/>
                                          </p:stCondLst>
                                        </p:cTn>
                                        <p:tgtEl>
                                          <p:spTgt spid="28686"/>
                                        </p:tgtEl>
                                        <p:attrNameLst>
                                          <p:attrName>style.visibility</p:attrName>
                                        </p:attrNameLst>
                                      </p:cBhvr>
                                      <p:to>
                                        <p:strVal val="visible"/>
                                      </p:to>
                                    </p:set>
                                    <p:animEffect transition="in" filter="barn(inHorizontal)">
                                      <p:cBhvr>
                                        <p:cTn id="47" dur="500"/>
                                        <p:tgtEl>
                                          <p:spTgt spid="28686"/>
                                        </p:tgtEl>
                                      </p:cBhvr>
                                    </p:animEffect>
                                  </p:childTnLst>
                                </p:cTn>
                              </p:par>
                            </p:childTnLst>
                          </p:cTn>
                        </p:par>
                      </p:childTnLst>
                    </p:cTn>
                  </p:par>
                  <p:par>
                    <p:cTn id="48" fill="hold">
                      <p:stCondLst>
                        <p:cond delay="indefinite"/>
                      </p:stCondLst>
                      <p:childTnLst>
                        <p:par>
                          <p:cTn id="49" fill="hold">
                            <p:stCondLst>
                              <p:cond delay="0"/>
                            </p:stCondLst>
                            <p:childTnLst>
                              <p:par>
                                <p:cTn id="50" presetID="12" presetClass="entr" presetSubtype="4" fill="hold" grpId="0" nodeType="clickEffect">
                                  <p:stCondLst>
                                    <p:cond delay="0"/>
                                  </p:stCondLst>
                                  <p:childTnLst>
                                    <p:set>
                                      <p:cBhvr>
                                        <p:cTn id="51" dur="1" fill="hold">
                                          <p:stCondLst>
                                            <p:cond delay="0"/>
                                          </p:stCondLst>
                                        </p:cTn>
                                        <p:tgtEl>
                                          <p:spTgt spid="28687"/>
                                        </p:tgtEl>
                                        <p:attrNameLst>
                                          <p:attrName>style.visibility</p:attrName>
                                        </p:attrNameLst>
                                      </p:cBhvr>
                                      <p:to>
                                        <p:strVal val="visible"/>
                                      </p:to>
                                    </p:set>
                                    <p:animEffect transition="in" filter="slide(fromBottom)">
                                      <p:cBhvr>
                                        <p:cTn id="52" dur="500"/>
                                        <p:tgtEl>
                                          <p:spTgt spid="28687"/>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6" fill="hold" grpId="0" nodeType="clickEffect">
                                  <p:stCondLst>
                                    <p:cond delay="0"/>
                                  </p:stCondLst>
                                  <p:childTnLst>
                                    <p:set>
                                      <p:cBhvr>
                                        <p:cTn id="56" dur="1" fill="hold">
                                          <p:stCondLst>
                                            <p:cond delay="0"/>
                                          </p:stCondLst>
                                        </p:cTn>
                                        <p:tgtEl>
                                          <p:spTgt spid="28688"/>
                                        </p:tgtEl>
                                        <p:attrNameLst>
                                          <p:attrName>style.visibility</p:attrName>
                                        </p:attrNameLst>
                                      </p:cBhvr>
                                      <p:to>
                                        <p:strVal val="visible"/>
                                      </p:to>
                                    </p:set>
                                    <p:animEffect transition="in" filter="barn(inHorizontal)">
                                      <p:cBhvr>
                                        <p:cTn id="57" dur="500"/>
                                        <p:tgtEl>
                                          <p:spTgt spid="28688"/>
                                        </p:tgtEl>
                                      </p:cBhvr>
                                    </p:animEffect>
                                  </p:childTnLst>
                                </p:cTn>
                              </p:par>
                            </p:childTnLst>
                          </p:cTn>
                        </p:par>
                      </p:childTnLst>
                    </p:cTn>
                  </p:par>
                  <p:par>
                    <p:cTn id="58" fill="hold">
                      <p:stCondLst>
                        <p:cond delay="indefinite"/>
                      </p:stCondLst>
                      <p:childTnLst>
                        <p:par>
                          <p:cTn id="59" fill="hold">
                            <p:stCondLst>
                              <p:cond delay="0"/>
                            </p:stCondLst>
                            <p:childTnLst>
                              <p:par>
                                <p:cTn id="60" presetID="12" presetClass="entr" presetSubtype="4" fill="hold" grpId="0" nodeType="clickEffect">
                                  <p:stCondLst>
                                    <p:cond delay="0"/>
                                  </p:stCondLst>
                                  <p:childTnLst>
                                    <p:set>
                                      <p:cBhvr>
                                        <p:cTn id="61" dur="1" fill="hold">
                                          <p:stCondLst>
                                            <p:cond delay="0"/>
                                          </p:stCondLst>
                                        </p:cTn>
                                        <p:tgtEl>
                                          <p:spTgt spid="28689"/>
                                        </p:tgtEl>
                                        <p:attrNameLst>
                                          <p:attrName>style.visibility</p:attrName>
                                        </p:attrNameLst>
                                      </p:cBhvr>
                                      <p:to>
                                        <p:strVal val="visible"/>
                                      </p:to>
                                    </p:set>
                                    <p:animEffect transition="in" filter="slide(fromBottom)">
                                      <p:cBhvr>
                                        <p:cTn id="62" dur="500"/>
                                        <p:tgtEl>
                                          <p:spTgt spid="28689"/>
                                        </p:tgtEl>
                                      </p:cBhvr>
                                    </p:animEffect>
                                  </p:childTnLst>
                                </p:cTn>
                              </p:par>
                            </p:childTnLst>
                          </p:cTn>
                        </p:par>
                      </p:childTnLst>
                    </p:cTn>
                  </p:par>
                  <p:par>
                    <p:cTn id="63" fill="hold">
                      <p:stCondLst>
                        <p:cond delay="indefinite"/>
                      </p:stCondLst>
                      <p:childTnLst>
                        <p:par>
                          <p:cTn id="64" fill="hold">
                            <p:stCondLst>
                              <p:cond delay="0"/>
                            </p:stCondLst>
                            <p:childTnLst>
                              <p:par>
                                <p:cTn id="65" presetID="14" presetClass="entr" presetSubtype="10" fill="hold" grpId="0" nodeType="clickEffect">
                                  <p:stCondLst>
                                    <p:cond delay="0"/>
                                  </p:stCondLst>
                                  <p:childTnLst>
                                    <p:set>
                                      <p:cBhvr>
                                        <p:cTn id="66" dur="1" fill="hold">
                                          <p:stCondLst>
                                            <p:cond delay="0"/>
                                          </p:stCondLst>
                                        </p:cTn>
                                        <p:tgtEl>
                                          <p:spTgt spid="27652"/>
                                        </p:tgtEl>
                                        <p:attrNameLst>
                                          <p:attrName>style.visibility</p:attrName>
                                        </p:attrNameLst>
                                      </p:cBhvr>
                                      <p:to>
                                        <p:strVal val="visible"/>
                                      </p:to>
                                    </p:set>
                                    <p:animEffect transition="in" filter="randombar(horizontal)">
                                      <p:cBhvr>
                                        <p:cTn id="67" dur="500"/>
                                        <p:tgtEl>
                                          <p:spTgt spid="276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7" grpId="0"/>
      <p:bldP spid="28678" grpId="0" animBg="1"/>
      <p:bldP spid="28680" grpId="0"/>
      <p:bldP spid="28681" grpId="0" animBg="1"/>
      <p:bldP spid="28682" grpId="0"/>
      <p:bldP spid="28683" grpId="0" animBg="1"/>
      <p:bldP spid="28684" grpId="0"/>
      <p:bldP spid="28685" grpId="0" animBg="1"/>
      <p:bldP spid="28686" grpId="0"/>
      <p:bldP spid="28687" grpId="0" animBg="1"/>
      <p:bldP spid="28688" grpId="0"/>
      <p:bldP spid="28689" grpId="0" animBg="1"/>
      <p:bldP spid="2765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Number Placeholder 17"/>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a:defRPr/>
            </a:pPr>
            <a:fld id="{4F5967D2-54B1-4EFB-A6DC-3D3976B5C5A3}" type="slidenum">
              <a:rPr lang="ar-SA"/>
              <a:pPr>
                <a:defRPr/>
              </a:pPr>
              <a:t>7</a:t>
            </a:fld>
            <a:endParaRPr lang="en-US"/>
          </a:p>
        </p:txBody>
      </p:sp>
      <p:sp>
        <p:nvSpPr>
          <p:cNvPr id="398338" name="Rectangle 2"/>
          <p:cNvSpPr>
            <a:spLocks noChangeArrowheads="1"/>
          </p:cNvSpPr>
          <p:nvPr/>
        </p:nvSpPr>
        <p:spPr bwMode="auto">
          <a:xfrm>
            <a:off x="609600" y="381000"/>
            <a:ext cx="7972055" cy="707886"/>
          </a:xfrm>
          <a:prstGeom prst="rect">
            <a:avLst/>
          </a:prstGeom>
          <a:noFill/>
          <a:ln w="9525">
            <a:noFill/>
            <a:miter lim="800000"/>
            <a:headEnd/>
            <a:tailEnd/>
          </a:ln>
        </p:spPr>
        <p:txBody>
          <a:bodyPr wrap="none" anchor="ctr">
            <a:spAutoFit/>
          </a:bodyPr>
          <a:lstStyle/>
          <a:p>
            <a:pPr algn="ctr"/>
            <a:r>
              <a:rPr lang="ar-SA" sz="4000" b="1" dirty="0">
                <a:solidFill>
                  <a:srgbClr val="C00000"/>
                </a:solidFill>
                <a:cs typeface="PT Bold Heading" pitchFamily="2" charset="-78"/>
              </a:rPr>
              <a:t>شروط يجب مراعاتها عند استخدام </a:t>
            </a:r>
            <a:r>
              <a:rPr lang="ar-EG" sz="4000" b="1" dirty="0" smtClean="0">
                <a:solidFill>
                  <a:srgbClr val="C00000"/>
                </a:solidFill>
                <a:cs typeface="PT Bold Heading" pitchFamily="2" charset="-78"/>
              </a:rPr>
              <a:t>طريقة حل المشكلات</a:t>
            </a:r>
            <a:endParaRPr lang="ar-SA" sz="4000" b="1" dirty="0">
              <a:solidFill>
                <a:srgbClr val="C00000"/>
              </a:solidFill>
              <a:cs typeface="PT Bold Heading" pitchFamily="2" charset="-78"/>
            </a:endParaRPr>
          </a:p>
        </p:txBody>
      </p:sp>
      <p:sp>
        <p:nvSpPr>
          <p:cNvPr id="398339" name="Text Box 3"/>
          <p:cNvSpPr txBox="1">
            <a:spLocks noChangeArrowheads="1"/>
          </p:cNvSpPr>
          <p:nvPr/>
        </p:nvSpPr>
        <p:spPr bwMode="auto">
          <a:xfrm>
            <a:off x="762000" y="1143000"/>
            <a:ext cx="7848600" cy="3081338"/>
          </a:xfrm>
          <a:prstGeom prst="rect">
            <a:avLst/>
          </a:prstGeom>
          <a:noFill/>
          <a:ln w="9525">
            <a:noFill/>
            <a:miter lim="800000"/>
            <a:headEnd/>
            <a:tailEnd/>
          </a:ln>
        </p:spPr>
        <p:txBody>
          <a:bodyPr>
            <a:spAutoFit/>
          </a:bodyPr>
          <a:lstStyle/>
          <a:p>
            <a:pPr marL="523875" indent="-463550" algn="just">
              <a:buFont typeface="Wingdings" pitchFamily="2" charset="2"/>
              <a:buChar char="Ø"/>
            </a:pPr>
            <a:r>
              <a:rPr lang="ar-SA" sz="2800" b="1" dirty="0">
                <a:cs typeface="Arabic Transparent" pitchFamily="2" charset="-78"/>
              </a:rPr>
              <a:t>أن تكون </a:t>
            </a:r>
            <a:r>
              <a:rPr lang="ar-SA" sz="2800" b="1" dirty="0">
                <a:latin typeface="Lucida Sans Unicode" pitchFamily="34" charset="0"/>
                <a:cs typeface="Arabic Transparent" pitchFamily="2" charset="-78"/>
              </a:rPr>
              <a:t>المشكلات التي تقدم للطلاب واقعية، وتثير اهتمامهم، وتناسب مستوى نضجهم العقلي.</a:t>
            </a:r>
          </a:p>
          <a:p>
            <a:pPr marL="523875" indent="-463550" algn="just">
              <a:buFont typeface="Wingdings" pitchFamily="2" charset="2"/>
              <a:buChar char="Ø"/>
            </a:pPr>
            <a:r>
              <a:rPr lang="ar-SA" sz="2800" b="1" dirty="0">
                <a:latin typeface="Lucida Sans Unicode" pitchFamily="34" charset="0"/>
                <a:cs typeface="Arabic Transparent" pitchFamily="2" charset="-78"/>
              </a:rPr>
              <a:t> أن يتأكد </a:t>
            </a:r>
            <a:r>
              <a:rPr lang="ar-SA" sz="2800" b="1" dirty="0" smtClean="0">
                <a:latin typeface="Lucida Sans Unicode" pitchFamily="34" charset="0"/>
                <a:cs typeface="Arabic Transparent" pitchFamily="2" charset="-78"/>
              </a:rPr>
              <a:t>المحاضر </a:t>
            </a:r>
            <a:r>
              <a:rPr lang="ar-SA" sz="2800" b="1" dirty="0">
                <a:latin typeface="Lucida Sans Unicode" pitchFamily="34" charset="0"/>
                <a:cs typeface="Arabic Transparent" pitchFamily="2" charset="-78"/>
              </a:rPr>
              <a:t>من امتلاك الطلاب للمهارات والمعلومات، التي يحتاجون إليها في الحل .</a:t>
            </a:r>
          </a:p>
          <a:p>
            <a:pPr marL="523875" indent="-463550" algn="just">
              <a:buFont typeface="Wingdings" pitchFamily="2" charset="2"/>
              <a:buChar char="Ø"/>
            </a:pPr>
            <a:r>
              <a:rPr lang="ar-SA" sz="2800" b="1" dirty="0">
                <a:latin typeface="Lucida Sans Unicode" pitchFamily="34" charset="0"/>
                <a:cs typeface="Arabic Transparent" pitchFamily="2" charset="-78"/>
              </a:rPr>
              <a:t> أن يساعد </a:t>
            </a:r>
            <a:r>
              <a:rPr lang="ar-SA" sz="2800" b="1" dirty="0" smtClean="0">
                <a:latin typeface="Lucida Sans Unicode" pitchFamily="34" charset="0"/>
                <a:cs typeface="Arabic Transparent" pitchFamily="2" charset="-78"/>
              </a:rPr>
              <a:t>المحاضر </a:t>
            </a:r>
            <a:r>
              <a:rPr lang="ar-SA" sz="2800" b="1" dirty="0">
                <a:latin typeface="Lucida Sans Unicode" pitchFamily="34" charset="0"/>
                <a:cs typeface="Arabic Transparent" pitchFamily="2" charset="-78"/>
              </a:rPr>
              <a:t>الطلاب على اقتراح استراتيجيات للحل . </a:t>
            </a:r>
          </a:p>
          <a:p>
            <a:pPr marL="523875" indent="-463550" algn="just">
              <a:buFont typeface="Wingdings" pitchFamily="2" charset="2"/>
              <a:buChar char="Ø"/>
            </a:pPr>
            <a:r>
              <a:rPr lang="ar-SA" sz="2800" b="1" dirty="0">
                <a:latin typeface="Lucida Sans Unicode" pitchFamily="34" charset="0"/>
                <a:cs typeface="Arabic Transparent" pitchFamily="2" charset="-78"/>
              </a:rPr>
              <a:t> أن يعطى </a:t>
            </a:r>
            <a:r>
              <a:rPr lang="ar-SA" sz="2800" b="1" dirty="0" smtClean="0">
                <a:latin typeface="Lucida Sans Unicode" pitchFamily="34" charset="0"/>
                <a:cs typeface="Arabic Transparent" pitchFamily="2" charset="-78"/>
              </a:rPr>
              <a:t>المحاضر </a:t>
            </a:r>
            <a:r>
              <a:rPr lang="ar-SA" sz="2800" b="1" dirty="0">
                <a:latin typeface="Lucida Sans Unicode" pitchFamily="34" charset="0"/>
                <a:cs typeface="Arabic Transparent" pitchFamily="2" charset="-78"/>
              </a:rPr>
              <a:t>بعض الإرشادات للطلاب أثناء العمل .</a:t>
            </a:r>
          </a:p>
          <a:p>
            <a:pPr marL="523875" indent="-463550" algn="just">
              <a:buFont typeface="Wingdings" pitchFamily="2" charset="2"/>
              <a:buChar char="Ø"/>
            </a:pPr>
            <a:r>
              <a:rPr lang="ar-SA" sz="2800" b="1" dirty="0">
                <a:latin typeface="Lucida Sans Unicode" pitchFamily="34" charset="0"/>
                <a:cs typeface="Arabic Transparent" pitchFamily="2" charset="-78"/>
              </a:rPr>
              <a:t> أن يشجع </a:t>
            </a:r>
            <a:r>
              <a:rPr lang="ar-SA" sz="2800" b="1" dirty="0" smtClean="0">
                <a:latin typeface="Lucida Sans Unicode" pitchFamily="34" charset="0"/>
                <a:cs typeface="Arabic Transparent" pitchFamily="2" charset="-78"/>
              </a:rPr>
              <a:t>المحاضر </a:t>
            </a:r>
            <a:r>
              <a:rPr lang="ar-SA" sz="2800" b="1" dirty="0">
                <a:latin typeface="Lucida Sans Unicode" pitchFamily="34" charset="0"/>
                <a:cs typeface="Arabic Transparent" pitchFamily="2" charset="-78"/>
              </a:rPr>
              <a:t>الطلاب على العمل الجماعي .</a:t>
            </a:r>
            <a:endParaRPr lang="en-US" sz="2800" b="1" dirty="0">
              <a:latin typeface="Lucida Sans Unicode" pitchFamily="34" charset="0"/>
              <a:cs typeface="Arabic Transparent" pitchFamily="2" charset="-78"/>
            </a:endParaRPr>
          </a:p>
        </p:txBody>
      </p:sp>
      <p:pic>
        <p:nvPicPr>
          <p:cNvPr id="28678" name="Picture 5"/>
          <p:cNvPicPr>
            <a:picLocks noChangeAspect="1" noChangeArrowheads="1"/>
          </p:cNvPicPr>
          <p:nvPr/>
        </p:nvPicPr>
        <p:blipFill>
          <a:blip r:embed="rId2"/>
          <a:srcRect/>
          <a:stretch>
            <a:fillRect/>
          </a:stretch>
        </p:blipFill>
        <p:spPr bwMode="auto">
          <a:xfrm>
            <a:off x="2057400" y="4213225"/>
            <a:ext cx="4191000" cy="2644775"/>
          </a:xfrm>
          <a:prstGeom prst="ellipse">
            <a:avLst/>
          </a:prstGeom>
          <a:ln>
            <a:noFill/>
          </a:ln>
          <a:effectLst>
            <a:softEdge rad="112500"/>
          </a:effectLst>
        </p:spPr>
      </p:pic>
      <p:sp>
        <p:nvSpPr>
          <p:cNvPr id="6" name="Footer Placeholder 5"/>
          <p:cNvSpPr>
            <a:spLocks noGrp="1"/>
          </p:cNvSpPr>
          <p:nvPr>
            <p:ph type="ftr" sz="quarter" idx="11"/>
          </p:nvPr>
        </p:nvSpPr>
        <p:spPr/>
        <p:txBody>
          <a:bodyPr/>
          <a:lstStyle/>
          <a:p>
            <a:r>
              <a:rPr lang="ar-EG" smtClean="0"/>
              <a:t>أ.د. علي حسين</a:t>
            </a:r>
            <a:endParaRPr lang="ar-EG"/>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98338"/>
                                        </p:tgtEl>
                                        <p:attrNameLst>
                                          <p:attrName>style.visibility</p:attrName>
                                        </p:attrNameLst>
                                      </p:cBhvr>
                                      <p:to>
                                        <p:strVal val="visible"/>
                                      </p:to>
                                    </p:set>
                                    <p:anim calcmode="lin" valueType="num">
                                      <p:cBhvr additive="base">
                                        <p:cTn id="7" dur="500" fill="hold"/>
                                        <p:tgtEl>
                                          <p:spTgt spid="398338"/>
                                        </p:tgtEl>
                                        <p:attrNameLst>
                                          <p:attrName>ppt_x</p:attrName>
                                        </p:attrNameLst>
                                      </p:cBhvr>
                                      <p:tavLst>
                                        <p:tav tm="0">
                                          <p:val>
                                            <p:strVal val="0-#ppt_w/2"/>
                                          </p:val>
                                        </p:tav>
                                        <p:tav tm="100000">
                                          <p:val>
                                            <p:strVal val="#ppt_x"/>
                                          </p:val>
                                        </p:tav>
                                      </p:tavLst>
                                    </p:anim>
                                    <p:anim calcmode="lin" valueType="num">
                                      <p:cBhvr additive="base">
                                        <p:cTn id="8" dur="500" fill="hold"/>
                                        <p:tgtEl>
                                          <p:spTgt spid="398338"/>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4" presetClass="entr" presetSubtype="10" fill="hold" grpId="0" nodeType="clickEffect">
                                  <p:stCondLst>
                                    <p:cond delay="0"/>
                                  </p:stCondLst>
                                  <p:childTnLst>
                                    <p:set>
                                      <p:cBhvr>
                                        <p:cTn id="12" dur="1" fill="hold">
                                          <p:stCondLst>
                                            <p:cond delay="0"/>
                                          </p:stCondLst>
                                        </p:cTn>
                                        <p:tgtEl>
                                          <p:spTgt spid="398339">
                                            <p:txEl>
                                              <p:pRg st="0" end="0"/>
                                            </p:txEl>
                                          </p:spTgt>
                                        </p:tgtEl>
                                        <p:attrNameLst>
                                          <p:attrName>style.visibility</p:attrName>
                                        </p:attrNameLst>
                                      </p:cBhvr>
                                      <p:to>
                                        <p:strVal val="visible"/>
                                      </p:to>
                                    </p:set>
                                    <p:animEffect transition="in" filter="randombar(horizontal)">
                                      <p:cBhvr>
                                        <p:cTn id="13" dur="500"/>
                                        <p:tgtEl>
                                          <p:spTgt spid="398339">
                                            <p:txEl>
                                              <p:pRg st="0" end="0"/>
                                            </p:txEl>
                                          </p:spTgt>
                                        </p:tgtEl>
                                      </p:cBhvr>
                                    </p:animEffect>
                                  </p:childTnLst>
                                </p:cTn>
                              </p:par>
                              <p:par>
                                <p:cTn id="14" presetID="14" presetClass="entr" presetSubtype="10" fill="hold" grpId="0" nodeType="withEffect">
                                  <p:stCondLst>
                                    <p:cond delay="0"/>
                                  </p:stCondLst>
                                  <p:childTnLst>
                                    <p:set>
                                      <p:cBhvr>
                                        <p:cTn id="15" dur="1" fill="hold">
                                          <p:stCondLst>
                                            <p:cond delay="0"/>
                                          </p:stCondLst>
                                        </p:cTn>
                                        <p:tgtEl>
                                          <p:spTgt spid="398339">
                                            <p:txEl>
                                              <p:pRg st="1" end="1"/>
                                            </p:txEl>
                                          </p:spTgt>
                                        </p:tgtEl>
                                        <p:attrNameLst>
                                          <p:attrName>style.visibility</p:attrName>
                                        </p:attrNameLst>
                                      </p:cBhvr>
                                      <p:to>
                                        <p:strVal val="visible"/>
                                      </p:to>
                                    </p:set>
                                    <p:animEffect transition="in" filter="randombar(horizontal)">
                                      <p:cBhvr>
                                        <p:cTn id="16" dur="500"/>
                                        <p:tgtEl>
                                          <p:spTgt spid="398339">
                                            <p:txEl>
                                              <p:pRg st="1" end="1"/>
                                            </p:txEl>
                                          </p:spTgt>
                                        </p:tgtEl>
                                      </p:cBhvr>
                                    </p:animEffect>
                                  </p:childTnLst>
                                </p:cTn>
                              </p:par>
                              <p:par>
                                <p:cTn id="17" presetID="14" presetClass="entr" presetSubtype="10" fill="hold" grpId="0" nodeType="withEffect">
                                  <p:stCondLst>
                                    <p:cond delay="0"/>
                                  </p:stCondLst>
                                  <p:childTnLst>
                                    <p:set>
                                      <p:cBhvr>
                                        <p:cTn id="18" dur="1" fill="hold">
                                          <p:stCondLst>
                                            <p:cond delay="0"/>
                                          </p:stCondLst>
                                        </p:cTn>
                                        <p:tgtEl>
                                          <p:spTgt spid="398339">
                                            <p:txEl>
                                              <p:pRg st="2" end="2"/>
                                            </p:txEl>
                                          </p:spTgt>
                                        </p:tgtEl>
                                        <p:attrNameLst>
                                          <p:attrName>style.visibility</p:attrName>
                                        </p:attrNameLst>
                                      </p:cBhvr>
                                      <p:to>
                                        <p:strVal val="visible"/>
                                      </p:to>
                                    </p:set>
                                    <p:animEffect transition="in" filter="randombar(horizontal)">
                                      <p:cBhvr>
                                        <p:cTn id="19" dur="500"/>
                                        <p:tgtEl>
                                          <p:spTgt spid="398339">
                                            <p:txEl>
                                              <p:pRg st="2" end="2"/>
                                            </p:txEl>
                                          </p:spTgt>
                                        </p:tgtEl>
                                      </p:cBhvr>
                                    </p:animEffect>
                                  </p:childTnLst>
                                </p:cTn>
                              </p:par>
                              <p:par>
                                <p:cTn id="20" presetID="14" presetClass="entr" presetSubtype="10" fill="hold" grpId="0" nodeType="withEffect">
                                  <p:stCondLst>
                                    <p:cond delay="0"/>
                                  </p:stCondLst>
                                  <p:childTnLst>
                                    <p:set>
                                      <p:cBhvr>
                                        <p:cTn id="21" dur="1" fill="hold">
                                          <p:stCondLst>
                                            <p:cond delay="0"/>
                                          </p:stCondLst>
                                        </p:cTn>
                                        <p:tgtEl>
                                          <p:spTgt spid="398339">
                                            <p:txEl>
                                              <p:pRg st="3" end="3"/>
                                            </p:txEl>
                                          </p:spTgt>
                                        </p:tgtEl>
                                        <p:attrNameLst>
                                          <p:attrName>style.visibility</p:attrName>
                                        </p:attrNameLst>
                                      </p:cBhvr>
                                      <p:to>
                                        <p:strVal val="visible"/>
                                      </p:to>
                                    </p:set>
                                    <p:animEffect transition="in" filter="randombar(horizontal)">
                                      <p:cBhvr>
                                        <p:cTn id="22" dur="500"/>
                                        <p:tgtEl>
                                          <p:spTgt spid="398339">
                                            <p:txEl>
                                              <p:pRg st="3" end="3"/>
                                            </p:txEl>
                                          </p:spTgt>
                                        </p:tgtEl>
                                      </p:cBhvr>
                                    </p:animEffect>
                                  </p:childTnLst>
                                </p:cTn>
                              </p:par>
                              <p:par>
                                <p:cTn id="23" presetID="14" presetClass="entr" presetSubtype="10" fill="hold" grpId="0" nodeType="withEffect">
                                  <p:stCondLst>
                                    <p:cond delay="0"/>
                                  </p:stCondLst>
                                  <p:childTnLst>
                                    <p:set>
                                      <p:cBhvr>
                                        <p:cTn id="24" dur="1" fill="hold">
                                          <p:stCondLst>
                                            <p:cond delay="0"/>
                                          </p:stCondLst>
                                        </p:cTn>
                                        <p:tgtEl>
                                          <p:spTgt spid="398339">
                                            <p:txEl>
                                              <p:pRg st="4" end="4"/>
                                            </p:txEl>
                                          </p:spTgt>
                                        </p:tgtEl>
                                        <p:attrNameLst>
                                          <p:attrName>style.visibility</p:attrName>
                                        </p:attrNameLst>
                                      </p:cBhvr>
                                      <p:to>
                                        <p:strVal val="visible"/>
                                      </p:to>
                                    </p:set>
                                    <p:animEffect transition="in" filter="randombar(horizontal)">
                                      <p:cBhvr>
                                        <p:cTn id="25" dur="500"/>
                                        <p:tgtEl>
                                          <p:spTgt spid="39833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8338" grpId="0"/>
      <p:bldP spid="398339" grpId="0" build="allAtOnce"/>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160748"/>
            <a:ext cx="8358214" cy="5697252"/>
          </a:xfrm>
        </p:spPr>
        <p:style>
          <a:lnRef idx="2">
            <a:schemeClr val="accent1"/>
          </a:lnRef>
          <a:fillRef idx="1">
            <a:schemeClr val="lt1"/>
          </a:fillRef>
          <a:effectRef idx="0">
            <a:schemeClr val="accent1"/>
          </a:effectRef>
          <a:fontRef idx="minor">
            <a:schemeClr val="dk1"/>
          </a:fontRef>
        </p:style>
        <p:txBody>
          <a:bodyPr>
            <a:normAutofit/>
          </a:bodyPr>
          <a:lstStyle/>
          <a:p>
            <a:pPr marL="137160" indent="0">
              <a:buNone/>
            </a:pPr>
            <a:endParaRPr lang="ar-EG" dirty="0" smtClean="0">
              <a:solidFill>
                <a:schemeClr val="tx2"/>
              </a:solidFill>
            </a:endParaRPr>
          </a:p>
          <a:p>
            <a:pPr marL="514350" indent="-514350">
              <a:buFont typeface="+mj-lt"/>
              <a:buAutoNum type="arabicPeriod"/>
            </a:pPr>
            <a:r>
              <a:rPr lang="ar-EG" b="1" dirty="0" smtClean="0">
                <a:solidFill>
                  <a:schemeClr val="tx2"/>
                </a:solidFill>
              </a:rPr>
              <a:t>إثارة</a:t>
            </a:r>
            <a:r>
              <a:rPr lang="ar-SA" b="1" dirty="0" smtClean="0">
                <a:solidFill>
                  <a:schemeClr val="tx2"/>
                </a:solidFill>
              </a:rPr>
              <a:t> اهتمام الطلاب نحو المشكلة موضوع الدراسة </a:t>
            </a:r>
            <a:r>
              <a:rPr lang="ar-EG" b="1" dirty="0" smtClean="0">
                <a:solidFill>
                  <a:schemeClr val="tx2"/>
                </a:solidFill>
              </a:rPr>
              <a:t>بإستخدام التمهيد المناسب.</a:t>
            </a:r>
            <a:r>
              <a:rPr lang="ar-SA" b="1" dirty="0" smtClean="0">
                <a:solidFill>
                  <a:schemeClr val="tx2"/>
                </a:solidFill>
              </a:rPr>
              <a:t> </a:t>
            </a:r>
            <a:endParaRPr lang="ar-EG" dirty="0" smtClean="0">
              <a:solidFill>
                <a:schemeClr val="tx2"/>
              </a:solidFill>
            </a:endParaRPr>
          </a:p>
          <a:p>
            <a:pPr marL="514350" indent="-514350">
              <a:buFont typeface="+mj-lt"/>
              <a:buAutoNum type="arabicPeriod"/>
            </a:pPr>
            <a:r>
              <a:rPr lang="ar-SA" b="1" dirty="0" smtClean="0">
                <a:solidFill>
                  <a:schemeClr val="tx2"/>
                </a:solidFill>
              </a:rPr>
              <a:t>مساعدة الطلاب على صياغة المشكلة وتحديدها فى سؤال أو أكثر.</a:t>
            </a:r>
            <a:endParaRPr lang="ar-EG" dirty="0" smtClean="0">
              <a:solidFill>
                <a:schemeClr val="tx2"/>
              </a:solidFill>
            </a:endParaRPr>
          </a:p>
          <a:p>
            <a:pPr marL="514350" indent="-514350">
              <a:buFont typeface="+mj-lt"/>
              <a:buAutoNum type="arabicPeriod"/>
            </a:pPr>
            <a:r>
              <a:rPr lang="ar-SA" b="1" dirty="0" smtClean="0">
                <a:solidFill>
                  <a:schemeClr val="tx2"/>
                </a:solidFill>
              </a:rPr>
              <a:t>تشجيع الطلاب على عرض الأفكار أو الحلول المقترحة للمشكلة.</a:t>
            </a:r>
            <a:endParaRPr lang="ar-EG" dirty="0" smtClean="0">
              <a:solidFill>
                <a:schemeClr val="tx2"/>
              </a:solidFill>
            </a:endParaRPr>
          </a:p>
          <a:p>
            <a:pPr marL="514350" indent="-514350">
              <a:buFont typeface="+mj-lt"/>
              <a:buAutoNum type="arabicPeriod"/>
            </a:pPr>
            <a:r>
              <a:rPr lang="ar-EG" b="1" dirty="0" smtClean="0">
                <a:solidFill>
                  <a:schemeClr val="tx2"/>
                </a:solidFill>
              </a:rPr>
              <a:t>ت</a:t>
            </a:r>
            <a:r>
              <a:rPr lang="ar-SA" b="1" dirty="0" smtClean="0">
                <a:solidFill>
                  <a:schemeClr val="tx2"/>
                </a:solidFill>
              </a:rPr>
              <a:t>وج</a:t>
            </a:r>
            <a:r>
              <a:rPr lang="ar-EG" b="1" dirty="0" smtClean="0">
                <a:solidFill>
                  <a:schemeClr val="tx2"/>
                </a:solidFill>
              </a:rPr>
              <a:t>ي</a:t>
            </a:r>
            <a:r>
              <a:rPr lang="ar-SA" b="1" dirty="0" smtClean="0">
                <a:solidFill>
                  <a:schemeClr val="tx2"/>
                </a:solidFill>
              </a:rPr>
              <a:t>ه الطلاب</a:t>
            </a:r>
            <a:r>
              <a:rPr lang="ar-EG" b="1" dirty="0" smtClean="0">
                <a:solidFill>
                  <a:schemeClr val="tx2"/>
                </a:solidFill>
              </a:rPr>
              <a:t> إلي </a:t>
            </a:r>
            <a:r>
              <a:rPr lang="ar-EG" b="1" dirty="0">
                <a:solidFill>
                  <a:schemeClr val="tx2"/>
                </a:solidFill>
              </a:rPr>
              <a:t>إ</a:t>
            </a:r>
            <a:r>
              <a:rPr lang="ar-SA" b="1" dirty="0" smtClean="0">
                <a:solidFill>
                  <a:schemeClr val="tx2"/>
                </a:solidFill>
              </a:rPr>
              <a:t>ختبار الحلول </a:t>
            </a:r>
            <a:r>
              <a:rPr lang="ar-EG" b="1" dirty="0" smtClean="0">
                <a:solidFill>
                  <a:schemeClr val="tx2"/>
                </a:solidFill>
              </a:rPr>
              <a:t>من خلال </a:t>
            </a:r>
            <a:r>
              <a:rPr lang="ar-SA" b="1" dirty="0" smtClean="0">
                <a:solidFill>
                  <a:schemeClr val="tx2"/>
                </a:solidFill>
              </a:rPr>
              <a:t>جمع البيانات أو التجريب العملى .</a:t>
            </a:r>
            <a:endParaRPr lang="ar-EG" dirty="0" smtClean="0">
              <a:solidFill>
                <a:schemeClr val="tx2"/>
              </a:solidFill>
            </a:endParaRPr>
          </a:p>
          <a:p>
            <a:pPr marL="514350" indent="-514350">
              <a:buFont typeface="+mj-lt"/>
              <a:buAutoNum type="arabicPeriod"/>
            </a:pPr>
            <a:r>
              <a:rPr lang="ar-EG" b="1" dirty="0" smtClean="0">
                <a:solidFill>
                  <a:schemeClr val="tx2"/>
                </a:solidFill>
              </a:rPr>
              <a:t>مُساعدة</a:t>
            </a:r>
            <a:r>
              <a:rPr lang="ar-SA" b="1" dirty="0" smtClean="0">
                <a:solidFill>
                  <a:schemeClr val="tx2"/>
                </a:solidFill>
              </a:rPr>
              <a:t> </a:t>
            </a:r>
            <a:r>
              <a:rPr lang="ar-EG" b="1" dirty="0" smtClean="0">
                <a:solidFill>
                  <a:schemeClr val="tx2"/>
                </a:solidFill>
              </a:rPr>
              <a:t>ال</a:t>
            </a:r>
            <a:r>
              <a:rPr lang="ar-SA" b="1" dirty="0" smtClean="0">
                <a:solidFill>
                  <a:schemeClr val="tx2"/>
                </a:solidFill>
              </a:rPr>
              <a:t>طلاب</a:t>
            </a:r>
            <a:r>
              <a:rPr lang="ar-EG" b="1" dirty="0" smtClean="0">
                <a:solidFill>
                  <a:schemeClr val="tx2"/>
                </a:solidFill>
              </a:rPr>
              <a:t> في</a:t>
            </a:r>
            <a:r>
              <a:rPr lang="ar-SA" b="1" dirty="0" smtClean="0">
                <a:solidFill>
                  <a:schemeClr val="tx2"/>
                </a:solidFill>
              </a:rPr>
              <a:t> </a:t>
            </a:r>
            <a:r>
              <a:rPr lang="ar-EG" b="1" dirty="0" smtClean="0">
                <a:solidFill>
                  <a:schemeClr val="tx2"/>
                </a:solidFill>
              </a:rPr>
              <a:t>ا</a:t>
            </a:r>
            <a:r>
              <a:rPr lang="ar-SA" b="1" dirty="0" smtClean="0">
                <a:solidFill>
                  <a:schemeClr val="tx2"/>
                </a:solidFill>
              </a:rPr>
              <a:t>ختيار أنسب الحلول.</a:t>
            </a:r>
            <a:endParaRPr lang="ar-EG" dirty="0" smtClean="0">
              <a:solidFill>
                <a:schemeClr val="tx2"/>
              </a:solidFill>
            </a:endParaRPr>
          </a:p>
          <a:p>
            <a:pPr marL="514350" indent="-514350">
              <a:buFont typeface="+mj-lt"/>
              <a:buAutoNum type="arabicPeriod"/>
            </a:pPr>
            <a:r>
              <a:rPr lang="ar-EG" b="1" dirty="0" smtClean="0">
                <a:solidFill>
                  <a:schemeClr val="tx2"/>
                </a:solidFill>
              </a:rPr>
              <a:t>مُساعدة الطلاب في</a:t>
            </a:r>
            <a:r>
              <a:rPr lang="ar-SA" b="1" dirty="0" smtClean="0">
                <a:solidFill>
                  <a:schemeClr val="tx2"/>
                </a:solidFill>
              </a:rPr>
              <a:t> تعميم النتائج التى توصلوا إليها.</a:t>
            </a:r>
          </a:p>
          <a:p>
            <a:pPr>
              <a:buNone/>
            </a:pPr>
            <a:endParaRPr lang="ar-EG" dirty="0"/>
          </a:p>
        </p:txBody>
      </p:sp>
      <p:sp>
        <p:nvSpPr>
          <p:cNvPr id="4" name="Title 3"/>
          <p:cNvSpPr>
            <a:spLocks noGrp="1"/>
          </p:cNvSpPr>
          <p:nvPr>
            <p:ph type="title"/>
          </p:nvPr>
        </p:nvSpPr>
        <p:spPr>
          <a:xfrm>
            <a:off x="571472" y="142852"/>
            <a:ext cx="8229600" cy="928686"/>
          </a:xfrm>
        </p:spPr>
        <p:txBody>
          <a:bodyPr>
            <a:normAutofit/>
          </a:bodyPr>
          <a:lstStyle/>
          <a:p>
            <a:pPr algn="ctr"/>
            <a:r>
              <a:rPr lang="ar-EG" sz="4000" b="1" dirty="0" smtClean="0">
                <a:solidFill>
                  <a:srgbClr val="FF0000"/>
                </a:solidFill>
              </a:rPr>
              <a:t>دور المُعلم في إستراتيجية حل المُشكلات</a:t>
            </a:r>
            <a:endParaRPr lang="ar-EG" sz="4000" b="1" dirty="0"/>
          </a:p>
        </p:txBody>
      </p:sp>
      <p:sp>
        <p:nvSpPr>
          <p:cNvPr id="5" name="Slide Number Placeholder 4"/>
          <p:cNvSpPr>
            <a:spLocks noGrp="1"/>
          </p:cNvSpPr>
          <p:nvPr>
            <p:ph type="sldNum" sz="quarter" idx="12"/>
          </p:nvPr>
        </p:nvSpPr>
        <p:spPr/>
        <p:txBody>
          <a:bodyPr/>
          <a:lstStyle/>
          <a:p>
            <a:fld id="{A6A01B5A-6D16-4ADD-9F02-C4322D9FCC7C}" type="slidenum">
              <a:rPr lang="ar-EG" smtClean="0"/>
              <a:pPr/>
              <a:t>8</a:t>
            </a:fld>
            <a:endParaRPr lang="ar-EG"/>
          </a:p>
        </p:txBody>
      </p:sp>
      <p:sp>
        <p:nvSpPr>
          <p:cNvPr id="6" name="Footer Placeholder 5"/>
          <p:cNvSpPr>
            <a:spLocks noGrp="1"/>
          </p:cNvSpPr>
          <p:nvPr>
            <p:ph type="ftr" sz="quarter" idx="11"/>
          </p:nvPr>
        </p:nvSpPr>
        <p:spPr/>
        <p:txBody>
          <a:bodyPr/>
          <a:lstStyle/>
          <a:p>
            <a:r>
              <a:rPr lang="ar-EG" smtClean="0"/>
              <a:t>أ.د. علي حسين</a:t>
            </a:r>
            <a:endParaRPr lang="ar-EG"/>
          </a:p>
        </p:txBody>
      </p:sp>
    </p:spTree>
    <p:extLst>
      <p:ext uri="{BB962C8B-B14F-4D97-AF65-F5344CB8AC3E}">
        <p14:creationId xmlns:p14="http://schemas.microsoft.com/office/powerpoint/2010/main" val="319725869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4440" y="0"/>
            <a:ext cx="6995120" cy="5877272"/>
          </a:xfrm>
        </p:spPr>
        <p:txBody>
          <a:bodyPr/>
          <a:lstStyle/>
          <a:p>
            <a:pPr marL="0" indent="0" algn="ctr">
              <a:lnSpc>
                <a:spcPct val="90000"/>
              </a:lnSpc>
              <a:buNone/>
            </a:pPr>
            <a:endParaRPr lang="ar-EG" sz="3200" b="1" dirty="0" smtClean="0">
              <a:latin typeface="Times New Roman" panose="02020603050405020304" pitchFamily="18" charset="0"/>
              <a:ea typeface="Times New Roman" panose="02020603050405020304" pitchFamily="18" charset="0"/>
              <a:cs typeface="Simplified Arabic" panose="02020603050405020304" pitchFamily="18" charset="-78"/>
            </a:endParaRPr>
          </a:p>
          <a:p>
            <a:pPr marL="0" indent="0" algn="ctr">
              <a:lnSpc>
                <a:spcPct val="90000"/>
              </a:lnSpc>
              <a:buNone/>
            </a:pPr>
            <a:r>
              <a:rPr lang="ar-EG" sz="3200" b="1" dirty="0" smtClean="0">
                <a:solidFill>
                  <a:srgbClr val="FF0000"/>
                </a:solidFill>
                <a:latin typeface="Times New Roman" panose="02020603050405020304" pitchFamily="18" charset="0"/>
                <a:ea typeface="Times New Roman" panose="02020603050405020304" pitchFamily="18" charset="0"/>
                <a:cs typeface="Simplified Arabic" panose="02020603050405020304" pitchFamily="18" charset="-78"/>
              </a:rPr>
              <a:t>الطريقة </a:t>
            </a:r>
            <a:r>
              <a:rPr lang="ar-EG" sz="3200" b="1" dirty="0">
                <a:solidFill>
                  <a:srgbClr val="FF0000"/>
                </a:solidFill>
                <a:latin typeface="Times New Roman" panose="02020603050405020304" pitchFamily="18" charset="0"/>
                <a:ea typeface="Times New Roman" panose="02020603050405020304" pitchFamily="18" charset="0"/>
                <a:cs typeface="Simplified Arabic" panose="02020603050405020304" pitchFamily="18" charset="-78"/>
              </a:rPr>
              <a:t>المعملية</a:t>
            </a:r>
            <a:endParaRPr lang="en-US" sz="2400" dirty="0">
              <a:solidFill>
                <a:srgbClr val="FF0000"/>
              </a:solidFill>
              <a:latin typeface="Times New Roman" panose="02020603050405020304" pitchFamily="18" charset="0"/>
              <a:ea typeface="Times New Roman" panose="02020603050405020304" pitchFamily="18" charset="0"/>
            </a:endParaRPr>
          </a:p>
          <a:p>
            <a:pPr marL="0" indent="0" algn="ctr">
              <a:lnSpc>
                <a:spcPct val="90000"/>
              </a:lnSpc>
              <a:buNone/>
            </a:pPr>
            <a:r>
              <a:rPr lang="en-US" sz="3200" b="1" dirty="0">
                <a:solidFill>
                  <a:srgbClr val="FF0000"/>
                </a:solidFill>
                <a:latin typeface="Times New Roman" panose="02020603050405020304" pitchFamily="18" charset="0"/>
                <a:ea typeface="Times New Roman" panose="02020603050405020304" pitchFamily="18" charset="0"/>
                <a:cs typeface="Simplified Arabic" panose="02020603050405020304" pitchFamily="18" charset="-78"/>
              </a:rPr>
              <a:t>Laboratory </a:t>
            </a:r>
            <a:r>
              <a:rPr lang="en-US" sz="3200" b="1" dirty="0" smtClean="0">
                <a:solidFill>
                  <a:srgbClr val="FF0000"/>
                </a:solidFill>
                <a:latin typeface="Times New Roman" panose="02020603050405020304" pitchFamily="18" charset="0"/>
                <a:ea typeface="Times New Roman" panose="02020603050405020304" pitchFamily="18" charset="0"/>
                <a:cs typeface="Simplified Arabic" panose="02020603050405020304" pitchFamily="18" charset="-78"/>
              </a:rPr>
              <a:t>Method</a:t>
            </a:r>
            <a:endParaRPr lang="en-US" sz="2400" dirty="0">
              <a:solidFill>
                <a:srgbClr val="FF0000"/>
              </a:solidFill>
              <a:latin typeface="Times New Roman" panose="02020603050405020304" pitchFamily="18" charset="0"/>
              <a:ea typeface="Times New Roman" panose="02020603050405020304" pitchFamily="18" charset="0"/>
            </a:endParaRPr>
          </a:p>
          <a:p>
            <a:pPr marL="0" indent="0" algn="justLow">
              <a:lnSpc>
                <a:spcPct val="90000"/>
              </a:lnSpc>
              <a:buNone/>
            </a:pPr>
            <a:r>
              <a:rPr lang="ar-EG" dirty="0">
                <a:latin typeface="Times New Roman" panose="02020603050405020304" pitchFamily="18" charset="0"/>
                <a:ea typeface="Times New Roman" panose="02020603050405020304" pitchFamily="18" charset="0"/>
                <a:cs typeface="Simplified Arabic" panose="02020603050405020304" pitchFamily="18" charset="-78"/>
              </a:rPr>
              <a:t>	</a:t>
            </a:r>
            <a:endParaRPr lang="en-US" sz="2400" dirty="0">
              <a:latin typeface="Times New Roman" panose="02020603050405020304" pitchFamily="18" charset="0"/>
              <a:ea typeface="Times New Roman" panose="02020603050405020304" pitchFamily="18" charset="0"/>
            </a:endParaRPr>
          </a:p>
          <a:p>
            <a:pPr marL="0" indent="0" algn="justLow">
              <a:lnSpc>
                <a:spcPct val="150000"/>
              </a:lnSpc>
              <a:buNone/>
            </a:pPr>
            <a:endParaRPr lang="ar-EG" dirty="0" smtClean="0">
              <a:latin typeface="Times New Roman" panose="02020603050405020304" pitchFamily="18" charset="0"/>
              <a:ea typeface="Times New Roman" panose="02020603050405020304" pitchFamily="18" charset="0"/>
              <a:cs typeface="Simplified Arabic" panose="02020603050405020304" pitchFamily="18" charset="-78"/>
            </a:endParaRPr>
          </a:p>
          <a:p>
            <a:pPr marL="0" indent="0" algn="justLow">
              <a:lnSpc>
                <a:spcPct val="150000"/>
              </a:lnSpc>
              <a:buNone/>
            </a:pPr>
            <a:r>
              <a:rPr lang="ar-EG" dirty="0" smtClean="0">
                <a:latin typeface="Times New Roman" panose="02020603050405020304" pitchFamily="18" charset="0"/>
                <a:ea typeface="Times New Roman" panose="02020603050405020304" pitchFamily="18" charset="0"/>
                <a:cs typeface="Simplified Arabic" panose="02020603050405020304" pitchFamily="18" charset="-78"/>
              </a:rPr>
              <a:t>تعد </a:t>
            </a:r>
            <a:r>
              <a:rPr lang="ar-EG" dirty="0">
                <a:latin typeface="Times New Roman" panose="02020603050405020304" pitchFamily="18" charset="0"/>
                <a:ea typeface="Times New Roman" panose="02020603050405020304" pitchFamily="18" charset="0"/>
                <a:cs typeface="Simplified Arabic" panose="02020603050405020304" pitchFamily="18" charset="-78"/>
              </a:rPr>
              <a:t>الدراسة المعملية من أهم طرائق التدريس ذات الفاعلية الكبيرة في مجال اكتساب المهارات الأدائية والتدريب العملي، حيث تقوم على فلسفة التعلم بالممارسة من خلال إجراء التجارب المختلفة والنشاط العملي المتنوع.</a:t>
            </a:r>
            <a:endParaRPr lang="en-US" sz="2400" dirty="0">
              <a:latin typeface="Times New Roman" panose="02020603050405020304" pitchFamily="18" charset="0"/>
              <a:ea typeface="Times New Roman" panose="02020603050405020304" pitchFamily="18" charset="0"/>
            </a:endParaRPr>
          </a:p>
          <a:p>
            <a:pPr marL="0" indent="0">
              <a:buNone/>
            </a:pPr>
            <a:endParaRPr lang="en-US" dirty="0"/>
          </a:p>
        </p:txBody>
      </p:sp>
      <p:sp>
        <p:nvSpPr>
          <p:cNvPr id="4" name="Footer Placeholder 3"/>
          <p:cNvSpPr>
            <a:spLocks noGrp="1"/>
          </p:cNvSpPr>
          <p:nvPr>
            <p:ph type="ftr" sz="quarter" idx="11"/>
          </p:nvPr>
        </p:nvSpPr>
        <p:spPr/>
        <p:txBody>
          <a:bodyPr/>
          <a:lstStyle/>
          <a:p>
            <a:r>
              <a:rPr lang="ar-EG" dirty="0" err="1" smtClean="0"/>
              <a:t>أ.د</a:t>
            </a:r>
            <a:r>
              <a:rPr lang="ar-EG" dirty="0" smtClean="0"/>
              <a:t>. علي حسين</a:t>
            </a:r>
            <a:endParaRPr lang="ar-EG" dirty="0"/>
          </a:p>
        </p:txBody>
      </p:sp>
      <p:sp>
        <p:nvSpPr>
          <p:cNvPr id="5" name="Slide Number Placeholder 4"/>
          <p:cNvSpPr>
            <a:spLocks noGrp="1"/>
          </p:cNvSpPr>
          <p:nvPr>
            <p:ph type="sldNum" sz="quarter" idx="12"/>
          </p:nvPr>
        </p:nvSpPr>
        <p:spPr/>
        <p:txBody>
          <a:bodyPr/>
          <a:lstStyle/>
          <a:p>
            <a:fld id="{A6A01B5A-6D16-4ADD-9F02-C4322D9FCC7C}" type="slidenum">
              <a:rPr lang="ar-EG" smtClean="0"/>
              <a:pPr/>
              <a:t>9</a:t>
            </a:fld>
            <a:endParaRPr lang="ar-EG"/>
          </a:p>
        </p:txBody>
      </p:sp>
    </p:spTree>
    <p:extLst>
      <p:ext uri="{BB962C8B-B14F-4D97-AF65-F5344CB8AC3E}">
        <p14:creationId xmlns:p14="http://schemas.microsoft.com/office/powerpoint/2010/main" val="211392447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537</TotalTime>
  <Words>1277</Words>
  <Application>Microsoft Office PowerPoint</Application>
  <PresentationFormat>On-screen Show (4:3)</PresentationFormat>
  <Paragraphs>170</Paragraphs>
  <Slides>22</Slides>
  <Notes>2</Notes>
  <HiddenSlides>0</HiddenSlides>
  <MMClips>0</MMClips>
  <ScaleCrop>false</ScaleCrop>
  <HeadingPairs>
    <vt:vector size="6" baseType="variant">
      <vt:variant>
        <vt:lpstr>Fonts Used</vt:lpstr>
      </vt:variant>
      <vt:variant>
        <vt:i4>16</vt:i4>
      </vt:variant>
      <vt:variant>
        <vt:lpstr>Theme</vt:lpstr>
      </vt:variant>
      <vt:variant>
        <vt:i4>1</vt:i4>
      </vt:variant>
      <vt:variant>
        <vt:lpstr>Slide Titles</vt:lpstr>
      </vt:variant>
      <vt:variant>
        <vt:i4>22</vt:i4>
      </vt:variant>
    </vt:vector>
  </HeadingPairs>
  <TitlesOfParts>
    <vt:vector size="39" baseType="lpstr">
      <vt:lpstr>AdvertisingExtraBold</vt:lpstr>
      <vt:lpstr>AL-Mohanad Bold</vt:lpstr>
      <vt:lpstr>Arabic Transparent</vt:lpstr>
      <vt:lpstr>Arial</vt:lpstr>
      <vt:lpstr>Calibri</vt:lpstr>
      <vt:lpstr>Constantia</vt:lpstr>
      <vt:lpstr>Lucida Sans Unicode</vt:lpstr>
      <vt:lpstr>Majalla UI</vt:lpstr>
      <vt:lpstr>PT Bold Heading</vt:lpstr>
      <vt:lpstr>Simplified Arabic</vt:lpstr>
      <vt:lpstr>Times New Roman</vt:lpstr>
      <vt:lpstr>Traditional Arabic</vt:lpstr>
      <vt:lpstr>Verdana</vt:lpstr>
      <vt:lpstr>Wingdings</vt:lpstr>
      <vt:lpstr>Wingdings 2</vt:lpstr>
      <vt:lpstr>Wingdings 3</vt:lpstr>
      <vt:lpstr>Flow</vt:lpstr>
      <vt:lpstr>PowerPoint Presentation</vt:lpstr>
      <vt:lpstr>PowerPoint Presentation</vt:lpstr>
      <vt:lpstr>المراحل الرئيسة لتنفيذ استراتيجيات التدريس</vt:lpstr>
      <vt:lpstr>معايير اختيار استراتيجيات التدريس</vt:lpstr>
      <vt:lpstr>PowerPoint Presentation</vt:lpstr>
      <vt:lpstr>PowerPoint Presentation</vt:lpstr>
      <vt:lpstr>PowerPoint Presentation</vt:lpstr>
      <vt:lpstr>دور المُعلم في إستراتيجية حل المُشكلات</vt:lpstr>
      <vt:lpstr>PowerPoint Presentation</vt:lpstr>
      <vt:lpstr>PowerPoint Presentation</vt:lpstr>
      <vt:lpstr>خطوات الدراسة المعملية</vt:lpstr>
      <vt:lpstr>PowerPoint Presentation</vt:lpstr>
      <vt:lpstr>PowerPoint Presentation</vt:lpstr>
      <vt:lpstr>PowerPoint Presentation</vt:lpstr>
      <vt:lpstr>PowerPoint Presentation</vt:lpstr>
      <vt:lpstr>PowerPoint Presentation</vt:lpstr>
      <vt:lpstr>PowerPoint Presentation</vt:lpstr>
      <vt:lpstr>انتبه أمامك تدريب: </vt:lpstr>
      <vt:lpstr>PowerPoint Presentation</vt:lpstr>
      <vt:lpstr>PowerPoint Presentation</vt:lpstr>
      <vt:lpstr>PowerPoint Presentation</vt:lpstr>
      <vt:lpstr>PowerPoint Presentation</vt:lpstr>
    </vt:vector>
  </TitlesOfParts>
  <Company>( AQSA Comp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 MISHO )</dc:creator>
  <cp:lastModifiedBy>Prof. Ali</cp:lastModifiedBy>
  <cp:revision>94</cp:revision>
  <dcterms:created xsi:type="dcterms:W3CDTF">2014-11-13T11:51:14Z</dcterms:created>
  <dcterms:modified xsi:type="dcterms:W3CDTF">2017-10-06T19:07:20Z</dcterms:modified>
</cp:coreProperties>
</file>