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Default Extension="gif" ContentType="image/gif"/>
  <Override PartName="/ppt/diagrams/layout2.xml" ContentType="application/vnd.openxmlformats-officedocument.drawingml.diagramLayout+xml"/>
  <Override PartName="/ppt/slides/slide8.xml" ContentType="application/vnd.openxmlformats-officedocument.presentationml.slide+xml"/>
  <Override PartName="/ppt/slides/slide49.xml" ContentType="application/vnd.openxmlformats-officedocument.presentationml.slide+xml"/>
  <Override PartName="/ppt/diagrams/data1.xml" ContentType="application/vnd.openxmlformats-officedocument.drawingml.diagramData+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notesMasterIdLst>
    <p:notesMasterId r:id="rId54"/>
  </p:notesMasterIdLst>
  <p:sldIdLst>
    <p:sldId id="415" r:id="rId2"/>
    <p:sldId id="430" r:id="rId3"/>
    <p:sldId id="431" r:id="rId4"/>
    <p:sldId id="432" r:id="rId5"/>
    <p:sldId id="268" r:id="rId6"/>
    <p:sldId id="269" r:id="rId7"/>
    <p:sldId id="270" r:id="rId8"/>
    <p:sldId id="420" r:id="rId9"/>
    <p:sldId id="422" r:id="rId10"/>
    <p:sldId id="423" r:id="rId11"/>
    <p:sldId id="424" r:id="rId12"/>
    <p:sldId id="425" r:id="rId13"/>
    <p:sldId id="426" r:id="rId14"/>
    <p:sldId id="427" r:id="rId15"/>
    <p:sldId id="272" r:id="rId16"/>
    <p:sldId id="273" r:id="rId17"/>
    <p:sldId id="274" r:id="rId18"/>
    <p:sldId id="275" r:id="rId19"/>
    <p:sldId id="321" r:id="rId20"/>
    <p:sldId id="322" r:id="rId21"/>
    <p:sldId id="323" r:id="rId22"/>
    <p:sldId id="324" r:id="rId23"/>
    <p:sldId id="325" r:id="rId24"/>
    <p:sldId id="326" r:id="rId25"/>
    <p:sldId id="327" r:id="rId26"/>
    <p:sldId id="328" r:id="rId27"/>
    <p:sldId id="416" r:id="rId28"/>
    <p:sldId id="434" r:id="rId29"/>
    <p:sldId id="435" r:id="rId30"/>
    <p:sldId id="417" r:id="rId31"/>
    <p:sldId id="436" r:id="rId32"/>
    <p:sldId id="437" r:id="rId33"/>
    <p:sldId id="438" r:id="rId34"/>
    <p:sldId id="439" r:id="rId35"/>
    <p:sldId id="381" r:id="rId36"/>
    <p:sldId id="440" r:id="rId37"/>
    <p:sldId id="441" r:id="rId38"/>
    <p:sldId id="442" r:id="rId39"/>
    <p:sldId id="445" r:id="rId40"/>
    <p:sldId id="443" r:id="rId41"/>
    <p:sldId id="444" r:id="rId42"/>
    <p:sldId id="402" r:id="rId43"/>
    <p:sldId id="451" r:id="rId44"/>
    <p:sldId id="450" r:id="rId45"/>
    <p:sldId id="452" r:id="rId46"/>
    <p:sldId id="403" r:id="rId47"/>
    <p:sldId id="404" r:id="rId48"/>
    <p:sldId id="406" r:id="rId49"/>
    <p:sldId id="446" r:id="rId50"/>
    <p:sldId id="449" r:id="rId51"/>
    <p:sldId id="433" r:id="rId52"/>
    <p:sldId id="448" r:id="rId53"/>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65385" autoAdjust="0"/>
    <p:restoredTop sz="86401" autoAdjust="0"/>
  </p:normalViewPr>
  <p:slideViewPr>
    <p:cSldViewPr>
      <p:cViewPr varScale="1">
        <p:scale>
          <a:sx n="83" d="100"/>
          <a:sy n="83" d="100"/>
        </p:scale>
        <p:origin x="-456" y="-84"/>
      </p:cViewPr>
      <p:guideLst>
        <p:guide orient="horz" pos="2160"/>
        <p:guide pos="2880"/>
      </p:guideLst>
    </p:cSldViewPr>
  </p:slideViewPr>
  <p:outlineViewPr>
    <p:cViewPr>
      <p:scale>
        <a:sx n="33" d="100"/>
        <a:sy n="33" d="100"/>
      </p:scale>
      <p:origin x="0" y="648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E1DED99-0719-4AEB-AC86-1005FA217BDA}" type="doc">
      <dgm:prSet loTypeId="urn:microsoft.com/office/officeart/2005/8/layout/pyramid2" loCatId="pyramid" qsTypeId="urn:microsoft.com/office/officeart/2005/8/quickstyle/simple3" qsCatId="simple" csTypeId="urn:microsoft.com/office/officeart/2005/8/colors/accent1_2" csCatId="accent1" phldr="1"/>
      <dgm:spPr/>
    </dgm:pt>
    <dgm:pt modelId="{DF9996C0-BF65-4796-80A8-61902031767E}">
      <dgm:prSet phldrT="[Text]" custT="1"/>
      <dgm:spPr>
        <a:solidFill>
          <a:schemeClr val="bg1">
            <a:lumMod val="85000"/>
            <a:alpha val="90000"/>
          </a:schemeClr>
        </a:solidFill>
      </dgm:spPr>
      <dgm:t>
        <a:bodyPr/>
        <a:lstStyle/>
        <a:p>
          <a:pPr rtl="1"/>
          <a:r>
            <a:rPr lang="ar-EG" sz="2000" b="1" dirty="0" smtClean="0">
              <a:solidFill>
                <a:srgbClr val="C00000"/>
              </a:solidFill>
              <a:latin typeface="Calibri"/>
              <a:cs typeface="Arial"/>
            </a:rPr>
            <a:t>أ. طرق تعتمد على المعلم وتتضمن:</a:t>
          </a:r>
        </a:p>
        <a:p>
          <a:pPr rtl="1"/>
          <a:r>
            <a:rPr lang="ar-EG" sz="2000" b="1" dirty="0" smtClean="0">
              <a:latin typeface="Calibri"/>
              <a:cs typeface="Arial"/>
            </a:rPr>
            <a:t> </a:t>
          </a:r>
          <a:r>
            <a:rPr lang="ar-EG" sz="2000" dirty="0" smtClean="0">
              <a:latin typeface="Calibri"/>
              <a:cs typeface="Arial"/>
            </a:rPr>
            <a:t>المحاضرة – القصة – التلقين – العروض العملية.</a:t>
          </a:r>
          <a:endParaRPr lang="ar-EG" sz="2000" dirty="0"/>
        </a:p>
      </dgm:t>
    </dgm:pt>
    <dgm:pt modelId="{645960D3-3325-4DE7-AB6D-49BDAF705716}" type="parTrans" cxnId="{8933D627-3E3F-4280-9DF2-945EEA4958FC}">
      <dgm:prSet/>
      <dgm:spPr/>
      <dgm:t>
        <a:bodyPr/>
        <a:lstStyle/>
        <a:p>
          <a:pPr rtl="1"/>
          <a:endParaRPr lang="ar-EG"/>
        </a:p>
      </dgm:t>
    </dgm:pt>
    <dgm:pt modelId="{DDF1C841-F3B5-44C8-BB11-68400BCDFB32}" type="sibTrans" cxnId="{8933D627-3E3F-4280-9DF2-945EEA4958FC}">
      <dgm:prSet/>
      <dgm:spPr/>
      <dgm:t>
        <a:bodyPr/>
        <a:lstStyle/>
        <a:p>
          <a:pPr rtl="1"/>
          <a:endParaRPr lang="ar-EG"/>
        </a:p>
      </dgm:t>
    </dgm:pt>
    <dgm:pt modelId="{6123FD13-B1BB-4E06-9201-8BD5A7ACF853}">
      <dgm:prSet phldrT="[Text]" custT="1"/>
      <dgm:spPr>
        <a:solidFill>
          <a:schemeClr val="bg1">
            <a:lumMod val="75000"/>
            <a:alpha val="90000"/>
          </a:schemeClr>
        </a:solidFill>
      </dgm:spPr>
      <dgm:t>
        <a:bodyPr/>
        <a:lstStyle/>
        <a:p>
          <a:pPr rtl="1"/>
          <a:r>
            <a:rPr lang="ar-EG" sz="2000" b="1" dirty="0" smtClean="0">
              <a:solidFill>
                <a:srgbClr val="C00000"/>
              </a:solidFill>
              <a:latin typeface="Calibri"/>
              <a:cs typeface="Arial"/>
            </a:rPr>
            <a:t>ب. طرق تعتمد على المتعلم وتتضمن:</a:t>
          </a:r>
        </a:p>
        <a:p>
          <a:pPr rtl="1"/>
          <a:r>
            <a:rPr lang="ar-EG" sz="2000" b="1" dirty="0" smtClean="0">
              <a:latin typeface="Calibri"/>
              <a:cs typeface="Arial"/>
            </a:rPr>
            <a:t> </a:t>
          </a:r>
          <a:r>
            <a:rPr lang="ar-EG" sz="2000" dirty="0" smtClean="0">
              <a:latin typeface="Calibri"/>
              <a:cs typeface="Arial"/>
            </a:rPr>
            <a:t>التعلم الذاتي – التعلم المبرمج- الاكتشاف الحر. </a:t>
          </a:r>
          <a:endParaRPr lang="ar-EG" sz="2000" dirty="0"/>
        </a:p>
      </dgm:t>
    </dgm:pt>
    <dgm:pt modelId="{86A89D9B-1371-44B2-B341-B0D72B5BD56E}" type="parTrans" cxnId="{C3C3A8BF-BA65-400F-9E5C-30DCFD2A5872}">
      <dgm:prSet/>
      <dgm:spPr/>
      <dgm:t>
        <a:bodyPr/>
        <a:lstStyle/>
        <a:p>
          <a:pPr rtl="1"/>
          <a:endParaRPr lang="ar-EG"/>
        </a:p>
      </dgm:t>
    </dgm:pt>
    <dgm:pt modelId="{831CDC01-52FD-4B4F-A6FD-91EC48363911}" type="sibTrans" cxnId="{C3C3A8BF-BA65-400F-9E5C-30DCFD2A5872}">
      <dgm:prSet/>
      <dgm:spPr/>
      <dgm:t>
        <a:bodyPr/>
        <a:lstStyle/>
        <a:p>
          <a:pPr rtl="1"/>
          <a:endParaRPr lang="ar-EG"/>
        </a:p>
      </dgm:t>
    </dgm:pt>
    <dgm:pt modelId="{9ADE1649-2B35-41ED-B611-B0A0CEA3ECF6}">
      <dgm:prSet custT="1"/>
      <dgm:spPr>
        <a:solidFill>
          <a:schemeClr val="bg1">
            <a:lumMod val="85000"/>
            <a:alpha val="90000"/>
          </a:schemeClr>
        </a:solidFill>
      </dgm:spPr>
      <dgm:t>
        <a:bodyPr/>
        <a:lstStyle/>
        <a:p>
          <a:pPr rtl="1"/>
          <a:r>
            <a:rPr lang="ar-EG" sz="2000" b="1" dirty="0" smtClean="0">
              <a:solidFill>
                <a:srgbClr val="C00000"/>
              </a:solidFill>
              <a:latin typeface="Calibri"/>
              <a:cs typeface="Arial"/>
            </a:rPr>
            <a:t>ج. طرق تفاعلية تعتمد على المعلم والمتعلم وتتضمن: </a:t>
          </a:r>
        </a:p>
        <a:p>
          <a:pPr rtl="1"/>
          <a:r>
            <a:rPr lang="ar-EG" sz="2000" dirty="0" smtClean="0">
              <a:latin typeface="Calibri"/>
              <a:cs typeface="Arial"/>
            </a:rPr>
            <a:t>حل المشكلات – العصف الذهني – التعلم التعاوني- الحوار والمناقشة – لعب الأدوار – المشروعات – دورة التعلم – الذكاءات المتعددة – خرائط المفاهيم.</a:t>
          </a:r>
        </a:p>
      </dgm:t>
    </dgm:pt>
    <dgm:pt modelId="{A4132EAB-7760-47FF-A66D-3E2992CD5B1D}" type="parTrans" cxnId="{C51CAFF2-31CE-4C94-858A-C08F03C6226A}">
      <dgm:prSet/>
      <dgm:spPr/>
      <dgm:t>
        <a:bodyPr/>
        <a:lstStyle/>
        <a:p>
          <a:pPr rtl="1"/>
          <a:endParaRPr lang="ar-EG"/>
        </a:p>
      </dgm:t>
    </dgm:pt>
    <dgm:pt modelId="{BDB2B1A2-1F5A-4E24-BEF0-3BC13AC1B3D1}" type="sibTrans" cxnId="{C51CAFF2-31CE-4C94-858A-C08F03C6226A}">
      <dgm:prSet/>
      <dgm:spPr/>
      <dgm:t>
        <a:bodyPr/>
        <a:lstStyle/>
        <a:p>
          <a:pPr rtl="1"/>
          <a:endParaRPr lang="ar-EG"/>
        </a:p>
      </dgm:t>
    </dgm:pt>
    <dgm:pt modelId="{E18B9DB4-62D3-4492-A5E7-D8273BABBA4C}" type="pres">
      <dgm:prSet presAssocID="{CE1DED99-0719-4AEB-AC86-1005FA217BDA}" presName="compositeShape" presStyleCnt="0">
        <dgm:presLayoutVars>
          <dgm:dir/>
          <dgm:resizeHandles/>
        </dgm:presLayoutVars>
      </dgm:prSet>
      <dgm:spPr/>
    </dgm:pt>
    <dgm:pt modelId="{49D4621B-688E-4B24-83FC-331ED9843699}" type="pres">
      <dgm:prSet presAssocID="{CE1DED99-0719-4AEB-AC86-1005FA217BDA}" presName="pyramid" presStyleLbl="node1" presStyleIdx="0" presStyleCnt="1"/>
      <dgm:spPr/>
    </dgm:pt>
    <dgm:pt modelId="{059BAAFA-23AC-4014-9C11-AB54676ABA43}" type="pres">
      <dgm:prSet presAssocID="{CE1DED99-0719-4AEB-AC86-1005FA217BDA}" presName="theList" presStyleCnt="0"/>
      <dgm:spPr/>
    </dgm:pt>
    <dgm:pt modelId="{5D5982BA-AF04-4135-BD2C-07E99992FB50}" type="pres">
      <dgm:prSet presAssocID="{DF9996C0-BF65-4796-80A8-61902031767E}" presName="aNode" presStyleLbl="fgAcc1" presStyleIdx="0" presStyleCnt="3" custScaleX="160339" custScaleY="67535" custLinFactNeighborX="8113" custLinFactNeighborY="15235">
        <dgm:presLayoutVars>
          <dgm:bulletEnabled val="1"/>
        </dgm:presLayoutVars>
      </dgm:prSet>
      <dgm:spPr/>
      <dgm:t>
        <a:bodyPr/>
        <a:lstStyle/>
        <a:p>
          <a:pPr rtl="1"/>
          <a:endParaRPr lang="ar-EG"/>
        </a:p>
      </dgm:t>
    </dgm:pt>
    <dgm:pt modelId="{D6900F8A-1F5F-4E55-B389-377875EFAA25}" type="pres">
      <dgm:prSet presAssocID="{DF9996C0-BF65-4796-80A8-61902031767E}" presName="aSpace" presStyleCnt="0"/>
      <dgm:spPr/>
    </dgm:pt>
    <dgm:pt modelId="{2B995E5C-EBE3-4485-9137-EA6F42C33823}" type="pres">
      <dgm:prSet presAssocID="{6123FD13-B1BB-4E06-9201-8BD5A7ACF853}" presName="aNode" presStyleLbl="fgAcc1" presStyleIdx="1" presStyleCnt="3" custScaleX="180403" custScaleY="75865" custLinFactNeighborX="5473" custLinFactNeighborY="16934">
        <dgm:presLayoutVars>
          <dgm:bulletEnabled val="1"/>
        </dgm:presLayoutVars>
      </dgm:prSet>
      <dgm:spPr/>
      <dgm:t>
        <a:bodyPr/>
        <a:lstStyle/>
        <a:p>
          <a:pPr rtl="1"/>
          <a:endParaRPr lang="ar-EG"/>
        </a:p>
      </dgm:t>
    </dgm:pt>
    <dgm:pt modelId="{2658B5D6-3201-448C-ABF5-60D1766B8CBE}" type="pres">
      <dgm:prSet presAssocID="{6123FD13-B1BB-4E06-9201-8BD5A7ACF853}" presName="aSpace" presStyleCnt="0"/>
      <dgm:spPr/>
    </dgm:pt>
    <dgm:pt modelId="{83D9A3B5-5A4A-4C8D-AA4E-D93375EAACC1}" type="pres">
      <dgm:prSet presAssocID="{9ADE1649-2B35-41ED-B611-B0A0CEA3ECF6}" presName="aNode" presStyleLbl="fgAcc1" presStyleIdx="2" presStyleCnt="3" custScaleX="189176" custLinFactNeighborX="3791" custLinFactNeighborY="1378">
        <dgm:presLayoutVars>
          <dgm:bulletEnabled val="1"/>
        </dgm:presLayoutVars>
      </dgm:prSet>
      <dgm:spPr/>
      <dgm:t>
        <a:bodyPr/>
        <a:lstStyle/>
        <a:p>
          <a:pPr rtl="1"/>
          <a:endParaRPr lang="ar-EG"/>
        </a:p>
      </dgm:t>
    </dgm:pt>
    <dgm:pt modelId="{3329F625-432F-40F7-8279-154C337E054E}" type="pres">
      <dgm:prSet presAssocID="{9ADE1649-2B35-41ED-B611-B0A0CEA3ECF6}" presName="aSpace" presStyleCnt="0"/>
      <dgm:spPr/>
    </dgm:pt>
  </dgm:ptLst>
  <dgm:cxnLst>
    <dgm:cxn modelId="{8933D627-3E3F-4280-9DF2-945EEA4958FC}" srcId="{CE1DED99-0719-4AEB-AC86-1005FA217BDA}" destId="{DF9996C0-BF65-4796-80A8-61902031767E}" srcOrd="0" destOrd="0" parTransId="{645960D3-3325-4DE7-AB6D-49BDAF705716}" sibTransId="{DDF1C841-F3B5-44C8-BB11-68400BCDFB32}"/>
    <dgm:cxn modelId="{C3C3A8BF-BA65-400F-9E5C-30DCFD2A5872}" srcId="{CE1DED99-0719-4AEB-AC86-1005FA217BDA}" destId="{6123FD13-B1BB-4E06-9201-8BD5A7ACF853}" srcOrd="1" destOrd="0" parTransId="{86A89D9B-1371-44B2-B341-B0D72B5BD56E}" sibTransId="{831CDC01-52FD-4B4F-A6FD-91EC48363911}"/>
    <dgm:cxn modelId="{4A7BD6DC-C792-4426-970E-4D07C563D092}" type="presOf" srcId="{9ADE1649-2B35-41ED-B611-B0A0CEA3ECF6}" destId="{83D9A3B5-5A4A-4C8D-AA4E-D93375EAACC1}" srcOrd="0" destOrd="0" presId="urn:microsoft.com/office/officeart/2005/8/layout/pyramid2"/>
    <dgm:cxn modelId="{A4D14B37-DB2B-419C-946C-C58B91B75B14}" type="presOf" srcId="{6123FD13-B1BB-4E06-9201-8BD5A7ACF853}" destId="{2B995E5C-EBE3-4485-9137-EA6F42C33823}" srcOrd="0" destOrd="0" presId="urn:microsoft.com/office/officeart/2005/8/layout/pyramid2"/>
    <dgm:cxn modelId="{C51CAFF2-31CE-4C94-858A-C08F03C6226A}" srcId="{CE1DED99-0719-4AEB-AC86-1005FA217BDA}" destId="{9ADE1649-2B35-41ED-B611-B0A0CEA3ECF6}" srcOrd="2" destOrd="0" parTransId="{A4132EAB-7760-47FF-A66D-3E2992CD5B1D}" sibTransId="{BDB2B1A2-1F5A-4E24-BEF0-3BC13AC1B3D1}"/>
    <dgm:cxn modelId="{7442B4FF-E286-4F87-AC35-59A22398E77C}" type="presOf" srcId="{CE1DED99-0719-4AEB-AC86-1005FA217BDA}" destId="{E18B9DB4-62D3-4492-A5E7-D8273BABBA4C}" srcOrd="0" destOrd="0" presId="urn:microsoft.com/office/officeart/2005/8/layout/pyramid2"/>
    <dgm:cxn modelId="{6F147173-8BF5-40B4-99CA-7ADDFDC49729}" type="presOf" srcId="{DF9996C0-BF65-4796-80A8-61902031767E}" destId="{5D5982BA-AF04-4135-BD2C-07E99992FB50}" srcOrd="0" destOrd="0" presId="urn:microsoft.com/office/officeart/2005/8/layout/pyramid2"/>
    <dgm:cxn modelId="{79CF5A58-1DF4-46FC-9AB3-C1D041723DF9}" type="presParOf" srcId="{E18B9DB4-62D3-4492-A5E7-D8273BABBA4C}" destId="{49D4621B-688E-4B24-83FC-331ED9843699}" srcOrd="0" destOrd="0" presId="urn:microsoft.com/office/officeart/2005/8/layout/pyramid2"/>
    <dgm:cxn modelId="{0288BA64-1B15-4293-B982-E738B029B7DA}" type="presParOf" srcId="{E18B9DB4-62D3-4492-A5E7-D8273BABBA4C}" destId="{059BAAFA-23AC-4014-9C11-AB54676ABA43}" srcOrd="1" destOrd="0" presId="urn:microsoft.com/office/officeart/2005/8/layout/pyramid2"/>
    <dgm:cxn modelId="{070644AD-6ACD-4AC7-B34E-B7C2DA584C1C}" type="presParOf" srcId="{059BAAFA-23AC-4014-9C11-AB54676ABA43}" destId="{5D5982BA-AF04-4135-BD2C-07E99992FB50}" srcOrd="0" destOrd="0" presId="urn:microsoft.com/office/officeart/2005/8/layout/pyramid2"/>
    <dgm:cxn modelId="{15063601-A523-4E21-AD78-65FD529FD1CE}" type="presParOf" srcId="{059BAAFA-23AC-4014-9C11-AB54676ABA43}" destId="{D6900F8A-1F5F-4E55-B389-377875EFAA25}" srcOrd="1" destOrd="0" presId="urn:microsoft.com/office/officeart/2005/8/layout/pyramid2"/>
    <dgm:cxn modelId="{F0FA2A74-A4E3-46A5-A1DF-0F7875D786E6}" type="presParOf" srcId="{059BAAFA-23AC-4014-9C11-AB54676ABA43}" destId="{2B995E5C-EBE3-4485-9137-EA6F42C33823}" srcOrd="2" destOrd="0" presId="urn:microsoft.com/office/officeart/2005/8/layout/pyramid2"/>
    <dgm:cxn modelId="{AB08165C-0532-4CFA-95E2-9DB393ADEB34}" type="presParOf" srcId="{059BAAFA-23AC-4014-9C11-AB54676ABA43}" destId="{2658B5D6-3201-448C-ABF5-60D1766B8CBE}" srcOrd="3" destOrd="0" presId="urn:microsoft.com/office/officeart/2005/8/layout/pyramid2"/>
    <dgm:cxn modelId="{C82E5738-41BA-4C7D-A8A3-556297DB3AB4}" type="presParOf" srcId="{059BAAFA-23AC-4014-9C11-AB54676ABA43}" destId="{83D9A3B5-5A4A-4C8D-AA4E-D93375EAACC1}" srcOrd="4" destOrd="0" presId="urn:microsoft.com/office/officeart/2005/8/layout/pyramid2"/>
    <dgm:cxn modelId="{C886CD13-4F51-49D0-8B49-2C1117373048}" type="presParOf" srcId="{059BAAFA-23AC-4014-9C11-AB54676ABA43}" destId="{3329F625-432F-40F7-8279-154C337E054E}" srcOrd="5" destOrd="0" presId="urn:microsoft.com/office/officeart/2005/8/layout/pyramid2"/>
  </dgm:cxnLst>
  <dgm:bg/>
  <dgm:whole/>
</dgm:dataModel>
</file>

<file path=ppt/diagrams/data2.xml><?xml version="1.0" encoding="utf-8"?>
<dgm:dataModel xmlns:dgm="http://schemas.openxmlformats.org/drawingml/2006/diagram" xmlns:a="http://schemas.openxmlformats.org/drawingml/2006/main">
  <dgm:ptLst>
    <dgm:pt modelId="{FE2FCA00-7495-4DB2-9386-048BF73B411A}" type="doc">
      <dgm:prSet loTypeId="urn:microsoft.com/office/officeart/2005/8/layout/process4" loCatId="list" qsTypeId="urn:microsoft.com/office/officeart/2005/8/quickstyle/simple1" qsCatId="simple" csTypeId="urn:microsoft.com/office/officeart/2005/8/colors/accent1_2" csCatId="accent1" phldr="1"/>
      <dgm:spPr/>
      <dgm:t>
        <a:bodyPr/>
        <a:lstStyle/>
        <a:p>
          <a:pPr rtl="1"/>
          <a:endParaRPr lang="ar-EG"/>
        </a:p>
      </dgm:t>
    </dgm:pt>
    <dgm:pt modelId="{7E2A8144-2869-4B47-974C-0F29395333D5}">
      <dgm:prSet phldrT="[Text]" custT="1"/>
      <dgm:spPr/>
      <dgm:t>
        <a:bodyPr/>
        <a:lstStyle/>
        <a:p>
          <a:pPr rtl="1"/>
          <a:r>
            <a:rPr lang="ar-EG" sz="3600" b="1" dirty="0" smtClean="0"/>
            <a:t>مرحلة التخطيط</a:t>
          </a:r>
          <a:endParaRPr lang="ar-EG" sz="3600" b="1" dirty="0"/>
        </a:p>
      </dgm:t>
    </dgm:pt>
    <dgm:pt modelId="{14F8DAAB-3E35-4C5F-ABD0-D15596EB369A}" type="parTrans" cxnId="{8F9A8445-C5DA-4937-A866-7002A0170496}">
      <dgm:prSet/>
      <dgm:spPr/>
      <dgm:t>
        <a:bodyPr/>
        <a:lstStyle/>
        <a:p>
          <a:pPr rtl="1"/>
          <a:endParaRPr lang="ar-EG"/>
        </a:p>
      </dgm:t>
    </dgm:pt>
    <dgm:pt modelId="{47EE825D-E11C-42A4-9D01-F5962280D9BB}" type="sibTrans" cxnId="{8F9A8445-C5DA-4937-A866-7002A0170496}">
      <dgm:prSet/>
      <dgm:spPr/>
      <dgm:t>
        <a:bodyPr/>
        <a:lstStyle/>
        <a:p>
          <a:pPr rtl="1"/>
          <a:endParaRPr lang="ar-EG"/>
        </a:p>
      </dgm:t>
    </dgm:pt>
    <dgm:pt modelId="{66F0329C-CFAE-403B-9A20-DBF621E7B979}">
      <dgm:prSet phldrT="[Text]" custT="1"/>
      <dgm:spPr/>
      <dgm:t>
        <a:bodyPr/>
        <a:lstStyle/>
        <a:p>
          <a:pPr rtl="1"/>
          <a:r>
            <a:rPr lang="ar-EG" sz="3600" b="1" dirty="0" smtClean="0"/>
            <a:t>مرحلة التنفيذ</a:t>
          </a:r>
          <a:endParaRPr lang="ar-EG" sz="3600" b="1" dirty="0"/>
        </a:p>
      </dgm:t>
    </dgm:pt>
    <dgm:pt modelId="{F9BDD755-B296-4F3A-81F4-B6E2FF5492DB}" type="parTrans" cxnId="{971559C7-21C1-4031-90B2-6FCC16316C89}">
      <dgm:prSet/>
      <dgm:spPr/>
      <dgm:t>
        <a:bodyPr/>
        <a:lstStyle/>
        <a:p>
          <a:pPr rtl="1"/>
          <a:endParaRPr lang="ar-EG"/>
        </a:p>
      </dgm:t>
    </dgm:pt>
    <dgm:pt modelId="{E9AD9844-56C6-4D20-B465-5560EF72B25B}" type="sibTrans" cxnId="{971559C7-21C1-4031-90B2-6FCC16316C89}">
      <dgm:prSet/>
      <dgm:spPr/>
      <dgm:t>
        <a:bodyPr/>
        <a:lstStyle/>
        <a:p>
          <a:pPr rtl="1"/>
          <a:endParaRPr lang="ar-EG"/>
        </a:p>
      </dgm:t>
    </dgm:pt>
    <dgm:pt modelId="{E490C920-032E-4FB8-9CA4-76CF43BB463C}">
      <dgm:prSet phldrT="[Text]" custT="1"/>
      <dgm:spPr/>
      <dgm:t>
        <a:bodyPr/>
        <a:lstStyle/>
        <a:p>
          <a:pPr rtl="1"/>
          <a:r>
            <a:rPr lang="ar-EG" sz="3600" b="1" dirty="0" smtClean="0"/>
            <a:t>مرحلة التقويم</a:t>
          </a:r>
          <a:endParaRPr lang="ar-EG" sz="3600" b="1" dirty="0"/>
        </a:p>
      </dgm:t>
    </dgm:pt>
    <dgm:pt modelId="{F0367913-F3F4-44C4-A0D1-F945197984A2}" type="parTrans" cxnId="{34DAD520-D51B-44E1-B00A-789A867B6342}">
      <dgm:prSet/>
      <dgm:spPr/>
      <dgm:t>
        <a:bodyPr/>
        <a:lstStyle/>
        <a:p>
          <a:pPr rtl="1"/>
          <a:endParaRPr lang="ar-EG"/>
        </a:p>
      </dgm:t>
    </dgm:pt>
    <dgm:pt modelId="{B7868E7F-6B9B-4232-919A-326AB7FFCC06}" type="sibTrans" cxnId="{34DAD520-D51B-44E1-B00A-789A867B6342}">
      <dgm:prSet/>
      <dgm:spPr/>
      <dgm:t>
        <a:bodyPr/>
        <a:lstStyle/>
        <a:p>
          <a:pPr rtl="1"/>
          <a:endParaRPr lang="ar-EG"/>
        </a:p>
      </dgm:t>
    </dgm:pt>
    <dgm:pt modelId="{0E00830F-D0D7-43CC-8F47-55B53CC374FB}">
      <dgm:prSet custT="1"/>
      <dgm:spPr/>
      <dgm:t>
        <a:bodyPr/>
        <a:lstStyle/>
        <a:p>
          <a:pPr rtl="1"/>
          <a:r>
            <a:rPr lang="en-US" sz="3600" dirty="0" smtClean="0"/>
            <a:t>The planning stage</a:t>
          </a:r>
          <a:endParaRPr lang="ar-EG" sz="3600" dirty="0"/>
        </a:p>
      </dgm:t>
    </dgm:pt>
    <dgm:pt modelId="{A5CD1D1E-80ED-44C0-B0E3-8679CE794497}" type="parTrans" cxnId="{0CEF9EBF-D712-4573-8FEC-A58C5918E6CB}">
      <dgm:prSet/>
      <dgm:spPr/>
      <dgm:t>
        <a:bodyPr/>
        <a:lstStyle/>
        <a:p>
          <a:pPr rtl="1"/>
          <a:endParaRPr lang="ar-EG"/>
        </a:p>
      </dgm:t>
    </dgm:pt>
    <dgm:pt modelId="{0B16BA67-DBEA-4468-9E88-E0DCC25E5DE3}" type="sibTrans" cxnId="{0CEF9EBF-D712-4573-8FEC-A58C5918E6CB}">
      <dgm:prSet/>
      <dgm:spPr/>
      <dgm:t>
        <a:bodyPr/>
        <a:lstStyle/>
        <a:p>
          <a:pPr rtl="1"/>
          <a:endParaRPr lang="ar-EG"/>
        </a:p>
      </dgm:t>
    </dgm:pt>
    <dgm:pt modelId="{41644D3B-3872-4F5F-9C15-D60E6864ECA3}">
      <dgm:prSet custT="1"/>
      <dgm:spPr/>
      <dgm:t>
        <a:bodyPr/>
        <a:lstStyle/>
        <a:p>
          <a:pPr rtl="1"/>
          <a:r>
            <a:rPr lang="en-US" sz="3600" dirty="0" smtClean="0"/>
            <a:t>The implementation stage</a:t>
          </a:r>
          <a:endParaRPr lang="ar-EG" sz="3600" dirty="0"/>
        </a:p>
      </dgm:t>
    </dgm:pt>
    <dgm:pt modelId="{EB43F571-DDE6-4335-9ED8-0D2BDF27D289}" type="parTrans" cxnId="{EA9E0C7F-F6CD-4778-B76E-D84D6666584F}">
      <dgm:prSet/>
      <dgm:spPr/>
      <dgm:t>
        <a:bodyPr/>
        <a:lstStyle/>
        <a:p>
          <a:pPr rtl="1"/>
          <a:endParaRPr lang="ar-EG"/>
        </a:p>
      </dgm:t>
    </dgm:pt>
    <dgm:pt modelId="{95B09B25-29E6-40D6-BBCE-E75350A76777}" type="sibTrans" cxnId="{EA9E0C7F-F6CD-4778-B76E-D84D6666584F}">
      <dgm:prSet/>
      <dgm:spPr/>
      <dgm:t>
        <a:bodyPr/>
        <a:lstStyle/>
        <a:p>
          <a:pPr rtl="1"/>
          <a:endParaRPr lang="ar-EG"/>
        </a:p>
      </dgm:t>
    </dgm:pt>
    <dgm:pt modelId="{1B39682B-91F7-4648-BABE-E45BB2F7587E}">
      <dgm:prSet custT="1"/>
      <dgm:spPr/>
      <dgm:t>
        <a:bodyPr/>
        <a:lstStyle/>
        <a:p>
          <a:pPr rtl="1"/>
          <a:r>
            <a:rPr lang="en-US" sz="3600" dirty="0" smtClean="0"/>
            <a:t>Evaluation stage</a:t>
          </a:r>
          <a:endParaRPr lang="ar-EG" sz="3600" dirty="0"/>
        </a:p>
      </dgm:t>
    </dgm:pt>
    <dgm:pt modelId="{336249EC-C400-4315-A6F8-949E83717866}" type="parTrans" cxnId="{0E943E63-8E26-42D5-A9D8-CD636FE82111}">
      <dgm:prSet/>
      <dgm:spPr/>
      <dgm:t>
        <a:bodyPr/>
        <a:lstStyle/>
        <a:p>
          <a:pPr rtl="1"/>
          <a:endParaRPr lang="ar-EG"/>
        </a:p>
      </dgm:t>
    </dgm:pt>
    <dgm:pt modelId="{5D7C3365-295E-489A-BC02-19D19FE4F59A}" type="sibTrans" cxnId="{0E943E63-8E26-42D5-A9D8-CD636FE82111}">
      <dgm:prSet/>
      <dgm:spPr/>
      <dgm:t>
        <a:bodyPr/>
        <a:lstStyle/>
        <a:p>
          <a:pPr rtl="1"/>
          <a:endParaRPr lang="ar-EG"/>
        </a:p>
      </dgm:t>
    </dgm:pt>
    <dgm:pt modelId="{07C80512-1614-4765-B017-4A73DBA6F79B}" type="pres">
      <dgm:prSet presAssocID="{FE2FCA00-7495-4DB2-9386-048BF73B411A}" presName="Name0" presStyleCnt="0">
        <dgm:presLayoutVars>
          <dgm:dir/>
          <dgm:animLvl val="lvl"/>
          <dgm:resizeHandles val="exact"/>
        </dgm:presLayoutVars>
      </dgm:prSet>
      <dgm:spPr/>
      <dgm:t>
        <a:bodyPr/>
        <a:lstStyle/>
        <a:p>
          <a:pPr rtl="1"/>
          <a:endParaRPr lang="ar-EG"/>
        </a:p>
      </dgm:t>
    </dgm:pt>
    <dgm:pt modelId="{F62AE1BA-9BBE-4072-AC30-552E030B1DB5}" type="pres">
      <dgm:prSet presAssocID="{E490C920-032E-4FB8-9CA4-76CF43BB463C}" presName="boxAndChildren" presStyleCnt="0"/>
      <dgm:spPr/>
    </dgm:pt>
    <dgm:pt modelId="{60A71460-4823-4FB2-982A-CB50D4E5DC3E}" type="pres">
      <dgm:prSet presAssocID="{E490C920-032E-4FB8-9CA4-76CF43BB463C}" presName="parentTextBox" presStyleLbl="node1" presStyleIdx="0" presStyleCnt="3"/>
      <dgm:spPr/>
      <dgm:t>
        <a:bodyPr/>
        <a:lstStyle/>
        <a:p>
          <a:pPr rtl="1"/>
          <a:endParaRPr lang="ar-EG"/>
        </a:p>
      </dgm:t>
    </dgm:pt>
    <dgm:pt modelId="{76EB4ACC-EC3A-4FAC-8774-B384E02934AE}" type="pres">
      <dgm:prSet presAssocID="{E490C920-032E-4FB8-9CA4-76CF43BB463C}" presName="entireBox" presStyleLbl="node1" presStyleIdx="0" presStyleCnt="3"/>
      <dgm:spPr/>
      <dgm:t>
        <a:bodyPr/>
        <a:lstStyle/>
        <a:p>
          <a:pPr rtl="1"/>
          <a:endParaRPr lang="ar-EG"/>
        </a:p>
      </dgm:t>
    </dgm:pt>
    <dgm:pt modelId="{7EBE694E-546E-479A-9F99-2F751FB5520C}" type="pres">
      <dgm:prSet presAssocID="{E490C920-032E-4FB8-9CA4-76CF43BB463C}" presName="descendantBox" presStyleCnt="0"/>
      <dgm:spPr/>
    </dgm:pt>
    <dgm:pt modelId="{50C9F013-E84E-4D48-A400-229F116A6C0E}" type="pres">
      <dgm:prSet presAssocID="{1B39682B-91F7-4648-BABE-E45BB2F7587E}" presName="childTextBox" presStyleLbl="fgAccFollowNode1" presStyleIdx="0" presStyleCnt="3">
        <dgm:presLayoutVars>
          <dgm:bulletEnabled val="1"/>
        </dgm:presLayoutVars>
      </dgm:prSet>
      <dgm:spPr/>
      <dgm:t>
        <a:bodyPr/>
        <a:lstStyle/>
        <a:p>
          <a:pPr rtl="1"/>
          <a:endParaRPr lang="ar-EG"/>
        </a:p>
      </dgm:t>
    </dgm:pt>
    <dgm:pt modelId="{80E50A85-66C4-4758-BB81-BEAB8B035897}" type="pres">
      <dgm:prSet presAssocID="{E9AD9844-56C6-4D20-B465-5560EF72B25B}" presName="sp" presStyleCnt="0"/>
      <dgm:spPr/>
    </dgm:pt>
    <dgm:pt modelId="{80889D77-9D36-4641-A451-010CD8E70781}" type="pres">
      <dgm:prSet presAssocID="{66F0329C-CFAE-403B-9A20-DBF621E7B979}" presName="arrowAndChildren" presStyleCnt="0"/>
      <dgm:spPr/>
    </dgm:pt>
    <dgm:pt modelId="{71F0426C-6B03-4165-95BA-9F11289B082B}" type="pres">
      <dgm:prSet presAssocID="{66F0329C-CFAE-403B-9A20-DBF621E7B979}" presName="parentTextArrow" presStyleLbl="node1" presStyleIdx="0" presStyleCnt="3"/>
      <dgm:spPr/>
      <dgm:t>
        <a:bodyPr/>
        <a:lstStyle/>
        <a:p>
          <a:pPr rtl="1"/>
          <a:endParaRPr lang="ar-EG"/>
        </a:p>
      </dgm:t>
    </dgm:pt>
    <dgm:pt modelId="{DE734663-5FF8-4FE2-A364-2F2415F1BCB6}" type="pres">
      <dgm:prSet presAssocID="{66F0329C-CFAE-403B-9A20-DBF621E7B979}" presName="arrow" presStyleLbl="node1" presStyleIdx="1" presStyleCnt="3"/>
      <dgm:spPr/>
      <dgm:t>
        <a:bodyPr/>
        <a:lstStyle/>
        <a:p>
          <a:pPr rtl="1"/>
          <a:endParaRPr lang="ar-EG"/>
        </a:p>
      </dgm:t>
    </dgm:pt>
    <dgm:pt modelId="{ED072A00-4FE6-4EA4-977B-2FB731442E20}" type="pres">
      <dgm:prSet presAssocID="{66F0329C-CFAE-403B-9A20-DBF621E7B979}" presName="descendantArrow" presStyleCnt="0"/>
      <dgm:spPr/>
    </dgm:pt>
    <dgm:pt modelId="{0D9B447C-1C92-4E00-BE15-5803DAD5358E}" type="pres">
      <dgm:prSet presAssocID="{41644D3B-3872-4F5F-9C15-D60E6864ECA3}" presName="childTextArrow" presStyleLbl="fgAccFollowNode1" presStyleIdx="1" presStyleCnt="3">
        <dgm:presLayoutVars>
          <dgm:bulletEnabled val="1"/>
        </dgm:presLayoutVars>
      </dgm:prSet>
      <dgm:spPr/>
      <dgm:t>
        <a:bodyPr/>
        <a:lstStyle/>
        <a:p>
          <a:pPr rtl="1"/>
          <a:endParaRPr lang="ar-EG"/>
        </a:p>
      </dgm:t>
    </dgm:pt>
    <dgm:pt modelId="{66A1B9D4-3A1C-49E9-8C8B-EDD917EF62BF}" type="pres">
      <dgm:prSet presAssocID="{47EE825D-E11C-42A4-9D01-F5962280D9BB}" presName="sp" presStyleCnt="0"/>
      <dgm:spPr/>
    </dgm:pt>
    <dgm:pt modelId="{D7194FC4-AD87-4DB0-81B9-A30500FB9B27}" type="pres">
      <dgm:prSet presAssocID="{7E2A8144-2869-4B47-974C-0F29395333D5}" presName="arrowAndChildren" presStyleCnt="0"/>
      <dgm:spPr/>
    </dgm:pt>
    <dgm:pt modelId="{A5A5339F-C6AA-4C04-8825-23AE50F766BD}" type="pres">
      <dgm:prSet presAssocID="{7E2A8144-2869-4B47-974C-0F29395333D5}" presName="parentTextArrow" presStyleLbl="node1" presStyleIdx="1" presStyleCnt="3"/>
      <dgm:spPr/>
      <dgm:t>
        <a:bodyPr/>
        <a:lstStyle/>
        <a:p>
          <a:pPr rtl="1"/>
          <a:endParaRPr lang="ar-EG"/>
        </a:p>
      </dgm:t>
    </dgm:pt>
    <dgm:pt modelId="{4DEFF1F1-09D2-44E1-A6CE-CC956DAA9A1F}" type="pres">
      <dgm:prSet presAssocID="{7E2A8144-2869-4B47-974C-0F29395333D5}" presName="arrow" presStyleLbl="node1" presStyleIdx="2" presStyleCnt="3"/>
      <dgm:spPr/>
      <dgm:t>
        <a:bodyPr/>
        <a:lstStyle/>
        <a:p>
          <a:pPr rtl="1"/>
          <a:endParaRPr lang="ar-EG"/>
        </a:p>
      </dgm:t>
    </dgm:pt>
    <dgm:pt modelId="{84C77CEF-0F79-4776-B9E9-F4BB2457E36A}" type="pres">
      <dgm:prSet presAssocID="{7E2A8144-2869-4B47-974C-0F29395333D5}" presName="descendantArrow" presStyleCnt="0"/>
      <dgm:spPr/>
    </dgm:pt>
    <dgm:pt modelId="{A2BCA1AB-54CD-400A-951C-D7E16DB5E668}" type="pres">
      <dgm:prSet presAssocID="{0E00830F-D0D7-43CC-8F47-55B53CC374FB}" presName="childTextArrow" presStyleLbl="fgAccFollowNode1" presStyleIdx="2" presStyleCnt="3">
        <dgm:presLayoutVars>
          <dgm:bulletEnabled val="1"/>
        </dgm:presLayoutVars>
      </dgm:prSet>
      <dgm:spPr/>
      <dgm:t>
        <a:bodyPr/>
        <a:lstStyle/>
        <a:p>
          <a:pPr rtl="1"/>
          <a:endParaRPr lang="ar-EG"/>
        </a:p>
      </dgm:t>
    </dgm:pt>
  </dgm:ptLst>
  <dgm:cxnLst>
    <dgm:cxn modelId="{6D7D0A32-3617-4902-A992-B2EA8244E8E8}" type="presOf" srcId="{1B39682B-91F7-4648-BABE-E45BB2F7587E}" destId="{50C9F013-E84E-4D48-A400-229F116A6C0E}" srcOrd="0" destOrd="0" presId="urn:microsoft.com/office/officeart/2005/8/layout/process4"/>
    <dgm:cxn modelId="{E4116E9C-27BB-479B-BC95-B770B27B3918}" type="presOf" srcId="{66F0329C-CFAE-403B-9A20-DBF621E7B979}" destId="{71F0426C-6B03-4165-95BA-9F11289B082B}" srcOrd="0" destOrd="0" presId="urn:microsoft.com/office/officeart/2005/8/layout/process4"/>
    <dgm:cxn modelId="{67BCDFA4-DE1E-4B18-8994-ED5EB822885A}" type="presOf" srcId="{E490C920-032E-4FB8-9CA4-76CF43BB463C}" destId="{60A71460-4823-4FB2-982A-CB50D4E5DC3E}" srcOrd="0" destOrd="0" presId="urn:microsoft.com/office/officeart/2005/8/layout/process4"/>
    <dgm:cxn modelId="{918C8AB7-823D-46B8-B966-96531952B9B8}" type="presOf" srcId="{FE2FCA00-7495-4DB2-9386-048BF73B411A}" destId="{07C80512-1614-4765-B017-4A73DBA6F79B}" srcOrd="0" destOrd="0" presId="urn:microsoft.com/office/officeart/2005/8/layout/process4"/>
    <dgm:cxn modelId="{8F9A8445-C5DA-4937-A866-7002A0170496}" srcId="{FE2FCA00-7495-4DB2-9386-048BF73B411A}" destId="{7E2A8144-2869-4B47-974C-0F29395333D5}" srcOrd="0" destOrd="0" parTransId="{14F8DAAB-3E35-4C5F-ABD0-D15596EB369A}" sibTransId="{47EE825D-E11C-42A4-9D01-F5962280D9BB}"/>
    <dgm:cxn modelId="{83290437-2E6D-4733-97B6-9E854CE1F27B}" type="presOf" srcId="{0E00830F-D0D7-43CC-8F47-55B53CC374FB}" destId="{A2BCA1AB-54CD-400A-951C-D7E16DB5E668}" srcOrd="0" destOrd="0" presId="urn:microsoft.com/office/officeart/2005/8/layout/process4"/>
    <dgm:cxn modelId="{928E7309-F12E-4B36-BDB4-411917040DF2}" type="presOf" srcId="{66F0329C-CFAE-403B-9A20-DBF621E7B979}" destId="{DE734663-5FF8-4FE2-A364-2F2415F1BCB6}" srcOrd="1" destOrd="0" presId="urn:microsoft.com/office/officeart/2005/8/layout/process4"/>
    <dgm:cxn modelId="{E54633AA-2997-4D68-8622-21A7187D2DF5}" type="presOf" srcId="{E490C920-032E-4FB8-9CA4-76CF43BB463C}" destId="{76EB4ACC-EC3A-4FAC-8774-B384E02934AE}" srcOrd="1" destOrd="0" presId="urn:microsoft.com/office/officeart/2005/8/layout/process4"/>
    <dgm:cxn modelId="{971559C7-21C1-4031-90B2-6FCC16316C89}" srcId="{FE2FCA00-7495-4DB2-9386-048BF73B411A}" destId="{66F0329C-CFAE-403B-9A20-DBF621E7B979}" srcOrd="1" destOrd="0" parTransId="{F9BDD755-B296-4F3A-81F4-B6E2FF5492DB}" sibTransId="{E9AD9844-56C6-4D20-B465-5560EF72B25B}"/>
    <dgm:cxn modelId="{EA9E0C7F-F6CD-4778-B76E-D84D6666584F}" srcId="{66F0329C-CFAE-403B-9A20-DBF621E7B979}" destId="{41644D3B-3872-4F5F-9C15-D60E6864ECA3}" srcOrd="0" destOrd="0" parTransId="{EB43F571-DDE6-4335-9ED8-0D2BDF27D289}" sibTransId="{95B09B25-29E6-40D6-BBCE-E75350A76777}"/>
    <dgm:cxn modelId="{34DAD520-D51B-44E1-B00A-789A867B6342}" srcId="{FE2FCA00-7495-4DB2-9386-048BF73B411A}" destId="{E490C920-032E-4FB8-9CA4-76CF43BB463C}" srcOrd="2" destOrd="0" parTransId="{F0367913-F3F4-44C4-A0D1-F945197984A2}" sibTransId="{B7868E7F-6B9B-4232-919A-326AB7FFCC06}"/>
    <dgm:cxn modelId="{0CEF9EBF-D712-4573-8FEC-A58C5918E6CB}" srcId="{7E2A8144-2869-4B47-974C-0F29395333D5}" destId="{0E00830F-D0D7-43CC-8F47-55B53CC374FB}" srcOrd="0" destOrd="0" parTransId="{A5CD1D1E-80ED-44C0-B0E3-8679CE794497}" sibTransId="{0B16BA67-DBEA-4468-9E88-E0DCC25E5DE3}"/>
    <dgm:cxn modelId="{6DFBA1C6-D5D0-40DF-93C5-03F3EA668588}" type="presOf" srcId="{7E2A8144-2869-4B47-974C-0F29395333D5}" destId="{A5A5339F-C6AA-4C04-8825-23AE50F766BD}" srcOrd="0" destOrd="0" presId="urn:microsoft.com/office/officeart/2005/8/layout/process4"/>
    <dgm:cxn modelId="{A5A3AB09-D217-4B18-BB6E-CE45A8E93B71}" type="presOf" srcId="{7E2A8144-2869-4B47-974C-0F29395333D5}" destId="{4DEFF1F1-09D2-44E1-A6CE-CC956DAA9A1F}" srcOrd="1" destOrd="0" presId="urn:microsoft.com/office/officeart/2005/8/layout/process4"/>
    <dgm:cxn modelId="{162EF895-0F11-4020-91CA-58C715078EB8}" type="presOf" srcId="{41644D3B-3872-4F5F-9C15-D60E6864ECA3}" destId="{0D9B447C-1C92-4E00-BE15-5803DAD5358E}" srcOrd="0" destOrd="0" presId="urn:microsoft.com/office/officeart/2005/8/layout/process4"/>
    <dgm:cxn modelId="{0E943E63-8E26-42D5-A9D8-CD636FE82111}" srcId="{E490C920-032E-4FB8-9CA4-76CF43BB463C}" destId="{1B39682B-91F7-4648-BABE-E45BB2F7587E}" srcOrd="0" destOrd="0" parTransId="{336249EC-C400-4315-A6F8-949E83717866}" sibTransId="{5D7C3365-295E-489A-BC02-19D19FE4F59A}"/>
    <dgm:cxn modelId="{DEE1D705-B7ED-498E-B2B4-1838D780B05F}" type="presParOf" srcId="{07C80512-1614-4765-B017-4A73DBA6F79B}" destId="{F62AE1BA-9BBE-4072-AC30-552E030B1DB5}" srcOrd="0" destOrd="0" presId="urn:microsoft.com/office/officeart/2005/8/layout/process4"/>
    <dgm:cxn modelId="{DD8B60B8-53A7-4985-8665-A07A2BFE9D00}" type="presParOf" srcId="{F62AE1BA-9BBE-4072-AC30-552E030B1DB5}" destId="{60A71460-4823-4FB2-982A-CB50D4E5DC3E}" srcOrd="0" destOrd="0" presId="urn:microsoft.com/office/officeart/2005/8/layout/process4"/>
    <dgm:cxn modelId="{B119ECD9-89E8-48F8-BFF8-3262EB0C318C}" type="presParOf" srcId="{F62AE1BA-9BBE-4072-AC30-552E030B1DB5}" destId="{76EB4ACC-EC3A-4FAC-8774-B384E02934AE}" srcOrd="1" destOrd="0" presId="urn:microsoft.com/office/officeart/2005/8/layout/process4"/>
    <dgm:cxn modelId="{F893605D-0216-4B84-A5F6-C31C8260B035}" type="presParOf" srcId="{F62AE1BA-9BBE-4072-AC30-552E030B1DB5}" destId="{7EBE694E-546E-479A-9F99-2F751FB5520C}" srcOrd="2" destOrd="0" presId="urn:microsoft.com/office/officeart/2005/8/layout/process4"/>
    <dgm:cxn modelId="{B474EF8C-29C7-40C5-AF7E-4CBF92DFCA51}" type="presParOf" srcId="{7EBE694E-546E-479A-9F99-2F751FB5520C}" destId="{50C9F013-E84E-4D48-A400-229F116A6C0E}" srcOrd="0" destOrd="0" presId="urn:microsoft.com/office/officeart/2005/8/layout/process4"/>
    <dgm:cxn modelId="{5BCCE215-46EA-4DBB-81BC-75974B1E7D5F}" type="presParOf" srcId="{07C80512-1614-4765-B017-4A73DBA6F79B}" destId="{80E50A85-66C4-4758-BB81-BEAB8B035897}" srcOrd="1" destOrd="0" presId="urn:microsoft.com/office/officeart/2005/8/layout/process4"/>
    <dgm:cxn modelId="{20A54CA1-9C14-4F1A-B207-7F52BC827FED}" type="presParOf" srcId="{07C80512-1614-4765-B017-4A73DBA6F79B}" destId="{80889D77-9D36-4641-A451-010CD8E70781}" srcOrd="2" destOrd="0" presId="urn:microsoft.com/office/officeart/2005/8/layout/process4"/>
    <dgm:cxn modelId="{A805D190-FBAB-4FF1-8078-EA8B73EC4B2D}" type="presParOf" srcId="{80889D77-9D36-4641-A451-010CD8E70781}" destId="{71F0426C-6B03-4165-95BA-9F11289B082B}" srcOrd="0" destOrd="0" presId="urn:microsoft.com/office/officeart/2005/8/layout/process4"/>
    <dgm:cxn modelId="{DEE74EE1-86F8-4AF3-AB94-7B074128DFBA}" type="presParOf" srcId="{80889D77-9D36-4641-A451-010CD8E70781}" destId="{DE734663-5FF8-4FE2-A364-2F2415F1BCB6}" srcOrd="1" destOrd="0" presId="urn:microsoft.com/office/officeart/2005/8/layout/process4"/>
    <dgm:cxn modelId="{2801A165-708D-4210-9103-1F2D14557569}" type="presParOf" srcId="{80889D77-9D36-4641-A451-010CD8E70781}" destId="{ED072A00-4FE6-4EA4-977B-2FB731442E20}" srcOrd="2" destOrd="0" presId="urn:microsoft.com/office/officeart/2005/8/layout/process4"/>
    <dgm:cxn modelId="{C0D05A17-116C-4487-9300-23A37DC9783C}" type="presParOf" srcId="{ED072A00-4FE6-4EA4-977B-2FB731442E20}" destId="{0D9B447C-1C92-4E00-BE15-5803DAD5358E}" srcOrd="0" destOrd="0" presId="urn:microsoft.com/office/officeart/2005/8/layout/process4"/>
    <dgm:cxn modelId="{825CB6B0-D048-405A-92CC-008AB97867AC}" type="presParOf" srcId="{07C80512-1614-4765-B017-4A73DBA6F79B}" destId="{66A1B9D4-3A1C-49E9-8C8B-EDD917EF62BF}" srcOrd="3" destOrd="0" presId="urn:microsoft.com/office/officeart/2005/8/layout/process4"/>
    <dgm:cxn modelId="{ADCC1E71-F320-4905-9414-62F0053B6C39}" type="presParOf" srcId="{07C80512-1614-4765-B017-4A73DBA6F79B}" destId="{D7194FC4-AD87-4DB0-81B9-A30500FB9B27}" srcOrd="4" destOrd="0" presId="urn:microsoft.com/office/officeart/2005/8/layout/process4"/>
    <dgm:cxn modelId="{1FFB2861-C2A8-492C-AA1C-62DC1F3C0678}" type="presParOf" srcId="{D7194FC4-AD87-4DB0-81B9-A30500FB9B27}" destId="{A5A5339F-C6AA-4C04-8825-23AE50F766BD}" srcOrd="0" destOrd="0" presId="urn:microsoft.com/office/officeart/2005/8/layout/process4"/>
    <dgm:cxn modelId="{AC52DC19-E89C-4924-BD66-FFF4F2201BF3}" type="presParOf" srcId="{D7194FC4-AD87-4DB0-81B9-A30500FB9B27}" destId="{4DEFF1F1-09D2-44E1-A6CE-CC956DAA9A1F}" srcOrd="1" destOrd="0" presId="urn:microsoft.com/office/officeart/2005/8/layout/process4"/>
    <dgm:cxn modelId="{2E920470-6BDB-495F-A5E3-03A69229F261}" type="presParOf" srcId="{D7194FC4-AD87-4DB0-81B9-A30500FB9B27}" destId="{84C77CEF-0F79-4776-B9E9-F4BB2457E36A}" srcOrd="2" destOrd="0" presId="urn:microsoft.com/office/officeart/2005/8/layout/process4"/>
    <dgm:cxn modelId="{7DF2AC50-6F99-481B-AEFA-E52E59B7BD06}" type="presParOf" srcId="{84C77CEF-0F79-4776-B9E9-F4BB2457E36A}" destId="{A2BCA1AB-54CD-400A-951C-D7E16DB5E668}" srcOrd="0" destOrd="0" presId="urn:microsoft.com/office/officeart/2005/8/layout/process4"/>
  </dgm:cxnLst>
  <dgm:bg/>
  <dgm:whole/>
</dgm:dataModel>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EG"/>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6892D221-12E1-4775-B217-90AA9017197A}" type="datetimeFigureOut">
              <a:rPr lang="ar-EG" smtClean="0"/>
              <a:pPr/>
              <a:t>29/05/1436</a:t>
            </a:fld>
            <a:endParaRPr lang="ar-EG"/>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EG"/>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EG"/>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F1C6426C-1452-42F4-B223-CB3981F015BA}" type="slidenum">
              <a:rPr lang="ar-EG" smtClean="0"/>
              <a:pPr/>
              <a:t>‹#›</a:t>
            </a:fld>
            <a:endParaRPr lang="ar-EG"/>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ar-EG" dirty="0"/>
          </a:p>
        </p:txBody>
      </p:sp>
      <p:sp>
        <p:nvSpPr>
          <p:cNvPr id="4" name="Slide Number Placeholder 3"/>
          <p:cNvSpPr>
            <a:spLocks noGrp="1"/>
          </p:cNvSpPr>
          <p:nvPr>
            <p:ph type="sldNum" sz="quarter" idx="10"/>
          </p:nvPr>
        </p:nvSpPr>
        <p:spPr/>
        <p:txBody>
          <a:bodyPr/>
          <a:lstStyle/>
          <a:p>
            <a:fld id="{0493AD13-B436-411E-9F30-03D995F94082}" type="slidenum">
              <a:rPr lang="ar-EG" smtClean="0">
                <a:solidFill>
                  <a:prstClr val="black"/>
                </a:solidFill>
              </a:rPr>
              <a:pPr/>
              <a:t>17</a:t>
            </a:fld>
            <a:endParaRPr lang="ar-EG">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ar-EG"/>
          </a:p>
        </p:txBody>
      </p:sp>
      <p:sp>
        <p:nvSpPr>
          <p:cNvPr id="6" name="Header Placeholder 5"/>
          <p:cNvSpPr>
            <a:spLocks noGrp="1"/>
          </p:cNvSpPr>
          <p:nvPr>
            <p:ph type="hdr" sz="quarter" idx="12"/>
          </p:nvPr>
        </p:nvSpPr>
        <p:spPr/>
        <p:txBody>
          <a:bodyPr/>
          <a:lstStyle/>
          <a:p>
            <a:r>
              <a:rPr lang="en-US" smtClean="0"/>
              <a:t>ccccccccccccc</a:t>
            </a:r>
            <a:endParaRPr lang="en-US"/>
          </a:p>
        </p:txBody>
      </p:sp>
    </p:spTree>
    <p:extLst>
      <p:ext uri="{BB962C8B-B14F-4D97-AF65-F5344CB8AC3E}">
        <p14:creationId xmlns:p14="http://schemas.microsoft.com/office/powerpoint/2010/main" xmlns="" val="25151992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Slide Image Placeholder 1"/>
          <p:cNvSpPr>
            <a:spLocks noGrp="1" noRot="1" noChangeAspect="1" noTextEdit="1"/>
          </p:cNvSpPr>
          <p:nvPr>
            <p:ph type="sldImg"/>
          </p:nvPr>
        </p:nvSpPr>
        <p:spPr>
          <a:ln/>
        </p:spPr>
      </p:sp>
      <p:sp>
        <p:nvSpPr>
          <p:cNvPr id="128003" name="Notes Placeholder 2"/>
          <p:cNvSpPr>
            <a:spLocks noGrp="1"/>
          </p:cNvSpPr>
          <p:nvPr>
            <p:ph type="body" idx="1"/>
          </p:nvPr>
        </p:nvSpPr>
        <p:spPr>
          <a:noFill/>
          <a:ln/>
        </p:spPr>
        <p:txBody>
          <a:bodyPr/>
          <a:lstStyle/>
          <a:p>
            <a:endParaRPr lang="ar-SA" smtClean="0"/>
          </a:p>
        </p:txBody>
      </p:sp>
      <p:sp>
        <p:nvSpPr>
          <p:cNvPr id="128004" name="Slide Number Placeholder 3"/>
          <p:cNvSpPr>
            <a:spLocks noGrp="1"/>
          </p:cNvSpPr>
          <p:nvPr>
            <p:ph type="sldNum" sz="quarter" idx="5"/>
          </p:nvPr>
        </p:nvSpPr>
        <p:spPr>
          <a:noFill/>
        </p:spPr>
        <p:txBody>
          <a:bodyPr/>
          <a:lstStyle/>
          <a:p>
            <a:fld id="{8B403AB3-9FDB-4329-B5A8-81B68E8FA8BD}" type="slidenum">
              <a:rPr lang="ar-SA" smtClean="0">
                <a:solidFill>
                  <a:prstClr val="black"/>
                </a:solidFill>
              </a:rPr>
              <a:pPr/>
              <a:t>41</a:t>
            </a:fld>
            <a:endParaRPr lang="en-US" smtClean="0">
              <a:solidFill>
                <a:prstClr val="black"/>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EG" dirty="0"/>
          </a:p>
        </p:txBody>
      </p:sp>
      <p:sp>
        <p:nvSpPr>
          <p:cNvPr id="4" name="Slide Number Placeholder 3"/>
          <p:cNvSpPr>
            <a:spLocks noGrp="1"/>
          </p:cNvSpPr>
          <p:nvPr>
            <p:ph type="sldNum" sz="quarter" idx="10"/>
          </p:nvPr>
        </p:nvSpPr>
        <p:spPr/>
        <p:txBody>
          <a:bodyPr/>
          <a:lstStyle/>
          <a:p>
            <a:fld id="{F1C6426C-1452-42F4-B223-CB3981F015BA}" type="slidenum">
              <a:rPr lang="ar-EG" smtClean="0"/>
              <a:pPr/>
              <a:t>49</a:t>
            </a:fld>
            <a:endParaRPr lang="ar-EG"/>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B07D9859-F204-479D-9D64-92FBC6C35F68}" type="datetime8">
              <a:rPr lang="ar-EG" smtClean="0"/>
              <a:pPr/>
              <a:t>19 آذار، 15</a:t>
            </a:fld>
            <a:endParaRPr lang="ar-EG"/>
          </a:p>
        </p:txBody>
      </p:sp>
      <p:sp>
        <p:nvSpPr>
          <p:cNvPr id="19" name="Footer Placeholder 18"/>
          <p:cNvSpPr>
            <a:spLocks noGrp="1"/>
          </p:cNvSpPr>
          <p:nvPr>
            <p:ph type="ftr" sz="quarter" idx="11"/>
          </p:nvPr>
        </p:nvSpPr>
        <p:spPr/>
        <p:txBody>
          <a:bodyPr/>
          <a:lstStyle/>
          <a:p>
            <a:r>
              <a:rPr lang="ar-EG" smtClean="0"/>
              <a:t>أ.د. علي حسين</a:t>
            </a:r>
            <a:endParaRPr lang="ar-EG"/>
          </a:p>
        </p:txBody>
      </p:sp>
      <p:sp>
        <p:nvSpPr>
          <p:cNvPr id="27" name="Slide Number Placeholder 26"/>
          <p:cNvSpPr>
            <a:spLocks noGrp="1"/>
          </p:cNvSpPr>
          <p:nvPr>
            <p:ph type="sldNum" sz="quarter" idx="12"/>
          </p:nvPr>
        </p:nvSpPr>
        <p:spPr/>
        <p:txBody>
          <a:bodyPr/>
          <a:lstStyle/>
          <a:p>
            <a:fld id="{A6A01B5A-6D16-4ADD-9F02-C4322D9FCC7C}" type="slidenum">
              <a:rPr lang="ar-EG" smtClean="0"/>
              <a:pPr/>
              <a:t>‹#›</a:t>
            </a:fld>
            <a:endParaRPr lang="ar-EG"/>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1923FF7-79C6-44E0-A4C0-29625B442C5A}" type="datetime8">
              <a:rPr lang="ar-EG" smtClean="0"/>
              <a:pPr/>
              <a:t>19 آذار، 15</a:t>
            </a:fld>
            <a:endParaRPr lang="ar-EG"/>
          </a:p>
        </p:txBody>
      </p:sp>
      <p:sp>
        <p:nvSpPr>
          <p:cNvPr id="5" name="Footer Placeholder 4"/>
          <p:cNvSpPr>
            <a:spLocks noGrp="1"/>
          </p:cNvSpPr>
          <p:nvPr>
            <p:ph type="ftr" sz="quarter" idx="11"/>
          </p:nvPr>
        </p:nvSpPr>
        <p:spPr/>
        <p:txBody>
          <a:bodyPr/>
          <a:lstStyle/>
          <a:p>
            <a:r>
              <a:rPr lang="ar-EG" smtClean="0"/>
              <a:t>أ.د. علي حسين</a:t>
            </a:r>
            <a:endParaRPr lang="ar-EG"/>
          </a:p>
        </p:txBody>
      </p:sp>
      <p:sp>
        <p:nvSpPr>
          <p:cNvPr id="6" name="Slide Number Placeholder 5"/>
          <p:cNvSpPr>
            <a:spLocks noGrp="1"/>
          </p:cNvSpPr>
          <p:nvPr>
            <p:ph type="sldNum" sz="quarter" idx="12"/>
          </p:nvPr>
        </p:nvSpPr>
        <p:spPr/>
        <p:txBody>
          <a:bodyPr/>
          <a:lstStyle/>
          <a:p>
            <a:fld id="{A6A01B5A-6D16-4ADD-9F02-C4322D9FCC7C}" type="slidenum">
              <a:rPr lang="ar-EG" smtClean="0"/>
              <a:pPr/>
              <a:t>‹#›</a:t>
            </a:fld>
            <a:endParaRPr lang="ar-E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40845E4-C5AB-45A1-9326-ABED9E0124FA}" type="datetime8">
              <a:rPr lang="ar-EG" smtClean="0"/>
              <a:pPr/>
              <a:t>19 آذار، 15</a:t>
            </a:fld>
            <a:endParaRPr lang="ar-EG"/>
          </a:p>
        </p:txBody>
      </p:sp>
      <p:sp>
        <p:nvSpPr>
          <p:cNvPr id="5" name="Footer Placeholder 4"/>
          <p:cNvSpPr>
            <a:spLocks noGrp="1"/>
          </p:cNvSpPr>
          <p:nvPr>
            <p:ph type="ftr" sz="quarter" idx="11"/>
          </p:nvPr>
        </p:nvSpPr>
        <p:spPr/>
        <p:txBody>
          <a:bodyPr/>
          <a:lstStyle/>
          <a:p>
            <a:r>
              <a:rPr lang="ar-EG" smtClean="0"/>
              <a:t>أ.د. علي حسين</a:t>
            </a:r>
            <a:endParaRPr lang="ar-EG"/>
          </a:p>
        </p:txBody>
      </p:sp>
      <p:sp>
        <p:nvSpPr>
          <p:cNvPr id="6" name="Slide Number Placeholder 5"/>
          <p:cNvSpPr>
            <a:spLocks noGrp="1"/>
          </p:cNvSpPr>
          <p:nvPr>
            <p:ph type="sldNum" sz="quarter" idx="12"/>
          </p:nvPr>
        </p:nvSpPr>
        <p:spPr/>
        <p:txBody>
          <a:bodyPr/>
          <a:lstStyle/>
          <a:p>
            <a:fld id="{A6A01B5A-6D16-4ADD-9F02-C4322D9FCC7C}" type="slidenum">
              <a:rPr lang="ar-EG" smtClean="0"/>
              <a:pPr/>
              <a:t>‹#›</a:t>
            </a:fld>
            <a:endParaRPr lang="ar-EG"/>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F37155B-9AB9-443D-B1DE-BFFB8432EC9C}" type="datetime8">
              <a:rPr lang="ar-EG" smtClean="0"/>
              <a:pPr/>
              <a:t>19 آذار، 15</a:t>
            </a:fld>
            <a:endParaRPr lang="ar-EG"/>
          </a:p>
        </p:txBody>
      </p:sp>
      <p:sp>
        <p:nvSpPr>
          <p:cNvPr id="5" name="Footer Placeholder 4"/>
          <p:cNvSpPr>
            <a:spLocks noGrp="1"/>
          </p:cNvSpPr>
          <p:nvPr>
            <p:ph type="ftr" sz="quarter" idx="11"/>
          </p:nvPr>
        </p:nvSpPr>
        <p:spPr/>
        <p:txBody>
          <a:bodyPr/>
          <a:lstStyle/>
          <a:p>
            <a:r>
              <a:rPr lang="ar-EG" smtClean="0"/>
              <a:t>أ.د. علي حسين</a:t>
            </a:r>
            <a:endParaRPr lang="ar-EG"/>
          </a:p>
        </p:txBody>
      </p:sp>
      <p:sp>
        <p:nvSpPr>
          <p:cNvPr id="6" name="Slide Number Placeholder 5"/>
          <p:cNvSpPr>
            <a:spLocks noGrp="1"/>
          </p:cNvSpPr>
          <p:nvPr>
            <p:ph type="sldNum" sz="quarter" idx="12"/>
          </p:nvPr>
        </p:nvSpPr>
        <p:spPr/>
        <p:txBody>
          <a:bodyPr/>
          <a:lstStyle/>
          <a:p>
            <a:fld id="{A6A01B5A-6D16-4ADD-9F02-C4322D9FCC7C}" type="slidenum">
              <a:rPr lang="ar-EG" smtClean="0"/>
              <a:pPr/>
              <a:t>‹#›</a:t>
            </a:fld>
            <a:endParaRPr lang="ar-EG"/>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4738498-3DC3-456F-9EFB-DBC391BA1C09}" type="datetime8">
              <a:rPr lang="ar-EG" smtClean="0"/>
              <a:pPr/>
              <a:t>19 آذار، 15</a:t>
            </a:fld>
            <a:endParaRPr lang="ar-EG"/>
          </a:p>
        </p:txBody>
      </p:sp>
      <p:sp>
        <p:nvSpPr>
          <p:cNvPr id="5" name="Footer Placeholder 4"/>
          <p:cNvSpPr>
            <a:spLocks noGrp="1"/>
          </p:cNvSpPr>
          <p:nvPr>
            <p:ph type="ftr" sz="quarter" idx="11"/>
          </p:nvPr>
        </p:nvSpPr>
        <p:spPr/>
        <p:txBody>
          <a:bodyPr/>
          <a:lstStyle/>
          <a:p>
            <a:r>
              <a:rPr lang="ar-EG" smtClean="0"/>
              <a:t>أ.د. علي حسين</a:t>
            </a:r>
            <a:endParaRPr lang="ar-EG"/>
          </a:p>
        </p:txBody>
      </p:sp>
      <p:sp>
        <p:nvSpPr>
          <p:cNvPr id="6" name="Slide Number Placeholder 5"/>
          <p:cNvSpPr>
            <a:spLocks noGrp="1"/>
          </p:cNvSpPr>
          <p:nvPr>
            <p:ph type="sldNum" sz="quarter" idx="12"/>
          </p:nvPr>
        </p:nvSpPr>
        <p:spPr/>
        <p:txBody>
          <a:bodyPr/>
          <a:lstStyle/>
          <a:p>
            <a:fld id="{A6A01B5A-6D16-4ADD-9F02-C4322D9FCC7C}" type="slidenum">
              <a:rPr lang="ar-EG" smtClean="0"/>
              <a:pPr/>
              <a:t>‹#›</a:t>
            </a:fld>
            <a:endParaRPr lang="ar-EG"/>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031794A-B571-48EA-9E89-1410A35F47B6}" type="datetime8">
              <a:rPr lang="ar-EG" smtClean="0"/>
              <a:pPr/>
              <a:t>19 آذار، 15</a:t>
            </a:fld>
            <a:endParaRPr lang="ar-EG"/>
          </a:p>
        </p:txBody>
      </p:sp>
      <p:sp>
        <p:nvSpPr>
          <p:cNvPr id="6" name="Footer Placeholder 5"/>
          <p:cNvSpPr>
            <a:spLocks noGrp="1"/>
          </p:cNvSpPr>
          <p:nvPr>
            <p:ph type="ftr" sz="quarter" idx="11"/>
          </p:nvPr>
        </p:nvSpPr>
        <p:spPr/>
        <p:txBody>
          <a:bodyPr/>
          <a:lstStyle/>
          <a:p>
            <a:r>
              <a:rPr lang="ar-EG" smtClean="0"/>
              <a:t>أ.د. علي حسين</a:t>
            </a:r>
            <a:endParaRPr lang="ar-EG"/>
          </a:p>
        </p:txBody>
      </p:sp>
      <p:sp>
        <p:nvSpPr>
          <p:cNvPr id="7" name="Slide Number Placeholder 6"/>
          <p:cNvSpPr>
            <a:spLocks noGrp="1"/>
          </p:cNvSpPr>
          <p:nvPr>
            <p:ph type="sldNum" sz="quarter" idx="12"/>
          </p:nvPr>
        </p:nvSpPr>
        <p:spPr/>
        <p:txBody>
          <a:bodyPr/>
          <a:lstStyle/>
          <a:p>
            <a:fld id="{A6A01B5A-6D16-4ADD-9F02-C4322D9FCC7C}" type="slidenum">
              <a:rPr lang="ar-EG" smtClean="0"/>
              <a:pPr/>
              <a:t>‹#›</a:t>
            </a:fld>
            <a:endParaRPr lang="ar-EG"/>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E8D2F2BA-169C-4C85-BA2A-9FB4CA02AD6D}" type="datetime8">
              <a:rPr lang="ar-EG" smtClean="0"/>
              <a:pPr/>
              <a:t>19 آذار، 15</a:t>
            </a:fld>
            <a:endParaRPr lang="ar-EG"/>
          </a:p>
        </p:txBody>
      </p:sp>
      <p:sp>
        <p:nvSpPr>
          <p:cNvPr id="8" name="Footer Placeholder 7"/>
          <p:cNvSpPr>
            <a:spLocks noGrp="1"/>
          </p:cNvSpPr>
          <p:nvPr>
            <p:ph type="ftr" sz="quarter" idx="11"/>
          </p:nvPr>
        </p:nvSpPr>
        <p:spPr/>
        <p:txBody>
          <a:bodyPr/>
          <a:lstStyle/>
          <a:p>
            <a:r>
              <a:rPr lang="ar-EG" smtClean="0"/>
              <a:t>أ.د. علي حسين</a:t>
            </a:r>
            <a:endParaRPr lang="ar-EG"/>
          </a:p>
        </p:txBody>
      </p:sp>
      <p:sp>
        <p:nvSpPr>
          <p:cNvPr id="9" name="Slide Number Placeholder 8"/>
          <p:cNvSpPr>
            <a:spLocks noGrp="1"/>
          </p:cNvSpPr>
          <p:nvPr>
            <p:ph type="sldNum" sz="quarter" idx="12"/>
          </p:nvPr>
        </p:nvSpPr>
        <p:spPr/>
        <p:txBody>
          <a:bodyPr/>
          <a:lstStyle/>
          <a:p>
            <a:fld id="{A6A01B5A-6D16-4ADD-9F02-C4322D9FCC7C}" type="slidenum">
              <a:rPr lang="ar-EG" smtClean="0"/>
              <a:pPr/>
              <a:t>‹#›</a:t>
            </a:fld>
            <a:endParaRPr lang="ar-EG"/>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51D5EE4-134B-4E22-A4D4-BF9CC6B24BFB}" type="datetime8">
              <a:rPr lang="ar-EG" smtClean="0"/>
              <a:pPr/>
              <a:t>19 آذار، 15</a:t>
            </a:fld>
            <a:endParaRPr lang="ar-EG"/>
          </a:p>
        </p:txBody>
      </p:sp>
      <p:sp>
        <p:nvSpPr>
          <p:cNvPr id="4" name="Footer Placeholder 3"/>
          <p:cNvSpPr>
            <a:spLocks noGrp="1"/>
          </p:cNvSpPr>
          <p:nvPr>
            <p:ph type="ftr" sz="quarter" idx="11"/>
          </p:nvPr>
        </p:nvSpPr>
        <p:spPr/>
        <p:txBody>
          <a:bodyPr/>
          <a:lstStyle/>
          <a:p>
            <a:r>
              <a:rPr lang="ar-EG" smtClean="0"/>
              <a:t>أ.د. علي حسين</a:t>
            </a:r>
            <a:endParaRPr lang="ar-EG"/>
          </a:p>
        </p:txBody>
      </p:sp>
      <p:sp>
        <p:nvSpPr>
          <p:cNvPr id="5" name="Slide Number Placeholder 4"/>
          <p:cNvSpPr>
            <a:spLocks noGrp="1"/>
          </p:cNvSpPr>
          <p:nvPr>
            <p:ph type="sldNum" sz="quarter" idx="12"/>
          </p:nvPr>
        </p:nvSpPr>
        <p:spPr/>
        <p:txBody>
          <a:bodyPr/>
          <a:lstStyle/>
          <a:p>
            <a:fld id="{A6A01B5A-6D16-4ADD-9F02-C4322D9FCC7C}" type="slidenum">
              <a:rPr lang="ar-EG" smtClean="0"/>
              <a:pPr/>
              <a:t>‹#›</a:t>
            </a:fld>
            <a:endParaRPr lang="ar-E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04FC2D-A0E8-4E22-87BA-8E59B3E0B220}" type="datetime8">
              <a:rPr lang="ar-EG" smtClean="0"/>
              <a:pPr/>
              <a:t>19 آذار، 15</a:t>
            </a:fld>
            <a:endParaRPr lang="ar-EG"/>
          </a:p>
        </p:txBody>
      </p:sp>
      <p:sp>
        <p:nvSpPr>
          <p:cNvPr id="3" name="Footer Placeholder 2"/>
          <p:cNvSpPr>
            <a:spLocks noGrp="1"/>
          </p:cNvSpPr>
          <p:nvPr>
            <p:ph type="ftr" sz="quarter" idx="11"/>
          </p:nvPr>
        </p:nvSpPr>
        <p:spPr/>
        <p:txBody>
          <a:bodyPr/>
          <a:lstStyle/>
          <a:p>
            <a:r>
              <a:rPr lang="ar-EG" smtClean="0"/>
              <a:t>أ.د. علي حسين</a:t>
            </a:r>
            <a:endParaRPr lang="ar-EG"/>
          </a:p>
        </p:txBody>
      </p:sp>
      <p:sp>
        <p:nvSpPr>
          <p:cNvPr id="4" name="Slide Number Placeholder 3"/>
          <p:cNvSpPr>
            <a:spLocks noGrp="1"/>
          </p:cNvSpPr>
          <p:nvPr>
            <p:ph type="sldNum" sz="quarter" idx="12"/>
          </p:nvPr>
        </p:nvSpPr>
        <p:spPr/>
        <p:txBody>
          <a:bodyPr/>
          <a:lstStyle/>
          <a:p>
            <a:fld id="{A6A01B5A-6D16-4ADD-9F02-C4322D9FCC7C}" type="slidenum">
              <a:rPr lang="ar-EG" smtClean="0"/>
              <a:pPr/>
              <a:t>‹#›</a:t>
            </a:fld>
            <a:endParaRPr lang="ar-E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7BBB714-7B6B-4563-A00D-8CDB2D544728}" type="datetime8">
              <a:rPr lang="ar-EG" smtClean="0"/>
              <a:pPr/>
              <a:t>19 آذار، 15</a:t>
            </a:fld>
            <a:endParaRPr lang="ar-EG"/>
          </a:p>
        </p:txBody>
      </p:sp>
      <p:sp>
        <p:nvSpPr>
          <p:cNvPr id="6" name="Footer Placeholder 5"/>
          <p:cNvSpPr>
            <a:spLocks noGrp="1"/>
          </p:cNvSpPr>
          <p:nvPr>
            <p:ph type="ftr" sz="quarter" idx="11"/>
          </p:nvPr>
        </p:nvSpPr>
        <p:spPr/>
        <p:txBody>
          <a:bodyPr/>
          <a:lstStyle/>
          <a:p>
            <a:r>
              <a:rPr lang="ar-EG" smtClean="0"/>
              <a:t>أ.د. علي حسين</a:t>
            </a:r>
            <a:endParaRPr lang="ar-EG"/>
          </a:p>
        </p:txBody>
      </p:sp>
      <p:sp>
        <p:nvSpPr>
          <p:cNvPr id="7" name="Slide Number Placeholder 6"/>
          <p:cNvSpPr>
            <a:spLocks noGrp="1"/>
          </p:cNvSpPr>
          <p:nvPr>
            <p:ph type="sldNum" sz="quarter" idx="12"/>
          </p:nvPr>
        </p:nvSpPr>
        <p:spPr/>
        <p:txBody>
          <a:bodyPr/>
          <a:lstStyle/>
          <a:p>
            <a:fld id="{A6A01B5A-6D16-4ADD-9F02-C4322D9FCC7C}" type="slidenum">
              <a:rPr lang="ar-EG" smtClean="0"/>
              <a:pPr/>
              <a:t>‹#›</a:t>
            </a:fld>
            <a:endParaRPr lang="ar-EG"/>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E5398B3-344F-4B2A-944F-C0BFD2813058}" type="datetime8">
              <a:rPr lang="ar-EG" smtClean="0"/>
              <a:pPr/>
              <a:t>19 آذار، 15</a:t>
            </a:fld>
            <a:endParaRPr lang="ar-EG"/>
          </a:p>
        </p:txBody>
      </p:sp>
      <p:sp>
        <p:nvSpPr>
          <p:cNvPr id="6" name="Footer Placeholder 5"/>
          <p:cNvSpPr>
            <a:spLocks noGrp="1"/>
          </p:cNvSpPr>
          <p:nvPr>
            <p:ph type="ftr" sz="quarter" idx="11"/>
          </p:nvPr>
        </p:nvSpPr>
        <p:spPr/>
        <p:txBody>
          <a:bodyPr/>
          <a:lstStyle/>
          <a:p>
            <a:r>
              <a:rPr lang="ar-EG" smtClean="0"/>
              <a:t>أ.د. علي حسين</a:t>
            </a:r>
            <a:endParaRPr lang="ar-EG"/>
          </a:p>
        </p:txBody>
      </p:sp>
      <p:sp>
        <p:nvSpPr>
          <p:cNvPr id="7" name="Slide Number Placeholder 6"/>
          <p:cNvSpPr>
            <a:spLocks noGrp="1"/>
          </p:cNvSpPr>
          <p:nvPr>
            <p:ph type="sldNum" sz="quarter" idx="12"/>
          </p:nvPr>
        </p:nvSpPr>
        <p:spPr>
          <a:xfrm>
            <a:off x="8077200" y="6356350"/>
            <a:ext cx="609600" cy="365125"/>
          </a:xfrm>
        </p:spPr>
        <p:txBody>
          <a:bodyPr/>
          <a:lstStyle/>
          <a:p>
            <a:fld id="{A6A01B5A-6D16-4ADD-9F02-C4322D9FCC7C}" type="slidenum">
              <a:rPr lang="ar-EG" smtClean="0"/>
              <a:pPr/>
              <a:t>‹#›</a:t>
            </a:fld>
            <a:endParaRPr lang="ar-EG"/>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F694E894-967A-4821-811A-6E8C56A7413B}" type="datetime8">
              <a:rPr lang="ar-EG" smtClean="0"/>
              <a:pPr/>
              <a:t>19 آذار، 15</a:t>
            </a:fld>
            <a:endParaRPr lang="ar-EG"/>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ar-EG" smtClean="0"/>
              <a:t>أ.د. علي حسين</a:t>
            </a:r>
            <a:endParaRPr lang="ar-EG"/>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6A01B5A-6D16-4ADD-9F02-C4322D9FCC7C}" type="slidenum">
              <a:rPr lang="ar-EG" smtClean="0"/>
              <a:pPr/>
              <a:t>‹#›</a:t>
            </a:fld>
            <a:endParaRPr lang="ar-EG"/>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dt="0"/>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powerpointstyles.com/" TargetMode="External"/><Relationship Id="rId2" Type="http://schemas.openxmlformats.org/officeDocument/2006/relationships/audio" Target="../media/audio1.wav"/><Relationship Id="rId1" Type="http://schemas.openxmlformats.org/officeDocument/2006/relationships/slideLayout" Target="../slideLayouts/slideLayout1.xml"/><Relationship Id="rId5" Type="http://schemas.openxmlformats.org/officeDocument/2006/relationships/image" Target="../media/image3.gif"/><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4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4"/>
          <p:cNvSpPr txBox="1">
            <a:spLocks noChangeArrowheads="1"/>
          </p:cNvSpPr>
          <p:nvPr/>
        </p:nvSpPr>
        <p:spPr bwMode="auto">
          <a:xfrm>
            <a:off x="3348047" y="6237288"/>
            <a:ext cx="2989023"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eaLnBrk="1" fontAlgn="base" hangingPunct="1">
              <a:spcBef>
                <a:spcPct val="0"/>
              </a:spcBef>
              <a:spcAft>
                <a:spcPct val="0"/>
              </a:spcAft>
            </a:pPr>
            <a:r>
              <a:rPr lang="fr-FR">
                <a:solidFill>
                  <a:srgbClr val="000000"/>
                </a:solidFill>
                <a:hlinkClick r:id="rId3"/>
              </a:rPr>
              <a:t>Free Powerpoint Templates</a:t>
            </a:r>
            <a:endParaRPr lang="fr-FR">
              <a:solidFill>
                <a:srgbClr val="000000"/>
              </a:solidFill>
            </a:endParaRPr>
          </a:p>
        </p:txBody>
      </p:sp>
      <p:pic>
        <p:nvPicPr>
          <p:cNvPr id="4099" name="Picture 23" descr="1"/>
          <p:cNvPicPr>
            <a:picLocks noChangeAspect="1" noChangeArrowheads="1"/>
          </p:cNvPicPr>
          <p:nvPr/>
        </p:nvPicPr>
        <p:blipFill>
          <a:blip r:embed="rId4">
            <a:extLst>
              <a:ext uri="{28A0092B-C50C-407E-A947-70E740481C1C}">
                <a14:useLocalDpi xmlns=""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45058" name="Picture 2" descr="http://uploads.sedty.com/imagehosting/411011_1369980028.gif"/>
          <p:cNvPicPr>
            <a:picLocks noChangeAspect="1" noChangeArrowheads="1" noCrop="1"/>
          </p:cNvPicPr>
          <p:nvPr/>
        </p:nvPicPr>
        <p:blipFill>
          <a:blip r:embed="rId5">
            <a:extLst>
              <a:ext uri="{28A0092B-C50C-407E-A947-70E740481C1C}">
                <a14:useLocalDpi xmlns="" xmlns:a14="http://schemas.microsoft.com/office/drawing/2010/main" val="0"/>
              </a:ext>
            </a:extLst>
          </a:blip>
          <a:srcRect/>
          <a:stretch>
            <a:fillRect/>
          </a:stretch>
        </p:blipFill>
        <p:spPr bwMode="auto">
          <a:xfrm>
            <a:off x="1714480" y="0"/>
            <a:ext cx="5237163" cy="185736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6" name="Text Box 6"/>
          <p:cNvSpPr txBox="1">
            <a:spLocks noGrp="1" noChangeArrowheads="1"/>
          </p:cNvSpPr>
          <p:nvPr>
            <p:ph type="subTitle" idx="1"/>
          </p:nvPr>
        </p:nvSpPr>
        <p:spPr bwMode="auto">
          <a:xfrm>
            <a:off x="285720" y="2071678"/>
            <a:ext cx="4500594" cy="1409956"/>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lIns="180000" tIns="180000" rIns="180000" bIns="180000">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fontAlgn="base" hangingPunct="1">
              <a:spcBef>
                <a:spcPct val="0"/>
              </a:spcBef>
              <a:spcAft>
                <a:spcPct val="0"/>
              </a:spcAft>
            </a:pPr>
            <a:r>
              <a:rPr lang="ar-EG" sz="4000" b="1" dirty="0" smtClean="0">
                <a:solidFill>
                  <a:srgbClr val="000000"/>
                </a:solidFill>
                <a:latin typeface="Verdana" pitchFamily="34" charset="0"/>
              </a:rPr>
              <a:t>طرق </a:t>
            </a:r>
            <a:r>
              <a:rPr lang="ar-EG" sz="4000" b="1" dirty="0">
                <a:solidFill>
                  <a:srgbClr val="000000"/>
                </a:solidFill>
                <a:latin typeface="Verdana" pitchFamily="34" charset="0"/>
              </a:rPr>
              <a:t>التدريس </a:t>
            </a:r>
            <a:r>
              <a:rPr lang="ar-EG" sz="4000" b="1" dirty="0" smtClean="0">
                <a:solidFill>
                  <a:srgbClr val="000000"/>
                </a:solidFill>
                <a:latin typeface="Verdana" pitchFamily="34" charset="0"/>
              </a:rPr>
              <a:t>(2) </a:t>
            </a:r>
            <a:endParaRPr lang="ar-EG" sz="4000" b="1" dirty="0">
              <a:solidFill>
                <a:srgbClr val="000000"/>
              </a:solidFill>
              <a:latin typeface="Verdana" pitchFamily="34" charset="0"/>
            </a:endParaRPr>
          </a:p>
          <a:p>
            <a:pPr algn="ctr" eaLnBrk="1" fontAlgn="base" hangingPunct="1">
              <a:spcBef>
                <a:spcPct val="0"/>
              </a:spcBef>
              <a:spcAft>
                <a:spcPct val="0"/>
              </a:spcAft>
            </a:pPr>
            <a:r>
              <a:rPr lang="ar-EG" sz="2800" b="1" dirty="0" smtClean="0">
                <a:solidFill>
                  <a:srgbClr val="00B050"/>
                </a:solidFill>
                <a:latin typeface="Verdana" pitchFamily="34" charset="0"/>
              </a:rPr>
              <a:t>(استراتيجيات التدريس</a:t>
            </a:r>
            <a:r>
              <a:rPr lang="ar-EG" sz="2800" b="1" dirty="0">
                <a:solidFill>
                  <a:srgbClr val="00B050"/>
                </a:solidFill>
                <a:latin typeface="Verdana" pitchFamily="34" charset="0"/>
              </a:rPr>
              <a:t>)</a:t>
            </a:r>
          </a:p>
        </p:txBody>
      </p:sp>
      <p:sp>
        <p:nvSpPr>
          <p:cNvPr id="7" name="Slide Number Placeholder 6"/>
          <p:cNvSpPr>
            <a:spLocks noGrp="1"/>
          </p:cNvSpPr>
          <p:nvPr>
            <p:ph type="sldNum" sz="quarter" idx="12"/>
          </p:nvPr>
        </p:nvSpPr>
        <p:spPr/>
        <p:txBody>
          <a:bodyPr/>
          <a:lstStyle/>
          <a:p>
            <a:fld id="{A6A01B5A-6D16-4ADD-9F02-C4322D9FCC7C}" type="slidenum">
              <a:rPr lang="ar-EG" smtClean="0"/>
              <a:pPr/>
              <a:t>1</a:t>
            </a:fld>
            <a:endParaRPr lang="ar-EG"/>
          </a:p>
        </p:txBody>
      </p:sp>
      <p:sp>
        <p:nvSpPr>
          <p:cNvPr id="8" name="Footer Placeholder 7"/>
          <p:cNvSpPr>
            <a:spLocks noGrp="1"/>
          </p:cNvSpPr>
          <p:nvPr>
            <p:ph type="ftr" sz="quarter" idx="11"/>
          </p:nvPr>
        </p:nvSpPr>
        <p:spPr/>
        <p:txBody>
          <a:bodyPr/>
          <a:lstStyle/>
          <a:p>
            <a:r>
              <a:rPr lang="ar-EG" smtClean="0"/>
              <a:t>أ.د. علي حسين</a:t>
            </a:r>
            <a:endParaRPr lang="ar-EG"/>
          </a:p>
        </p:txBody>
      </p:sp>
    </p:spTree>
    <p:extLst>
      <p:ext uri="{BB962C8B-B14F-4D97-AF65-F5344CB8AC3E}">
        <p14:creationId xmlns="" xmlns:p14="http://schemas.microsoft.com/office/powerpoint/2010/main" val="4188042241"/>
      </p:ext>
    </p:extLst>
  </p:cSld>
  <p:clrMapOvr>
    <a:masterClrMapping/>
  </p:clrMapOvr>
  <p:transition>
    <p:cut/>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45058"/>
                                        </p:tgtEl>
                                        <p:attrNameLst>
                                          <p:attrName>style.visibility</p:attrName>
                                        </p:attrNameLst>
                                      </p:cBhvr>
                                      <p:to>
                                        <p:strVal val="visible"/>
                                      </p:to>
                                    </p:set>
                                    <p:animEffect transition="in" filter="barn(inVertical)">
                                      <p:cBhvr>
                                        <p:cTn id="7" dur="500"/>
                                        <p:tgtEl>
                                          <p:spTgt spid="4505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olded Corner 8"/>
          <p:cNvSpPr/>
          <p:nvPr/>
        </p:nvSpPr>
        <p:spPr>
          <a:xfrm>
            <a:off x="228600" y="228600"/>
            <a:ext cx="8763000" cy="6400800"/>
          </a:xfrm>
          <a:prstGeom prst="foldedCorner">
            <a:avLst>
              <a:gd name="adj" fmla="val 8460"/>
            </a:avLst>
          </a:prstGeom>
          <a:gradFill flip="none" rotWithShape="1">
            <a:path path="shape">
              <a:fillToRect l="50000" t="50000" r="50000" b="50000"/>
            </a:path>
            <a:tileRect/>
          </a:gradFill>
          <a:effectLst>
            <a:innerShdw blurRad="63500" dist="50800" dir="10800000">
              <a:prstClr val="black">
                <a:alpha val="50000"/>
              </a:prstClr>
            </a:innerShdw>
          </a:effectLst>
        </p:spPr>
        <p:style>
          <a:lnRef idx="1">
            <a:schemeClr val="accent2"/>
          </a:lnRef>
          <a:fillRef idx="2">
            <a:schemeClr val="accent2"/>
          </a:fillRef>
          <a:effectRef idx="1">
            <a:schemeClr val="accent2"/>
          </a:effectRef>
          <a:fontRef idx="minor">
            <a:schemeClr val="dk1"/>
          </a:fontRef>
        </p:style>
        <p:txBody>
          <a:bodyPr rtlCol="1" anchor="ctr"/>
          <a:lstStyle/>
          <a:p>
            <a:pPr algn="justLow" rtl="1">
              <a:lnSpc>
                <a:spcPct val="90000"/>
              </a:lnSpc>
              <a:spcAft>
                <a:spcPts val="0"/>
              </a:spcAft>
            </a:pPr>
            <a:r>
              <a:rPr lang="ar-EG" sz="2400" b="1" dirty="0" smtClean="0">
                <a:solidFill>
                  <a:srgbClr val="C00000"/>
                </a:solidFill>
                <a:latin typeface="Times New Roman"/>
                <a:ea typeface="Times New Roman"/>
                <a:cs typeface="AdvertisingExtraBold"/>
              </a:rPr>
              <a:t>مميزات </a:t>
            </a:r>
            <a:r>
              <a:rPr lang="ar-EG" sz="2400" b="1" dirty="0">
                <a:solidFill>
                  <a:srgbClr val="C00000"/>
                </a:solidFill>
                <a:latin typeface="Times New Roman"/>
                <a:ea typeface="Times New Roman"/>
                <a:cs typeface="AdvertisingExtraBold"/>
              </a:rPr>
              <a:t>التعلم التعاوني</a:t>
            </a:r>
            <a:r>
              <a:rPr lang="ar-EG" sz="2400" b="1" dirty="0" smtClean="0">
                <a:solidFill>
                  <a:srgbClr val="C00000"/>
                </a:solidFill>
                <a:latin typeface="Times New Roman"/>
                <a:ea typeface="Times New Roman"/>
                <a:cs typeface="AdvertisingExtraBold"/>
              </a:rPr>
              <a:t>:</a:t>
            </a:r>
          </a:p>
          <a:p>
            <a:pPr algn="justLow" rtl="1">
              <a:lnSpc>
                <a:spcPct val="90000"/>
              </a:lnSpc>
              <a:spcAft>
                <a:spcPts val="0"/>
              </a:spcAft>
            </a:pPr>
            <a:endParaRPr lang="en-US" sz="1600" dirty="0">
              <a:latin typeface="Times New Roman"/>
              <a:ea typeface="Times New Roman"/>
            </a:endParaRPr>
          </a:p>
          <a:p>
            <a:pPr algn="justLow" rtl="1">
              <a:lnSpc>
                <a:spcPct val="90000"/>
              </a:lnSpc>
              <a:spcAft>
                <a:spcPts val="0"/>
              </a:spcAft>
            </a:pPr>
            <a:r>
              <a:rPr lang="ar-EG" sz="1600" dirty="0">
                <a:latin typeface="Times New Roman"/>
                <a:ea typeface="Times New Roman"/>
                <a:cs typeface="AdvertisingExtraBold"/>
              </a:rPr>
              <a:t>	</a:t>
            </a:r>
            <a:endParaRPr lang="en-US" sz="2000" dirty="0">
              <a:latin typeface="Times New Roman"/>
              <a:ea typeface="Times New Roman"/>
            </a:endParaRPr>
          </a:p>
          <a:p>
            <a:pPr marL="342900" lvl="0" indent="-342900" algn="justLow" rtl="1">
              <a:lnSpc>
                <a:spcPct val="90000"/>
              </a:lnSpc>
              <a:spcAft>
                <a:spcPts val="0"/>
              </a:spcAft>
              <a:buFont typeface="+mj-lt"/>
              <a:buAutoNum type="arabicPeriod"/>
            </a:pPr>
            <a:r>
              <a:rPr lang="ar-EG" sz="2000" dirty="0">
                <a:latin typeface="Times New Roman"/>
                <a:ea typeface="Times New Roman"/>
                <a:cs typeface="AdvertisingExtraBold"/>
              </a:rPr>
              <a:t>يزيد اشتراك الطلاب الفعلي في عملية التعلم.</a:t>
            </a:r>
            <a:endParaRPr lang="en-US" sz="2000" dirty="0">
              <a:latin typeface="Times New Roman"/>
              <a:ea typeface="Times New Roman"/>
            </a:endParaRPr>
          </a:p>
          <a:p>
            <a:pPr marL="342900" lvl="0" indent="-342900" algn="justLow" rtl="1">
              <a:lnSpc>
                <a:spcPct val="90000"/>
              </a:lnSpc>
              <a:spcAft>
                <a:spcPts val="0"/>
              </a:spcAft>
              <a:buFont typeface="+mj-lt"/>
              <a:buAutoNum type="arabicPeriod"/>
            </a:pPr>
            <a:r>
              <a:rPr lang="ar-EG" sz="2000" dirty="0">
                <a:latin typeface="Times New Roman"/>
                <a:ea typeface="Times New Roman"/>
                <a:cs typeface="AdvertisingExtraBold"/>
              </a:rPr>
              <a:t>ينمي قدرة الطلاب على فهم وإتقان المفاهيم العلمية مما يحسن من التحصيل الدراسي لدى الطلاب مع احتفاظهم بالمعلومات لمدة طويلة.</a:t>
            </a:r>
            <a:endParaRPr lang="en-US" sz="2000" dirty="0">
              <a:latin typeface="Times New Roman"/>
              <a:ea typeface="Times New Roman"/>
            </a:endParaRPr>
          </a:p>
          <a:p>
            <a:pPr marL="342900" lvl="0" indent="-342900" algn="justLow" rtl="1">
              <a:lnSpc>
                <a:spcPct val="90000"/>
              </a:lnSpc>
              <a:spcAft>
                <a:spcPts val="0"/>
              </a:spcAft>
              <a:buFont typeface="+mj-lt"/>
              <a:buAutoNum type="arabicPeriod"/>
            </a:pPr>
            <a:r>
              <a:rPr lang="ar-EG" sz="2000" dirty="0">
                <a:latin typeface="Times New Roman"/>
                <a:ea typeface="Times New Roman"/>
                <a:cs typeface="AdvertisingExtraBold"/>
              </a:rPr>
              <a:t>ينمي قدرة الطلاب على تطبيق ما تعلموه في مواقف جديدة.</a:t>
            </a:r>
            <a:endParaRPr lang="en-US" sz="2000" dirty="0">
              <a:latin typeface="Times New Roman"/>
              <a:ea typeface="Times New Roman"/>
            </a:endParaRPr>
          </a:p>
          <a:p>
            <a:pPr marL="342900" lvl="0" indent="-342900" algn="justLow" rtl="1">
              <a:lnSpc>
                <a:spcPct val="90000"/>
              </a:lnSpc>
              <a:spcAft>
                <a:spcPts val="0"/>
              </a:spcAft>
              <a:buFont typeface="+mj-lt"/>
              <a:buAutoNum type="arabicPeriod"/>
            </a:pPr>
            <a:r>
              <a:rPr lang="ar-EG" sz="2000" dirty="0">
                <a:latin typeface="Times New Roman"/>
                <a:ea typeface="Times New Roman"/>
                <a:cs typeface="AdvertisingExtraBold"/>
              </a:rPr>
              <a:t>يسمح التعلم التعاوني بمشاركة جميع الطلاب في العمل المختبري مما يزيد من اكتسابهم للمهارات العملية ويؤدي إلى استخدامهم لأساليب ومهارات التفكير العلمي.</a:t>
            </a:r>
            <a:endParaRPr lang="en-US" sz="2000" dirty="0">
              <a:latin typeface="Times New Roman"/>
              <a:ea typeface="Times New Roman"/>
            </a:endParaRPr>
          </a:p>
          <a:p>
            <a:pPr marL="342900" lvl="0" indent="-342900" algn="justLow" rtl="1">
              <a:lnSpc>
                <a:spcPct val="90000"/>
              </a:lnSpc>
              <a:spcAft>
                <a:spcPts val="0"/>
              </a:spcAft>
              <a:buFont typeface="+mj-lt"/>
              <a:buAutoNum type="arabicPeriod"/>
            </a:pPr>
            <a:r>
              <a:rPr lang="ar-EG" sz="2000" dirty="0">
                <a:latin typeface="Times New Roman"/>
                <a:ea typeface="Times New Roman"/>
                <a:cs typeface="AdvertisingExtraBold"/>
              </a:rPr>
              <a:t>ينمي المهارات الاجتماعية لدى الطلاب مثل مهارات: التعاون – القيادة - تحمل المسئولية – التنظيم – الاتصال – المشاركة.... وغيرها.</a:t>
            </a:r>
            <a:endParaRPr lang="en-US" sz="2000" dirty="0">
              <a:latin typeface="Times New Roman"/>
              <a:ea typeface="Times New Roman"/>
            </a:endParaRPr>
          </a:p>
          <a:p>
            <a:pPr marL="342900" lvl="0" indent="-342900" algn="justLow" rtl="1">
              <a:lnSpc>
                <a:spcPct val="90000"/>
              </a:lnSpc>
              <a:spcAft>
                <a:spcPts val="0"/>
              </a:spcAft>
              <a:buFont typeface="+mj-lt"/>
              <a:buAutoNum type="arabicPeriod"/>
            </a:pPr>
            <a:r>
              <a:rPr lang="ar-EG" sz="2000" dirty="0">
                <a:latin typeface="Times New Roman"/>
                <a:ea typeface="Times New Roman"/>
                <a:cs typeface="AdvertisingExtraBold"/>
              </a:rPr>
              <a:t>يزيد من دافعية الطلاب نحو موضوع التعلم وبالتالي ينمي الاتجاهات الموجبة لديهم نحو المادة الدراسية.</a:t>
            </a:r>
            <a:endParaRPr lang="en-US" sz="2000" dirty="0">
              <a:latin typeface="Times New Roman"/>
              <a:ea typeface="Times New Roman"/>
            </a:endParaRPr>
          </a:p>
          <a:p>
            <a:pPr marL="342900" lvl="0" indent="-342900" algn="justLow" rtl="1">
              <a:lnSpc>
                <a:spcPct val="90000"/>
              </a:lnSpc>
              <a:spcAft>
                <a:spcPts val="0"/>
              </a:spcAft>
              <a:buFont typeface="+mj-lt"/>
              <a:buAutoNum type="arabicPeriod"/>
            </a:pPr>
            <a:r>
              <a:rPr lang="ar-EG" sz="2000" dirty="0">
                <a:latin typeface="Times New Roman"/>
                <a:ea typeface="Times New Roman"/>
                <a:cs typeface="AdvertisingExtraBold"/>
              </a:rPr>
              <a:t>يؤدي استخدام بعض استراتيجيات التعلم التعاوني مثل إستراتيجية المهام المتقطعة </a:t>
            </a:r>
            <a:r>
              <a:rPr lang="en-US" sz="2000" dirty="0">
                <a:latin typeface="Times New Roman"/>
                <a:ea typeface="Times New Roman"/>
                <a:cs typeface="AdvertisingExtraBold"/>
              </a:rPr>
              <a:t>Jigsaw</a:t>
            </a:r>
            <a:r>
              <a:rPr lang="ar-EG" sz="2000" dirty="0">
                <a:latin typeface="Times New Roman"/>
                <a:ea typeface="Times New Roman"/>
                <a:cs typeface="AdvertisingExtraBold"/>
              </a:rPr>
              <a:t> إلى توفير الأدوات ومواد التجارب المستخدمة في المعمل.</a:t>
            </a:r>
            <a:endParaRPr lang="en-US" sz="2000" dirty="0">
              <a:latin typeface="Times New Roman"/>
              <a:ea typeface="Times New Roman"/>
            </a:endParaRPr>
          </a:p>
          <a:p>
            <a:pPr marL="342900" lvl="0" indent="-342900" algn="justLow" rtl="1">
              <a:lnSpc>
                <a:spcPct val="90000"/>
              </a:lnSpc>
              <a:spcAft>
                <a:spcPts val="0"/>
              </a:spcAft>
              <a:buFont typeface="+mj-lt"/>
              <a:buAutoNum type="arabicPeriod"/>
            </a:pPr>
            <a:r>
              <a:rPr lang="ar-EG" sz="2000" dirty="0">
                <a:latin typeface="Times New Roman"/>
                <a:ea typeface="Times New Roman"/>
                <a:cs typeface="AdvertisingExtraBold"/>
              </a:rPr>
              <a:t>يزيد من قدرة الطلاب على التفكير الناقد، وتنمية القدرات الإبداعية لديهم، وكذلك التفاعل الإيجابي بين الطلاب.</a:t>
            </a:r>
            <a:endParaRPr lang="en-US" sz="2000" dirty="0">
              <a:latin typeface="Times New Roman"/>
              <a:ea typeface="Times New Roman"/>
            </a:endParaRPr>
          </a:p>
          <a:p>
            <a:pPr marL="342900" lvl="0" indent="-342900" algn="justLow" rtl="1">
              <a:lnSpc>
                <a:spcPct val="90000"/>
              </a:lnSpc>
              <a:spcAft>
                <a:spcPts val="0"/>
              </a:spcAft>
              <a:buFont typeface="+mj-lt"/>
              <a:buAutoNum type="arabicPeriod"/>
            </a:pPr>
            <a:r>
              <a:rPr lang="ar-EG" sz="2000" dirty="0">
                <a:latin typeface="Times New Roman"/>
                <a:ea typeface="Times New Roman"/>
                <a:cs typeface="AdvertisingExtraBold"/>
              </a:rPr>
              <a:t>يعزز التفاعل الإيجابي بين الطلاب.</a:t>
            </a:r>
            <a:endParaRPr lang="en-US" sz="2000" dirty="0">
              <a:latin typeface="Times New Roman"/>
              <a:ea typeface="Times New Roman"/>
            </a:endParaRPr>
          </a:p>
          <a:p>
            <a:pPr marL="342900" lvl="0" indent="-342900" algn="justLow" rtl="1">
              <a:lnSpc>
                <a:spcPct val="90000"/>
              </a:lnSpc>
              <a:spcAft>
                <a:spcPts val="0"/>
              </a:spcAft>
              <a:buFont typeface="+mj-lt"/>
              <a:buAutoNum type="arabicPeriod"/>
            </a:pPr>
            <a:r>
              <a:rPr lang="ar-EG" sz="2000" dirty="0">
                <a:latin typeface="Times New Roman"/>
                <a:ea typeface="Times New Roman"/>
                <a:cs typeface="AdvertisingExtraBold"/>
              </a:rPr>
              <a:t>يقلل معدل القلق والتوتر عند بعض الطلاب، ويخفف من انطوائية البعض الآخر حيث يؤدي إلى تنمية روح الفريق بين الطلاب مختلفي القدرات.</a:t>
            </a:r>
            <a:endParaRPr lang="en-US" sz="2000" dirty="0">
              <a:effectLst/>
              <a:latin typeface="Times New Roman"/>
              <a:ea typeface="Times New Roman"/>
            </a:endParaRPr>
          </a:p>
        </p:txBody>
      </p:sp>
      <p:sp>
        <p:nvSpPr>
          <p:cNvPr id="3" name="Slide Number Placeholder 2"/>
          <p:cNvSpPr>
            <a:spLocks noGrp="1"/>
          </p:cNvSpPr>
          <p:nvPr>
            <p:ph type="sldNum" sz="quarter" idx="12"/>
          </p:nvPr>
        </p:nvSpPr>
        <p:spPr/>
        <p:txBody>
          <a:bodyPr/>
          <a:lstStyle/>
          <a:p>
            <a:fld id="{A6A01B5A-6D16-4ADD-9F02-C4322D9FCC7C}" type="slidenum">
              <a:rPr lang="ar-EG" smtClean="0"/>
              <a:pPr/>
              <a:t>10</a:t>
            </a:fld>
            <a:endParaRPr lang="ar-EG"/>
          </a:p>
        </p:txBody>
      </p:sp>
      <p:sp>
        <p:nvSpPr>
          <p:cNvPr id="4" name="Footer Placeholder 3"/>
          <p:cNvSpPr>
            <a:spLocks noGrp="1"/>
          </p:cNvSpPr>
          <p:nvPr>
            <p:ph type="ftr" sz="quarter" idx="11"/>
          </p:nvPr>
        </p:nvSpPr>
        <p:spPr/>
        <p:txBody>
          <a:bodyPr/>
          <a:lstStyle/>
          <a:p>
            <a:r>
              <a:rPr lang="ar-EG" smtClean="0"/>
              <a:t>أ.د. علي حسين</a:t>
            </a:r>
            <a:endParaRPr lang="ar-EG"/>
          </a:p>
        </p:txBody>
      </p:sp>
    </p:spTree>
    <p:extLst>
      <p:ext uri="{BB962C8B-B14F-4D97-AF65-F5344CB8AC3E}">
        <p14:creationId xmlns:p14="http://schemas.microsoft.com/office/powerpoint/2010/main" xmlns="" val="3687855739"/>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8"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heel(8)">
                                      <p:cBhvr>
                                        <p:cTn id="7"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olded Corner 8"/>
          <p:cNvSpPr/>
          <p:nvPr/>
        </p:nvSpPr>
        <p:spPr>
          <a:xfrm>
            <a:off x="228600" y="228600"/>
            <a:ext cx="8763000" cy="6400800"/>
          </a:xfrm>
          <a:prstGeom prst="foldedCorner">
            <a:avLst>
              <a:gd name="adj" fmla="val 8460"/>
            </a:avLst>
          </a:prstGeom>
          <a:gradFill flip="none" rotWithShape="1">
            <a:path path="shape">
              <a:fillToRect l="50000" t="50000" r="50000" b="50000"/>
            </a:path>
            <a:tileRect/>
          </a:gradFill>
          <a:effectLst>
            <a:innerShdw blurRad="63500" dist="50800" dir="10800000">
              <a:prstClr val="black">
                <a:alpha val="50000"/>
              </a:prstClr>
            </a:innerShdw>
          </a:effectLst>
        </p:spPr>
        <p:style>
          <a:lnRef idx="1">
            <a:schemeClr val="accent2"/>
          </a:lnRef>
          <a:fillRef idx="2">
            <a:schemeClr val="accent2"/>
          </a:fillRef>
          <a:effectRef idx="1">
            <a:schemeClr val="accent2"/>
          </a:effectRef>
          <a:fontRef idx="minor">
            <a:schemeClr val="dk1"/>
          </a:fontRef>
        </p:style>
        <p:txBody>
          <a:bodyPr rtlCol="1" anchor="ctr"/>
          <a:lstStyle/>
          <a:p>
            <a:pPr algn="justLow" rtl="1">
              <a:lnSpc>
                <a:spcPct val="90000"/>
              </a:lnSpc>
              <a:spcAft>
                <a:spcPts val="0"/>
              </a:spcAft>
            </a:pPr>
            <a:r>
              <a:rPr lang="ar-EG" sz="3200" b="1" dirty="0">
                <a:solidFill>
                  <a:srgbClr val="C00000"/>
                </a:solidFill>
                <a:latin typeface="Times New Roman"/>
                <a:ea typeface="Times New Roman"/>
                <a:cs typeface="AdvertisingExtraBold"/>
              </a:rPr>
              <a:t>دور المعلم في التعلم التعاوني</a:t>
            </a:r>
            <a:r>
              <a:rPr lang="ar-EG" sz="3200" b="1" dirty="0" smtClean="0">
                <a:solidFill>
                  <a:srgbClr val="C00000"/>
                </a:solidFill>
                <a:latin typeface="Times New Roman"/>
                <a:ea typeface="Times New Roman"/>
                <a:cs typeface="AdvertisingExtraBold"/>
              </a:rPr>
              <a:t>:</a:t>
            </a:r>
          </a:p>
          <a:p>
            <a:pPr algn="justLow" rtl="1">
              <a:lnSpc>
                <a:spcPct val="90000"/>
              </a:lnSpc>
              <a:spcAft>
                <a:spcPts val="0"/>
              </a:spcAft>
            </a:pPr>
            <a:endParaRPr lang="en-US" sz="1600" dirty="0">
              <a:solidFill>
                <a:srgbClr val="C00000"/>
              </a:solidFill>
              <a:latin typeface="Times New Roman"/>
              <a:ea typeface="Times New Roman"/>
            </a:endParaRPr>
          </a:p>
          <a:p>
            <a:pPr algn="justLow" rtl="1">
              <a:lnSpc>
                <a:spcPct val="90000"/>
              </a:lnSpc>
              <a:spcAft>
                <a:spcPts val="0"/>
              </a:spcAft>
            </a:pPr>
            <a:r>
              <a:rPr lang="ar-EG" sz="2400" b="1" dirty="0">
                <a:solidFill>
                  <a:srgbClr val="C00000"/>
                </a:solidFill>
                <a:latin typeface="Times New Roman"/>
                <a:ea typeface="Times New Roman"/>
                <a:cs typeface="AdvertisingExtraBold"/>
              </a:rPr>
              <a:t>أولاً: قبل التدريس</a:t>
            </a:r>
            <a:r>
              <a:rPr lang="ar-EG" sz="2400" dirty="0">
                <a:latin typeface="Times New Roman"/>
                <a:ea typeface="Times New Roman"/>
                <a:cs typeface="AdvertisingExtraBold"/>
              </a:rPr>
              <a:t>:</a:t>
            </a:r>
            <a:endParaRPr lang="en-US" sz="2400" dirty="0">
              <a:latin typeface="Times New Roman"/>
              <a:ea typeface="Times New Roman"/>
            </a:endParaRPr>
          </a:p>
          <a:p>
            <a:pPr marL="342900" lvl="0" indent="-342900" algn="justLow" rtl="1">
              <a:lnSpc>
                <a:spcPct val="90000"/>
              </a:lnSpc>
              <a:spcAft>
                <a:spcPts val="0"/>
              </a:spcAft>
              <a:buFont typeface="+mj-lt"/>
              <a:buAutoNum type="arabicPeriod"/>
            </a:pPr>
            <a:r>
              <a:rPr lang="ar-EG" dirty="0">
                <a:latin typeface="Times New Roman"/>
                <a:ea typeface="Times New Roman"/>
                <a:cs typeface="AdvertisingExtraBold"/>
              </a:rPr>
              <a:t>تحديد الأهداف التعليمية السلوكية للدرس.</a:t>
            </a:r>
            <a:endParaRPr lang="en-US" sz="1600" dirty="0">
              <a:latin typeface="Times New Roman"/>
              <a:ea typeface="Times New Roman"/>
            </a:endParaRPr>
          </a:p>
          <a:p>
            <a:pPr marL="342900" lvl="0" indent="-342900" algn="justLow" rtl="1">
              <a:lnSpc>
                <a:spcPct val="90000"/>
              </a:lnSpc>
              <a:spcAft>
                <a:spcPts val="0"/>
              </a:spcAft>
              <a:buFont typeface="+mj-lt"/>
              <a:buAutoNum type="arabicPeriod"/>
            </a:pPr>
            <a:r>
              <a:rPr lang="ar-EG" dirty="0">
                <a:latin typeface="Times New Roman"/>
                <a:ea typeface="Times New Roman"/>
                <a:cs typeface="AdvertisingExtraBold"/>
              </a:rPr>
              <a:t>تحديد الأدوات والمواد اللازمة للتعلم التعاوني.</a:t>
            </a:r>
            <a:endParaRPr lang="en-US" sz="1600" dirty="0">
              <a:latin typeface="Times New Roman"/>
              <a:ea typeface="Times New Roman"/>
            </a:endParaRPr>
          </a:p>
          <a:p>
            <a:pPr marL="342900" lvl="0" indent="-342900" rtl="1">
              <a:lnSpc>
                <a:spcPct val="90000"/>
              </a:lnSpc>
              <a:spcAft>
                <a:spcPts val="0"/>
              </a:spcAft>
              <a:buFont typeface="+mj-lt"/>
              <a:buAutoNum type="arabicPeriod"/>
            </a:pPr>
            <a:r>
              <a:rPr lang="ar-EG" dirty="0">
                <a:latin typeface="Times New Roman"/>
                <a:ea typeface="Times New Roman"/>
                <a:cs typeface="AdvertisingExtraBold"/>
              </a:rPr>
              <a:t>تشكيل المجموعات التعاونية بحيث تتضمن كل مجموعة </a:t>
            </a:r>
            <a:br>
              <a:rPr lang="ar-EG" dirty="0">
                <a:latin typeface="Times New Roman"/>
                <a:ea typeface="Times New Roman"/>
                <a:cs typeface="AdvertisingExtraBold"/>
              </a:rPr>
            </a:br>
            <a:r>
              <a:rPr lang="ar-EG" dirty="0">
                <a:latin typeface="Times New Roman"/>
                <a:ea typeface="Times New Roman"/>
                <a:cs typeface="AdvertisingExtraBold"/>
              </a:rPr>
              <a:t>من 4-5 طلاب.</a:t>
            </a:r>
            <a:endParaRPr lang="en-US" sz="1600" dirty="0">
              <a:latin typeface="Times New Roman"/>
              <a:ea typeface="Times New Roman"/>
            </a:endParaRPr>
          </a:p>
          <a:p>
            <a:pPr marL="342900" lvl="0" indent="-342900" algn="justLow" rtl="1">
              <a:lnSpc>
                <a:spcPct val="90000"/>
              </a:lnSpc>
              <a:spcAft>
                <a:spcPts val="0"/>
              </a:spcAft>
              <a:buFont typeface="+mj-lt"/>
              <a:buAutoNum type="arabicPeriod"/>
            </a:pPr>
            <a:r>
              <a:rPr lang="ar-EG" dirty="0">
                <a:latin typeface="Times New Roman"/>
                <a:ea typeface="Times New Roman"/>
                <a:cs typeface="AdvertisingExtraBold"/>
              </a:rPr>
              <a:t>ترتيب بيئة الفصل لملاءمة التعلم التعاوني.</a:t>
            </a:r>
            <a:endParaRPr lang="en-US" sz="1600" dirty="0">
              <a:latin typeface="Times New Roman"/>
              <a:ea typeface="Times New Roman"/>
            </a:endParaRPr>
          </a:p>
          <a:p>
            <a:pPr marL="342900" lvl="0" indent="-342900" algn="justLow" rtl="1">
              <a:lnSpc>
                <a:spcPct val="90000"/>
              </a:lnSpc>
              <a:spcAft>
                <a:spcPts val="0"/>
              </a:spcAft>
              <a:buFont typeface="+mj-lt"/>
              <a:buAutoNum type="arabicPeriod"/>
            </a:pPr>
            <a:r>
              <a:rPr lang="ar-EG" dirty="0">
                <a:latin typeface="Times New Roman"/>
                <a:ea typeface="Times New Roman"/>
                <a:cs typeface="AdvertisingExtraBold"/>
              </a:rPr>
              <a:t>تحديد أدوار الطلاب المشتركين في كل مجموعة.</a:t>
            </a:r>
            <a:endParaRPr lang="en-US" sz="1600" dirty="0">
              <a:latin typeface="Times New Roman"/>
              <a:ea typeface="Times New Roman"/>
            </a:endParaRPr>
          </a:p>
          <a:p>
            <a:pPr algn="justLow" rtl="1">
              <a:lnSpc>
                <a:spcPct val="90000"/>
              </a:lnSpc>
              <a:spcAft>
                <a:spcPts val="0"/>
              </a:spcAft>
            </a:pPr>
            <a:r>
              <a:rPr lang="ar-EG" sz="2400" b="1" dirty="0">
                <a:solidFill>
                  <a:srgbClr val="C00000"/>
                </a:solidFill>
                <a:latin typeface="Times New Roman"/>
                <a:ea typeface="Times New Roman"/>
                <a:cs typeface="AdvertisingExtraBold"/>
              </a:rPr>
              <a:t>ثانياً: أثناء التدريس:</a:t>
            </a:r>
            <a:endParaRPr lang="en-US" sz="2400" dirty="0">
              <a:solidFill>
                <a:srgbClr val="C00000"/>
              </a:solidFill>
              <a:latin typeface="Times New Roman"/>
              <a:ea typeface="Times New Roman"/>
            </a:endParaRPr>
          </a:p>
          <a:p>
            <a:pPr marL="342900" lvl="0" indent="-342900" algn="justLow" rtl="1">
              <a:lnSpc>
                <a:spcPct val="90000"/>
              </a:lnSpc>
              <a:spcAft>
                <a:spcPts val="0"/>
              </a:spcAft>
              <a:buFont typeface="+mj-lt"/>
              <a:buAutoNum type="arabicPeriod"/>
            </a:pPr>
            <a:r>
              <a:rPr lang="ar-EG" dirty="0">
                <a:latin typeface="Times New Roman"/>
                <a:ea typeface="Times New Roman"/>
                <a:cs typeface="AdvertisingExtraBold"/>
              </a:rPr>
              <a:t>شرح المهام المكلف بها الطلاب.</a:t>
            </a:r>
            <a:endParaRPr lang="en-US" sz="1600" dirty="0">
              <a:latin typeface="Times New Roman"/>
              <a:ea typeface="Times New Roman"/>
            </a:endParaRPr>
          </a:p>
          <a:p>
            <a:pPr marL="342900" lvl="0" indent="-342900" algn="justLow" rtl="1">
              <a:lnSpc>
                <a:spcPct val="90000"/>
              </a:lnSpc>
              <a:spcAft>
                <a:spcPts val="0"/>
              </a:spcAft>
              <a:buFont typeface="+mj-lt"/>
              <a:buAutoNum type="arabicPeriod"/>
            </a:pPr>
            <a:r>
              <a:rPr lang="ar-EG" dirty="0">
                <a:latin typeface="Times New Roman"/>
                <a:ea typeface="Times New Roman"/>
                <a:cs typeface="AdvertisingExtraBold"/>
              </a:rPr>
              <a:t>حث الطلاب على التعاون والاعتماد المتبادل وتحديد المسئوليات الفردية.</a:t>
            </a:r>
            <a:endParaRPr lang="en-US" sz="1600" dirty="0">
              <a:latin typeface="Times New Roman"/>
              <a:ea typeface="Times New Roman"/>
            </a:endParaRPr>
          </a:p>
          <a:p>
            <a:pPr marL="342900" lvl="0" indent="-342900" algn="justLow" rtl="1">
              <a:lnSpc>
                <a:spcPct val="90000"/>
              </a:lnSpc>
              <a:spcAft>
                <a:spcPts val="0"/>
              </a:spcAft>
              <a:buFont typeface="+mj-lt"/>
              <a:buAutoNum type="arabicPeriod"/>
            </a:pPr>
            <a:r>
              <a:rPr lang="ar-EG" dirty="0">
                <a:latin typeface="Times New Roman"/>
                <a:ea typeface="Times New Roman"/>
                <a:cs typeface="AdvertisingExtraBold"/>
              </a:rPr>
              <a:t>توجيه عمل المجموعات أثناء التعلم والملاحظة الواعية لمشاركة أفراد كل مجموعة في أنشطة التعلم.</a:t>
            </a:r>
            <a:endParaRPr lang="en-US" sz="1600" dirty="0">
              <a:latin typeface="Times New Roman"/>
              <a:ea typeface="Times New Roman"/>
            </a:endParaRPr>
          </a:p>
          <a:p>
            <a:pPr marL="342900" lvl="0" indent="-342900" algn="justLow" rtl="1">
              <a:lnSpc>
                <a:spcPct val="90000"/>
              </a:lnSpc>
              <a:spcAft>
                <a:spcPts val="0"/>
              </a:spcAft>
              <a:buFont typeface="+mj-lt"/>
              <a:buAutoNum type="arabicPeriod"/>
            </a:pPr>
            <a:r>
              <a:rPr lang="ar-EG" dirty="0">
                <a:latin typeface="Times New Roman"/>
                <a:ea typeface="Times New Roman"/>
                <a:cs typeface="AdvertisingExtraBold"/>
              </a:rPr>
              <a:t>تقديم المساعدة لأداء المهمة لأفراد المجموعة عند الحاجة.</a:t>
            </a:r>
            <a:endParaRPr lang="en-US" sz="1600" dirty="0">
              <a:latin typeface="Times New Roman"/>
              <a:ea typeface="Times New Roman"/>
            </a:endParaRPr>
          </a:p>
          <a:p>
            <a:pPr marL="342900" lvl="0" indent="-342900" algn="justLow" rtl="1">
              <a:lnSpc>
                <a:spcPct val="90000"/>
              </a:lnSpc>
              <a:spcAft>
                <a:spcPts val="0"/>
              </a:spcAft>
              <a:buFont typeface="+mj-lt"/>
              <a:buAutoNum type="arabicPeriod"/>
            </a:pPr>
            <a:r>
              <a:rPr lang="ar-EG" dirty="0">
                <a:latin typeface="Times New Roman"/>
                <a:ea typeface="Times New Roman"/>
                <a:cs typeface="AdvertisingExtraBold"/>
              </a:rPr>
              <a:t>غلق الدرس، وذلك بمناقشة الطلاب في الأفكار الرئيسة للدرس وتلخيص الدرس.</a:t>
            </a:r>
            <a:endParaRPr lang="en-US" sz="1600" dirty="0">
              <a:latin typeface="Times New Roman"/>
              <a:ea typeface="Times New Roman"/>
            </a:endParaRPr>
          </a:p>
          <a:p>
            <a:pPr marL="342900" lvl="0" indent="-342900" algn="justLow" rtl="1">
              <a:lnSpc>
                <a:spcPct val="90000"/>
              </a:lnSpc>
              <a:spcAft>
                <a:spcPts val="0"/>
              </a:spcAft>
              <a:buFont typeface="+mj-lt"/>
              <a:buAutoNum type="arabicPeriod"/>
            </a:pPr>
            <a:r>
              <a:rPr lang="ar-EG" dirty="0">
                <a:latin typeface="Times New Roman"/>
                <a:ea typeface="Times New Roman"/>
                <a:cs typeface="AdvertisingExtraBold"/>
              </a:rPr>
              <a:t>تقدير درجات الطلاب في مواقف التعلم التعاوني.</a:t>
            </a:r>
            <a:endParaRPr lang="en-US" sz="1600" dirty="0">
              <a:latin typeface="Times New Roman"/>
              <a:ea typeface="Times New Roman"/>
            </a:endParaRPr>
          </a:p>
          <a:p>
            <a:pPr algn="justLow" rtl="1">
              <a:lnSpc>
                <a:spcPct val="90000"/>
              </a:lnSpc>
              <a:spcAft>
                <a:spcPts val="0"/>
              </a:spcAft>
            </a:pPr>
            <a:r>
              <a:rPr lang="ar-EG" sz="2400" b="1" dirty="0">
                <a:solidFill>
                  <a:srgbClr val="C00000"/>
                </a:solidFill>
                <a:latin typeface="Times New Roman"/>
                <a:ea typeface="Times New Roman"/>
                <a:cs typeface="AdvertisingExtraBold"/>
              </a:rPr>
              <a:t>دور الطالب في التعلم التعاوني</a:t>
            </a:r>
            <a:r>
              <a:rPr lang="ar-EG" sz="2400" dirty="0">
                <a:solidFill>
                  <a:srgbClr val="C00000"/>
                </a:solidFill>
                <a:latin typeface="Times New Roman"/>
                <a:ea typeface="Times New Roman"/>
                <a:cs typeface="AdvertisingExtraBold"/>
              </a:rPr>
              <a:t>:</a:t>
            </a:r>
            <a:endParaRPr lang="en-US" sz="2400" dirty="0">
              <a:solidFill>
                <a:srgbClr val="C00000"/>
              </a:solidFill>
              <a:latin typeface="Times New Roman"/>
              <a:ea typeface="Times New Roman"/>
            </a:endParaRPr>
          </a:p>
          <a:p>
            <a:pPr algn="justLow" rtl="1">
              <a:lnSpc>
                <a:spcPct val="90000"/>
              </a:lnSpc>
              <a:spcAft>
                <a:spcPts val="0"/>
              </a:spcAft>
            </a:pPr>
            <a:r>
              <a:rPr lang="ar-EG" dirty="0" smtClean="0">
                <a:latin typeface="Times New Roman"/>
                <a:ea typeface="Times New Roman"/>
                <a:cs typeface="AdvertisingExtraBold"/>
              </a:rPr>
              <a:t>يلعب </a:t>
            </a:r>
            <a:r>
              <a:rPr lang="ar-EG" dirty="0">
                <a:latin typeface="Times New Roman"/>
                <a:ea typeface="Times New Roman"/>
                <a:cs typeface="AdvertisingExtraBold"/>
              </a:rPr>
              <a:t>الطلاب دوراً رئيسياً في التعلم التعاوني لأنهم هم الذين يقومون بأنشطة التعلم التعاوني، حيث يتفاعل الطلاب مع بعضهم البعض، ويسهم كل منهم في النشاط ويتبادلون الأفكار والأدوار، ويساعد كل منهم الآخر في إنجاز المطلوب، وبذلك يشارك كل طالب في نجاح المجموعة التي ينتمي إليها.</a:t>
            </a:r>
            <a:endParaRPr lang="en-US" sz="1600" dirty="0">
              <a:effectLst/>
              <a:latin typeface="Times New Roman"/>
              <a:ea typeface="Times New Roman"/>
            </a:endParaRPr>
          </a:p>
        </p:txBody>
      </p:sp>
      <p:sp>
        <p:nvSpPr>
          <p:cNvPr id="3" name="Slide Number Placeholder 2"/>
          <p:cNvSpPr>
            <a:spLocks noGrp="1"/>
          </p:cNvSpPr>
          <p:nvPr>
            <p:ph type="sldNum" sz="quarter" idx="12"/>
          </p:nvPr>
        </p:nvSpPr>
        <p:spPr/>
        <p:txBody>
          <a:bodyPr/>
          <a:lstStyle/>
          <a:p>
            <a:fld id="{A6A01B5A-6D16-4ADD-9F02-C4322D9FCC7C}" type="slidenum">
              <a:rPr lang="ar-EG" smtClean="0"/>
              <a:pPr/>
              <a:t>11</a:t>
            </a:fld>
            <a:endParaRPr lang="ar-EG"/>
          </a:p>
        </p:txBody>
      </p:sp>
      <p:sp>
        <p:nvSpPr>
          <p:cNvPr id="4" name="Footer Placeholder 3"/>
          <p:cNvSpPr>
            <a:spLocks noGrp="1"/>
          </p:cNvSpPr>
          <p:nvPr>
            <p:ph type="ftr" sz="quarter" idx="11"/>
          </p:nvPr>
        </p:nvSpPr>
        <p:spPr/>
        <p:txBody>
          <a:bodyPr/>
          <a:lstStyle/>
          <a:p>
            <a:r>
              <a:rPr lang="ar-EG" smtClean="0"/>
              <a:t>أ.د. علي حسين</a:t>
            </a:r>
            <a:endParaRPr lang="ar-EG"/>
          </a:p>
        </p:txBody>
      </p:sp>
    </p:spTree>
    <p:extLst>
      <p:ext uri="{BB962C8B-B14F-4D97-AF65-F5344CB8AC3E}">
        <p14:creationId xmlns:p14="http://schemas.microsoft.com/office/powerpoint/2010/main" xmlns="" val="867274815"/>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8"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heel(8)">
                                      <p:cBhvr>
                                        <p:cTn id="7"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olded Corner 8"/>
          <p:cNvSpPr/>
          <p:nvPr/>
        </p:nvSpPr>
        <p:spPr>
          <a:xfrm>
            <a:off x="228600" y="228600"/>
            <a:ext cx="8763000" cy="6400800"/>
          </a:xfrm>
          <a:prstGeom prst="foldedCorner">
            <a:avLst>
              <a:gd name="adj" fmla="val 8460"/>
            </a:avLst>
          </a:prstGeom>
          <a:gradFill flip="none" rotWithShape="1">
            <a:path path="shape">
              <a:fillToRect l="50000" t="50000" r="50000" b="50000"/>
            </a:path>
            <a:tileRect/>
          </a:gradFill>
          <a:effectLst>
            <a:innerShdw blurRad="63500" dist="50800" dir="10800000">
              <a:prstClr val="black">
                <a:alpha val="50000"/>
              </a:prstClr>
            </a:innerShdw>
          </a:effectLst>
        </p:spPr>
        <p:style>
          <a:lnRef idx="1">
            <a:schemeClr val="accent2"/>
          </a:lnRef>
          <a:fillRef idx="2">
            <a:schemeClr val="accent2"/>
          </a:fillRef>
          <a:effectRef idx="1">
            <a:schemeClr val="accent2"/>
          </a:effectRef>
          <a:fontRef idx="minor">
            <a:schemeClr val="dk1"/>
          </a:fontRef>
        </p:style>
        <p:txBody>
          <a:bodyPr rtlCol="1" anchor="ctr"/>
          <a:lstStyle/>
          <a:p>
            <a:pPr algn="justLow" rtl="1">
              <a:lnSpc>
                <a:spcPct val="90000"/>
              </a:lnSpc>
              <a:spcAft>
                <a:spcPts val="0"/>
              </a:spcAft>
            </a:pPr>
            <a:endParaRPr lang="ar-EG" sz="2400" b="1" dirty="0" smtClean="0">
              <a:latin typeface="Times New Roman"/>
              <a:ea typeface="Times New Roman"/>
              <a:cs typeface="AdvertisingExtraBold"/>
            </a:endParaRPr>
          </a:p>
          <a:p>
            <a:pPr algn="justLow" rtl="1">
              <a:lnSpc>
                <a:spcPct val="90000"/>
              </a:lnSpc>
              <a:spcAft>
                <a:spcPts val="0"/>
              </a:spcAft>
            </a:pPr>
            <a:r>
              <a:rPr lang="ar-EG" sz="2400" b="1" dirty="0" smtClean="0">
                <a:solidFill>
                  <a:srgbClr val="C00000"/>
                </a:solidFill>
                <a:latin typeface="Times New Roman"/>
                <a:ea typeface="Times New Roman"/>
                <a:cs typeface="AdvertisingExtraBold"/>
              </a:rPr>
              <a:t>استراتيجيات </a:t>
            </a:r>
            <a:r>
              <a:rPr lang="ar-EG" sz="2400" b="1" dirty="0">
                <a:solidFill>
                  <a:srgbClr val="C00000"/>
                </a:solidFill>
                <a:latin typeface="Times New Roman"/>
                <a:ea typeface="Times New Roman"/>
                <a:cs typeface="AdvertisingExtraBold"/>
              </a:rPr>
              <a:t>التعلم التعاوني</a:t>
            </a:r>
            <a:r>
              <a:rPr lang="ar-EG" sz="2000" dirty="0">
                <a:solidFill>
                  <a:srgbClr val="C00000"/>
                </a:solidFill>
                <a:latin typeface="Times New Roman"/>
                <a:ea typeface="Times New Roman"/>
                <a:cs typeface="AdvertisingExtraBold"/>
              </a:rPr>
              <a:t>:</a:t>
            </a:r>
            <a:endParaRPr lang="en-US" dirty="0">
              <a:solidFill>
                <a:srgbClr val="C00000"/>
              </a:solidFill>
              <a:latin typeface="Times New Roman"/>
              <a:ea typeface="Times New Roman"/>
            </a:endParaRPr>
          </a:p>
          <a:p>
            <a:pPr algn="justLow" rtl="1">
              <a:lnSpc>
                <a:spcPct val="90000"/>
              </a:lnSpc>
              <a:spcAft>
                <a:spcPts val="0"/>
              </a:spcAft>
            </a:pPr>
            <a:r>
              <a:rPr lang="ar-EG" sz="2000" dirty="0">
                <a:latin typeface="Times New Roman"/>
                <a:ea typeface="Times New Roman"/>
                <a:cs typeface="AdvertisingExtraBold"/>
              </a:rPr>
              <a:t>	</a:t>
            </a:r>
            <a:endParaRPr lang="ar-EG" sz="2000" dirty="0" smtClean="0">
              <a:latin typeface="Times New Roman"/>
              <a:ea typeface="Times New Roman"/>
              <a:cs typeface="AdvertisingExtraBold"/>
            </a:endParaRPr>
          </a:p>
          <a:p>
            <a:pPr algn="justLow" rtl="1">
              <a:lnSpc>
                <a:spcPct val="90000"/>
              </a:lnSpc>
              <a:spcAft>
                <a:spcPts val="0"/>
              </a:spcAft>
            </a:pPr>
            <a:r>
              <a:rPr lang="ar-EG" sz="2000" dirty="0" smtClean="0">
                <a:latin typeface="Times New Roman"/>
                <a:ea typeface="Times New Roman"/>
                <a:cs typeface="AdvertisingExtraBold"/>
              </a:rPr>
              <a:t>توجد </a:t>
            </a:r>
            <a:r>
              <a:rPr lang="ar-EG" sz="2000" dirty="0">
                <a:latin typeface="Times New Roman"/>
                <a:ea typeface="Times New Roman"/>
                <a:cs typeface="AdvertisingExtraBold"/>
              </a:rPr>
              <a:t>عدة استراتيجيات للتعلم التعاوني أهمها:</a:t>
            </a:r>
            <a:endParaRPr lang="en-US" dirty="0">
              <a:latin typeface="Times New Roman"/>
              <a:ea typeface="Times New Roman"/>
            </a:endParaRPr>
          </a:p>
          <a:p>
            <a:pPr marL="342900" lvl="0" indent="-342900" algn="justLow" rtl="1">
              <a:lnSpc>
                <a:spcPct val="90000"/>
              </a:lnSpc>
              <a:spcAft>
                <a:spcPts val="0"/>
              </a:spcAft>
              <a:buFont typeface="Times New Roman"/>
              <a:buChar char="-"/>
              <a:tabLst>
                <a:tab pos="457200" algn="l"/>
              </a:tabLst>
            </a:pPr>
            <a:r>
              <a:rPr lang="ar-EG" sz="2000" dirty="0">
                <a:latin typeface="Times New Roman"/>
                <a:ea typeface="Times New Roman"/>
                <a:cs typeface="AdvertisingExtraBold"/>
              </a:rPr>
              <a:t>إستراتيجية فرق التعلم الطلابية </a:t>
            </a:r>
            <a:r>
              <a:rPr lang="en-US" sz="2000" dirty="0">
                <a:latin typeface="Times New Roman"/>
                <a:ea typeface="Times New Roman"/>
                <a:cs typeface="AdvertisingExtraBold"/>
              </a:rPr>
              <a:t>Student Team Learning Strategy</a:t>
            </a:r>
            <a:endParaRPr lang="en-US" dirty="0">
              <a:latin typeface="Times New Roman"/>
              <a:ea typeface="Times New Roman"/>
              <a:cs typeface="Traditional Arabic"/>
            </a:endParaRPr>
          </a:p>
          <a:p>
            <a:pPr marL="342900" lvl="0" indent="-342900" algn="justLow" rtl="1">
              <a:lnSpc>
                <a:spcPct val="90000"/>
              </a:lnSpc>
              <a:spcAft>
                <a:spcPts val="0"/>
              </a:spcAft>
              <a:buFont typeface="Times New Roman"/>
              <a:buChar char="-"/>
              <a:tabLst>
                <a:tab pos="457200" algn="l"/>
              </a:tabLst>
            </a:pPr>
            <a:r>
              <a:rPr lang="ar-EG" sz="2000" dirty="0">
                <a:latin typeface="Times New Roman"/>
                <a:ea typeface="Times New Roman"/>
                <a:cs typeface="AdvertisingExtraBold"/>
              </a:rPr>
              <a:t>إستراتيجية التعلم معاً</a:t>
            </a:r>
            <a:r>
              <a:rPr lang="en-US" sz="2000" dirty="0">
                <a:latin typeface="Times New Roman"/>
                <a:ea typeface="Times New Roman"/>
                <a:cs typeface="AdvertisingExtraBold"/>
              </a:rPr>
              <a:t> Learning Together Strategy </a:t>
            </a:r>
            <a:endParaRPr lang="en-US" dirty="0">
              <a:latin typeface="Times New Roman"/>
              <a:ea typeface="Times New Roman"/>
              <a:cs typeface="Traditional Arabic"/>
            </a:endParaRPr>
          </a:p>
          <a:p>
            <a:pPr marL="342900" lvl="0" indent="-342900" algn="justLow" rtl="1">
              <a:lnSpc>
                <a:spcPct val="90000"/>
              </a:lnSpc>
              <a:spcAft>
                <a:spcPts val="0"/>
              </a:spcAft>
              <a:buFont typeface="Times New Roman"/>
              <a:buChar char="-"/>
              <a:tabLst>
                <a:tab pos="457200" algn="l"/>
              </a:tabLst>
            </a:pPr>
            <a:r>
              <a:rPr lang="ar-EG" sz="2000" dirty="0">
                <a:latin typeface="Times New Roman"/>
                <a:ea typeface="Times New Roman"/>
                <a:cs typeface="AdvertisingExtraBold"/>
              </a:rPr>
              <a:t>إستراتيجية المهام المتقطعة</a:t>
            </a:r>
            <a:r>
              <a:rPr lang="en-US" sz="2000" dirty="0">
                <a:latin typeface="Times New Roman"/>
                <a:ea typeface="Times New Roman"/>
                <a:cs typeface="AdvertisingExtraBold"/>
              </a:rPr>
              <a:t>  Jigsaw Strategy </a:t>
            </a:r>
            <a:endParaRPr lang="en-US" dirty="0">
              <a:latin typeface="Times New Roman"/>
              <a:ea typeface="Times New Roman"/>
              <a:cs typeface="Traditional Arabic"/>
            </a:endParaRPr>
          </a:p>
          <a:p>
            <a:pPr marL="342900" lvl="0" indent="-342900" algn="justLow" rtl="1">
              <a:lnSpc>
                <a:spcPct val="90000"/>
              </a:lnSpc>
              <a:spcAft>
                <a:spcPts val="0"/>
              </a:spcAft>
              <a:buFont typeface="Times New Roman"/>
              <a:buChar char="-"/>
              <a:tabLst>
                <a:tab pos="457200" algn="l"/>
              </a:tabLst>
            </a:pPr>
            <a:r>
              <a:rPr lang="ar-EG" sz="2000" dirty="0">
                <a:latin typeface="Times New Roman"/>
                <a:ea typeface="Times New Roman"/>
                <a:cs typeface="AdvertisingExtraBold"/>
              </a:rPr>
              <a:t>إستراتيجية الاستقصاء الجماعي</a:t>
            </a:r>
            <a:r>
              <a:rPr lang="en-US" sz="2000" dirty="0">
                <a:latin typeface="Times New Roman"/>
                <a:ea typeface="Times New Roman"/>
                <a:cs typeface="AdvertisingExtraBold"/>
              </a:rPr>
              <a:t> Group Investigation Strategy</a:t>
            </a:r>
            <a:endParaRPr lang="en-US" dirty="0">
              <a:latin typeface="Times New Roman"/>
              <a:ea typeface="Times New Roman"/>
              <a:cs typeface="Traditional Arabic"/>
            </a:endParaRPr>
          </a:p>
          <a:p>
            <a:pPr algn="justLow" rtl="1">
              <a:lnSpc>
                <a:spcPct val="90000"/>
              </a:lnSpc>
              <a:spcAft>
                <a:spcPts val="0"/>
              </a:spcAft>
            </a:pPr>
            <a:r>
              <a:rPr lang="ar-EG" sz="2000" dirty="0">
                <a:latin typeface="Times New Roman"/>
                <a:ea typeface="Times New Roman"/>
                <a:cs typeface="AdvertisingExtraBold"/>
              </a:rPr>
              <a:t>       وهذه الاستراتيجيات تشترك جميعها في مبدأ أساسي وهو أن التعاون أساس العمل الجماعي، ولكن تتميز كل منها بنوعية العمل وكيفية تقويمه ومكافأة المجموعة، وسوف نتناول فيما يلي بالتفصيل إستراتيجية التعلم معاً والمهام المتقطعة</a:t>
            </a:r>
            <a:r>
              <a:rPr lang="ar-EG" sz="2000" dirty="0" smtClean="0">
                <a:latin typeface="Times New Roman"/>
                <a:ea typeface="Times New Roman"/>
                <a:cs typeface="AdvertisingExtraBold"/>
              </a:rPr>
              <a:t>.</a:t>
            </a:r>
          </a:p>
          <a:p>
            <a:pPr algn="justLow" rtl="1">
              <a:lnSpc>
                <a:spcPct val="90000"/>
              </a:lnSpc>
              <a:spcAft>
                <a:spcPts val="0"/>
              </a:spcAft>
            </a:pPr>
            <a:endParaRPr lang="en-US" dirty="0">
              <a:latin typeface="Times New Roman"/>
              <a:ea typeface="Times New Roman"/>
            </a:endParaRPr>
          </a:p>
          <a:p>
            <a:pPr algn="justLow" rtl="1">
              <a:lnSpc>
                <a:spcPct val="90000"/>
              </a:lnSpc>
              <a:spcAft>
                <a:spcPts val="0"/>
              </a:spcAft>
            </a:pPr>
            <a:r>
              <a:rPr lang="ar-EG" sz="2000" b="1" dirty="0">
                <a:solidFill>
                  <a:srgbClr val="C00000"/>
                </a:solidFill>
                <a:latin typeface="Times New Roman"/>
                <a:ea typeface="Times New Roman"/>
                <a:cs typeface="AdvertisingExtraBold"/>
              </a:rPr>
              <a:t>أولاً: إستراتيجية التعلم معاً </a:t>
            </a:r>
            <a:r>
              <a:rPr lang="en-US" sz="2000" b="1" dirty="0">
                <a:solidFill>
                  <a:srgbClr val="C00000"/>
                </a:solidFill>
                <a:latin typeface="Times New Roman"/>
                <a:ea typeface="Times New Roman"/>
                <a:cs typeface="AdvertisingExtraBold"/>
              </a:rPr>
              <a:t>Learning Together Strategy</a:t>
            </a:r>
            <a:endParaRPr lang="en-US" dirty="0">
              <a:solidFill>
                <a:srgbClr val="C00000"/>
              </a:solidFill>
              <a:latin typeface="Times New Roman"/>
              <a:ea typeface="Times New Roman"/>
            </a:endParaRPr>
          </a:p>
          <a:p>
            <a:pPr algn="justLow" rtl="1">
              <a:lnSpc>
                <a:spcPct val="90000"/>
              </a:lnSpc>
              <a:spcAft>
                <a:spcPts val="0"/>
              </a:spcAft>
            </a:pPr>
            <a:r>
              <a:rPr lang="ar-EG" sz="2000" dirty="0">
                <a:latin typeface="Times New Roman"/>
                <a:ea typeface="Times New Roman"/>
                <a:cs typeface="AdvertisingExtraBold"/>
              </a:rPr>
              <a:t>	تعد إستراتيجية التعلم معاً نوعاً من أنواع التعلم التعاوني، ويتم في هذه الإستراتيجية تقسيم الطلاب إلى مجموعات تساعد بعضها بعضاً في القيام بالمهمات وفهم المادة العلمية وتشجيعهم على الاتصال معاً لمساعدة بعضهم البعض في حل المشكلات، وقد يتطلب النشاط تقديم تقرير عن العمل من كل مجموعة، وتتنافس المجموعات فيما بينها بما تقدمه من مساعدة لأفرادها، ويتم تقويم كل مجموعة في ضوء نتائج الاختبارات التحصيلية ونوعية التقارير المقدمة.</a:t>
            </a:r>
            <a:endParaRPr lang="en-US" dirty="0">
              <a:effectLst/>
              <a:latin typeface="Times New Roman"/>
              <a:ea typeface="Times New Roman"/>
            </a:endParaRPr>
          </a:p>
        </p:txBody>
      </p:sp>
      <p:sp>
        <p:nvSpPr>
          <p:cNvPr id="3" name="Slide Number Placeholder 2"/>
          <p:cNvSpPr>
            <a:spLocks noGrp="1"/>
          </p:cNvSpPr>
          <p:nvPr>
            <p:ph type="sldNum" sz="quarter" idx="12"/>
          </p:nvPr>
        </p:nvSpPr>
        <p:spPr/>
        <p:txBody>
          <a:bodyPr/>
          <a:lstStyle/>
          <a:p>
            <a:fld id="{A6A01B5A-6D16-4ADD-9F02-C4322D9FCC7C}" type="slidenum">
              <a:rPr lang="ar-EG" smtClean="0"/>
              <a:pPr/>
              <a:t>12</a:t>
            </a:fld>
            <a:endParaRPr lang="ar-EG"/>
          </a:p>
        </p:txBody>
      </p:sp>
      <p:sp>
        <p:nvSpPr>
          <p:cNvPr id="4" name="Footer Placeholder 3"/>
          <p:cNvSpPr>
            <a:spLocks noGrp="1"/>
          </p:cNvSpPr>
          <p:nvPr>
            <p:ph type="ftr" sz="quarter" idx="11"/>
          </p:nvPr>
        </p:nvSpPr>
        <p:spPr/>
        <p:txBody>
          <a:bodyPr/>
          <a:lstStyle/>
          <a:p>
            <a:r>
              <a:rPr lang="ar-EG" smtClean="0"/>
              <a:t>أ.د. علي حسين</a:t>
            </a:r>
            <a:endParaRPr lang="ar-EG"/>
          </a:p>
        </p:txBody>
      </p:sp>
    </p:spTree>
    <p:extLst>
      <p:ext uri="{BB962C8B-B14F-4D97-AF65-F5344CB8AC3E}">
        <p14:creationId xmlns:p14="http://schemas.microsoft.com/office/powerpoint/2010/main" xmlns="" val="496286516"/>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8"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heel(8)">
                                      <p:cBhvr>
                                        <p:cTn id="7"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olded Corner 8"/>
          <p:cNvSpPr/>
          <p:nvPr/>
        </p:nvSpPr>
        <p:spPr>
          <a:xfrm>
            <a:off x="228600" y="228600"/>
            <a:ext cx="8763000" cy="6400800"/>
          </a:xfrm>
          <a:prstGeom prst="foldedCorner">
            <a:avLst>
              <a:gd name="adj" fmla="val 8460"/>
            </a:avLst>
          </a:prstGeom>
          <a:gradFill flip="none" rotWithShape="1">
            <a:path path="shape">
              <a:fillToRect l="50000" t="50000" r="50000" b="50000"/>
            </a:path>
            <a:tileRect/>
          </a:gradFill>
          <a:effectLst>
            <a:innerShdw blurRad="63500" dist="50800" dir="10800000">
              <a:prstClr val="black">
                <a:alpha val="50000"/>
              </a:prstClr>
            </a:innerShdw>
          </a:effectLst>
        </p:spPr>
        <p:style>
          <a:lnRef idx="1">
            <a:schemeClr val="accent2"/>
          </a:lnRef>
          <a:fillRef idx="2">
            <a:schemeClr val="accent2"/>
          </a:fillRef>
          <a:effectRef idx="1">
            <a:schemeClr val="accent2"/>
          </a:effectRef>
          <a:fontRef idx="minor">
            <a:schemeClr val="dk1"/>
          </a:fontRef>
        </p:style>
        <p:txBody>
          <a:bodyPr rtlCol="1" anchor="ctr"/>
          <a:lstStyle/>
          <a:p>
            <a:pPr algn="justLow" rtl="1">
              <a:lnSpc>
                <a:spcPct val="90000"/>
              </a:lnSpc>
              <a:spcAft>
                <a:spcPts val="0"/>
              </a:spcAft>
            </a:pPr>
            <a:endParaRPr lang="ar-EG" dirty="0" smtClean="0">
              <a:latin typeface="Times New Roman"/>
              <a:ea typeface="Times New Roman"/>
              <a:cs typeface="AdvertisingExtraBold"/>
            </a:endParaRPr>
          </a:p>
          <a:p>
            <a:pPr algn="justLow" rtl="1">
              <a:lnSpc>
                <a:spcPct val="90000"/>
              </a:lnSpc>
              <a:spcAft>
                <a:spcPts val="0"/>
              </a:spcAft>
            </a:pPr>
            <a:endParaRPr lang="ar-EG" sz="2400" dirty="0">
              <a:latin typeface="Times New Roman"/>
              <a:ea typeface="Times New Roman"/>
              <a:cs typeface="AdvertisingExtraBold"/>
            </a:endParaRPr>
          </a:p>
          <a:p>
            <a:pPr algn="justLow" rtl="1">
              <a:lnSpc>
                <a:spcPct val="90000"/>
              </a:lnSpc>
              <a:spcAft>
                <a:spcPts val="0"/>
              </a:spcAft>
            </a:pPr>
            <a:r>
              <a:rPr lang="ar-EG" sz="2400" b="1" dirty="0" smtClean="0">
                <a:solidFill>
                  <a:srgbClr val="C00000"/>
                </a:solidFill>
                <a:latin typeface="Times New Roman" pitchFamily="18" charset="0"/>
                <a:ea typeface="Times New Roman"/>
                <a:cs typeface="Times New Roman" pitchFamily="18" charset="0"/>
              </a:rPr>
              <a:t>خطوات </a:t>
            </a:r>
            <a:r>
              <a:rPr lang="ar-EG" sz="2400" b="1" dirty="0">
                <a:solidFill>
                  <a:srgbClr val="C00000"/>
                </a:solidFill>
                <a:latin typeface="Times New Roman" pitchFamily="18" charset="0"/>
                <a:ea typeface="Times New Roman"/>
                <a:cs typeface="Times New Roman" pitchFamily="18" charset="0"/>
              </a:rPr>
              <a:t>إستراتيجية التعلم معاً </a:t>
            </a:r>
            <a:r>
              <a:rPr lang="ar-EG" sz="2400" b="1" dirty="0" smtClean="0">
                <a:solidFill>
                  <a:srgbClr val="C00000"/>
                </a:solidFill>
                <a:latin typeface="Times New Roman" pitchFamily="18" charset="0"/>
                <a:ea typeface="Times New Roman"/>
                <a:cs typeface="Times New Roman" pitchFamily="18" charset="0"/>
              </a:rPr>
              <a:t>:</a:t>
            </a:r>
          </a:p>
          <a:p>
            <a:pPr algn="justLow" rtl="1">
              <a:lnSpc>
                <a:spcPct val="90000"/>
              </a:lnSpc>
              <a:spcAft>
                <a:spcPts val="0"/>
              </a:spcAft>
              <a:buFont typeface="Wingdings" pitchFamily="2" charset="2"/>
              <a:buChar char="ü"/>
            </a:pPr>
            <a:endParaRPr lang="en-US" sz="2000" dirty="0">
              <a:latin typeface="Times New Roman" pitchFamily="18" charset="0"/>
              <a:ea typeface="Times New Roman"/>
              <a:cs typeface="Times New Roman" pitchFamily="18" charset="0"/>
            </a:endParaRPr>
          </a:p>
          <a:p>
            <a:pPr marL="457200" lvl="0" indent="-457200" algn="just">
              <a:lnSpc>
                <a:spcPct val="90000"/>
              </a:lnSpc>
              <a:spcAft>
                <a:spcPts val="0"/>
              </a:spcAft>
              <a:buFont typeface="Wingdings" pitchFamily="2" charset="2"/>
              <a:buChar char="ü"/>
            </a:pPr>
            <a:r>
              <a:rPr lang="ar-EG" sz="2000" dirty="0">
                <a:latin typeface="Times New Roman" pitchFamily="18" charset="0"/>
                <a:ea typeface="Times New Roman"/>
                <a:cs typeface="Times New Roman" pitchFamily="18" charset="0"/>
              </a:rPr>
              <a:t>تحديد الأهداف الإجرائية للموضوع.</a:t>
            </a:r>
            <a:endParaRPr lang="en-US" sz="2000" dirty="0">
              <a:latin typeface="Times New Roman" pitchFamily="18" charset="0"/>
              <a:ea typeface="Times New Roman"/>
              <a:cs typeface="Times New Roman" pitchFamily="18" charset="0"/>
            </a:endParaRPr>
          </a:p>
          <a:p>
            <a:pPr marL="457200" lvl="0" indent="-457200" algn="just">
              <a:lnSpc>
                <a:spcPct val="90000"/>
              </a:lnSpc>
              <a:spcAft>
                <a:spcPts val="0"/>
              </a:spcAft>
              <a:buFont typeface="Wingdings" pitchFamily="2" charset="2"/>
              <a:buChar char="ü"/>
            </a:pPr>
            <a:r>
              <a:rPr lang="ar-EG" sz="2000" dirty="0">
                <a:latin typeface="Times New Roman" pitchFamily="18" charset="0"/>
                <a:ea typeface="Times New Roman"/>
                <a:cs typeface="Times New Roman" pitchFamily="18" charset="0"/>
              </a:rPr>
              <a:t>تقسيم الطلاب إلى مجموعات صغيرة يتراوح عدد كل مجموعة من 4-6 طلاب بحيث يكونون مختلفين في القدرات والتحصيل.</a:t>
            </a:r>
            <a:endParaRPr lang="en-US" sz="2000" dirty="0">
              <a:latin typeface="Times New Roman" pitchFamily="18" charset="0"/>
              <a:ea typeface="Times New Roman"/>
              <a:cs typeface="Times New Roman" pitchFamily="18" charset="0"/>
            </a:endParaRPr>
          </a:p>
          <a:p>
            <a:pPr marL="457200" lvl="0" indent="-457200" algn="just">
              <a:lnSpc>
                <a:spcPct val="90000"/>
              </a:lnSpc>
              <a:spcAft>
                <a:spcPts val="0"/>
              </a:spcAft>
              <a:buFont typeface="Wingdings" pitchFamily="2" charset="2"/>
              <a:buChar char="ü"/>
            </a:pPr>
            <a:r>
              <a:rPr lang="ar-EG" sz="2000" dirty="0">
                <a:latin typeface="Times New Roman" pitchFamily="18" charset="0"/>
                <a:ea typeface="Times New Roman"/>
                <a:cs typeface="Times New Roman" pitchFamily="18" charset="0"/>
              </a:rPr>
              <a:t>تنظيم البيئة الصفية لتنظيم المجموعات بحيث يجلس أفراد كل مجموعة في مواجهة بعضهم البعض أو بشكل دائري.</a:t>
            </a:r>
            <a:endParaRPr lang="en-US" sz="2000" dirty="0">
              <a:latin typeface="Times New Roman" pitchFamily="18" charset="0"/>
              <a:ea typeface="Times New Roman"/>
              <a:cs typeface="Times New Roman" pitchFamily="18" charset="0"/>
            </a:endParaRPr>
          </a:p>
          <a:p>
            <a:pPr marL="457200" lvl="0" indent="-457200" algn="just">
              <a:lnSpc>
                <a:spcPct val="90000"/>
              </a:lnSpc>
              <a:spcAft>
                <a:spcPts val="0"/>
              </a:spcAft>
              <a:buFont typeface="Wingdings" pitchFamily="2" charset="2"/>
              <a:buChar char="ü"/>
            </a:pPr>
            <a:r>
              <a:rPr lang="ar-EG" sz="2000" dirty="0">
                <a:latin typeface="Times New Roman" pitchFamily="18" charset="0"/>
                <a:ea typeface="Times New Roman"/>
                <a:cs typeface="Times New Roman" pitchFamily="18" charset="0"/>
              </a:rPr>
              <a:t>تقسيم موضوع الدرس إلى مهام فرعية تقدم للطلاب في صورة أوراق </a:t>
            </a:r>
            <a:r>
              <a:rPr lang="ar-EG" sz="2000" dirty="0" smtClean="0">
                <a:latin typeface="Times New Roman" pitchFamily="18" charset="0"/>
                <a:ea typeface="Times New Roman"/>
                <a:cs typeface="Times New Roman" pitchFamily="18" charset="0"/>
              </a:rPr>
              <a:t>عمل.</a:t>
            </a:r>
            <a:endParaRPr lang="en-US" sz="2000" dirty="0">
              <a:latin typeface="Times New Roman" pitchFamily="18" charset="0"/>
              <a:ea typeface="Times New Roman"/>
              <a:cs typeface="Times New Roman" pitchFamily="18" charset="0"/>
            </a:endParaRPr>
          </a:p>
          <a:p>
            <a:pPr marL="457200" lvl="0" indent="-457200" algn="just">
              <a:lnSpc>
                <a:spcPct val="90000"/>
              </a:lnSpc>
              <a:spcAft>
                <a:spcPts val="0"/>
              </a:spcAft>
              <a:buFont typeface="Wingdings" pitchFamily="2" charset="2"/>
              <a:buChar char="ü"/>
            </a:pPr>
            <a:r>
              <a:rPr lang="ar-EG" sz="2000" dirty="0">
                <a:latin typeface="Times New Roman" pitchFamily="18" charset="0"/>
                <a:ea typeface="Times New Roman"/>
                <a:cs typeface="Times New Roman" pitchFamily="18" charset="0"/>
              </a:rPr>
              <a:t>يحدد المعلم دور كل طالب في المجموعة: رئيساً – ملخصاً – باحثاً – مسجلاً – مقرراً.</a:t>
            </a:r>
            <a:endParaRPr lang="en-US" sz="2000" dirty="0">
              <a:latin typeface="Times New Roman" pitchFamily="18" charset="0"/>
              <a:ea typeface="Times New Roman"/>
              <a:cs typeface="Times New Roman" pitchFamily="18" charset="0"/>
            </a:endParaRPr>
          </a:p>
          <a:p>
            <a:pPr marL="457200" lvl="0" indent="-457200" algn="just">
              <a:lnSpc>
                <a:spcPct val="90000"/>
              </a:lnSpc>
              <a:spcAft>
                <a:spcPts val="0"/>
              </a:spcAft>
              <a:buFont typeface="Wingdings" pitchFamily="2" charset="2"/>
              <a:buChar char="ü"/>
            </a:pPr>
            <a:r>
              <a:rPr lang="ar-EG" sz="2000" dirty="0">
                <a:latin typeface="Times New Roman" pitchFamily="18" charset="0"/>
                <a:ea typeface="Times New Roman"/>
                <a:cs typeface="Times New Roman" pitchFamily="18" charset="0"/>
              </a:rPr>
              <a:t>يحدد المعلم المهام المطلوب تنفيذها بصورة جماعية.</a:t>
            </a:r>
            <a:endParaRPr lang="en-US" sz="2000" dirty="0">
              <a:latin typeface="Times New Roman" pitchFamily="18" charset="0"/>
              <a:ea typeface="Times New Roman"/>
              <a:cs typeface="Times New Roman" pitchFamily="18" charset="0"/>
            </a:endParaRPr>
          </a:p>
          <a:p>
            <a:pPr marL="457200" lvl="0" indent="-457200" algn="just">
              <a:lnSpc>
                <a:spcPct val="90000"/>
              </a:lnSpc>
              <a:spcAft>
                <a:spcPts val="0"/>
              </a:spcAft>
              <a:buFont typeface="Wingdings" pitchFamily="2" charset="2"/>
              <a:buChar char="ü"/>
            </a:pPr>
            <a:r>
              <a:rPr lang="ar-EG" sz="2000" dirty="0">
                <a:latin typeface="Times New Roman" pitchFamily="18" charset="0"/>
                <a:ea typeface="Times New Roman"/>
                <a:cs typeface="Times New Roman" pitchFamily="18" charset="0"/>
              </a:rPr>
              <a:t>يتم تغيير الأدوار كل حصة، بحيث يمارس كل طالب الأدوار المختلفة.</a:t>
            </a:r>
            <a:endParaRPr lang="en-US" sz="2000" dirty="0">
              <a:latin typeface="Times New Roman" pitchFamily="18" charset="0"/>
              <a:ea typeface="Times New Roman"/>
              <a:cs typeface="Times New Roman" pitchFamily="18" charset="0"/>
            </a:endParaRPr>
          </a:p>
          <a:p>
            <a:pPr marL="457200" lvl="0" indent="-457200">
              <a:lnSpc>
                <a:spcPct val="90000"/>
              </a:lnSpc>
              <a:spcAft>
                <a:spcPts val="0"/>
              </a:spcAft>
              <a:buFont typeface="Wingdings" pitchFamily="2" charset="2"/>
              <a:buChar char="ü"/>
            </a:pPr>
            <a:r>
              <a:rPr lang="ar-EG" sz="2000" dirty="0">
                <a:latin typeface="Times New Roman" pitchFamily="18" charset="0"/>
                <a:ea typeface="Times New Roman"/>
                <a:cs typeface="Times New Roman" pitchFamily="18" charset="0"/>
              </a:rPr>
              <a:t>يحث المعلم طلابه على </a:t>
            </a:r>
            <a:r>
              <a:rPr lang="ar-EG" sz="2000" dirty="0" smtClean="0">
                <a:latin typeface="Times New Roman" pitchFamily="18" charset="0"/>
                <a:ea typeface="Times New Roman"/>
                <a:cs typeface="Times New Roman" pitchFamily="18" charset="0"/>
              </a:rPr>
              <a:t>التفاعل الايجابي في </a:t>
            </a:r>
            <a:r>
              <a:rPr lang="ar-EG" sz="2000" dirty="0">
                <a:latin typeface="Times New Roman" pitchFamily="18" charset="0"/>
                <a:ea typeface="Times New Roman"/>
                <a:cs typeface="Times New Roman" pitchFamily="18" charset="0"/>
              </a:rPr>
              <a:t> </a:t>
            </a:r>
            <a:r>
              <a:rPr lang="ar-EG" sz="2000" dirty="0" smtClean="0">
                <a:latin typeface="Times New Roman" pitchFamily="18" charset="0"/>
                <a:ea typeface="Times New Roman"/>
                <a:cs typeface="Times New Roman" pitchFamily="18" charset="0"/>
              </a:rPr>
              <a:t>المهام </a:t>
            </a:r>
            <a:r>
              <a:rPr lang="ar-EG" sz="2000" dirty="0">
                <a:latin typeface="Times New Roman" pitchFamily="18" charset="0"/>
                <a:ea typeface="Times New Roman"/>
                <a:cs typeface="Times New Roman" pitchFamily="18" charset="0"/>
              </a:rPr>
              <a:t>المكلفين بها.</a:t>
            </a:r>
            <a:endParaRPr lang="en-US" sz="2000" dirty="0">
              <a:latin typeface="Times New Roman" pitchFamily="18" charset="0"/>
              <a:ea typeface="Times New Roman"/>
              <a:cs typeface="Times New Roman" pitchFamily="18" charset="0"/>
            </a:endParaRPr>
          </a:p>
          <a:p>
            <a:pPr marL="457200" lvl="0" indent="-457200" algn="just">
              <a:lnSpc>
                <a:spcPct val="90000"/>
              </a:lnSpc>
              <a:spcAft>
                <a:spcPts val="0"/>
              </a:spcAft>
              <a:buFont typeface="Wingdings" pitchFamily="2" charset="2"/>
              <a:buChar char="ü"/>
            </a:pPr>
            <a:r>
              <a:rPr lang="ar-EG" sz="2000" dirty="0">
                <a:latin typeface="Times New Roman" pitchFamily="18" charset="0"/>
                <a:ea typeface="Times New Roman"/>
                <a:cs typeface="Times New Roman" pitchFamily="18" charset="0"/>
              </a:rPr>
              <a:t>يلاحظ المعلم المجموعات وذلك أثناء الحوار والنقاش ويراقب سلوك الطلاب أثناء قيامهم بتنفيذ المهام المطلوبة </a:t>
            </a:r>
            <a:r>
              <a:rPr lang="ar-EG" sz="2000" dirty="0" smtClean="0">
                <a:latin typeface="Times New Roman" pitchFamily="18" charset="0"/>
                <a:ea typeface="Times New Roman"/>
                <a:cs typeface="Times New Roman" pitchFamily="18" charset="0"/>
              </a:rPr>
              <a:t>منهم.</a:t>
            </a:r>
            <a:endParaRPr lang="ar-EG" sz="2000" dirty="0">
              <a:latin typeface="Times New Roman" pitchFamily="18" charset="0"/>
              <a:ea typeface="Times New Roman"/>
              <a:cs typeface="Times New Roman" pitchFamily="18" charset="0"/>
            </a:endParaRPr>
          </a:p>
          <a:p>
            <a:pPr marL="457200" lvl="0" indent="-457200" algn="just">
              <a:lnSpc>
                <a:spcPct val="90000"/>
              </a:lnSpc>
              <a:spcAft>
                <a:spcPts val="0"/>
              </a:spcAft>
              <a:buFont typeface="Wingdings" pitchFamily="2" charset="2"/>
              <a:buChar char="ü"/>
            </a:pPr>
            <a:r>
              <a:rPr lang="ar-EG" sz="2000" dirty="0" smtClean="0">
                <a:latin typeface="Times New Roman" pitchFamily="18" charset="0"/>
                <a:ea typeface="Times New Roman"/>
                <a:cs typeface="Times New Roman" pitchFamily="18" charset="0"/>
              </a:rPr>
              <a:t>يتدخل </a:t>
            </a:r>
            <a:r>
              <a:rPr lang="ar-EG" sz="2000" dirty="0">
                <a:latin typeface="Times New Roman" pitchFamily="18" charset="0"/>
                <a:ea typeface="Times New Roman"/>
                <a:cs typeface="Times New Roman" pitchFamily="18" charset="0"/>
              </a:rPr>
              <a:t>المعلم لتقديم المساعدة لأي مجموعة لأداء المهمة، وذلك عند الحاجة.</a:t>
            </a:r>
            <a:endParaRPr lang="en-US" sz="2000" dirty="0">
              <a:latin typeface="Times New Roman" pitchFamily="18" charset="0"/>
              <a:ea typeface="Times New Roman"/>
              <a:cs typeface="Times New Roman" pitchFamily="18" charset="0"/>
            </a:endParaRPr>
          </a:p>
          <a:p>
            <a:pPr marL="457200" lvl="0" indent="-457200" algn="just">
              <a:lnSpc>
                <a:spcPct val="90000"/>
              </a:lnSpc>
              <a:spcAft>
                <a:spcPts val="0"/>
              </a:spcAft>
              <a:buFont typeface="Wingdings" pitchFamily="2" charset="2"/>
              <a:buChar char="ü"/>
            </a:pPr>
            <a:r>
              <a:rPr lang="ar-EG" sz="2000" dirty="0" smtClean="0">
                <a:latin typeface="Times New Roman" pitchFamily="18" charset="0"/>
                <a:ea typeface="Times New Roman"/>
                <a:cs typeface="Times New Roman" pitchFamily="18" charset="0"/>
              </a:rPr>
              <a:t>تعد </a:t>
            </a:r>
            <a:r>
              <a:rPr lang="ar-EG" sz="2000" dirty="0">
                <a:latin typeface="Times New Roman" pitchFamily="18" charset="0"/>
                <a:ea typeface="Times New Roman"/>
                <a:cs typeface="Times New Roman" pitchFamily="18" charset="0"/>
              </a:rPr>
              <a:t>كل مجموعة تقريراً يتضمن ما قامت به المجموعة والمعلومات التي توصلت إليها.</a:t>
            </a:r>
            <a:endParaRPr lang="en-US" sz="2000" dirty="0">
              <a:latin typeface="Times New Roman" pitchFamily="18" charset="0"/>
              <a:ea typeface="Times New Roman"/>
              <a:cs typeface="Times New Roman" pitchFamily="18" charset="0"/>
            </a:endParaRPr>
          </a:p>
          <a:p>
            <a:pPr marL="457200" lvl="0" indent="-457200" algn="just">
              <a:lnSpc>
                <a:spcPct val="90000"/>
              </a:lnSpc>
              <a:spcAft>
                <a:spcPts val="0"/>
              </a:spcAft>
              <a:buFont typeface="Wingdings" pitchFamily="2" charset="2"/>
              <a:buChar char="ü"/>
            </a:pPr>
            <a:r>
              <a:rPr lang="ar-EG" sz="2000" dirty="0">
                <a:latin typeface="Times New Roman" pitchFamily="18" charset="0"/>
                <a:ea typeface="Times New Roman"/>
                <a:cs typeface="Times New Roman" pitchFamily="18" charset="0"/>
              </a:rPr>
              <a:t>تعرض كل مجموعة التقرير الذي أعدته أمام المجموعات الأخرى بعد انتهاء المهمة.</a:t>
            </a:r>
            <a:endParaRPr lang="en-US" sz="2000" dirty="0">
              <a:latin typeface="Times New Roman" pitchFamily="18" charset="0"/>
              <a:ea typeface="Times New Roman"/>
              <a:cs typeface="Times New Roman" pitchFamily="18" charset="0"/>
            </a:endParaRPr>
          </a:p>
          <a:p>
            <a:pPr marL="457200" lvl="0" indent="-457200" algn="just">
              <a:lnSpc>
                <a:spcPct val="90000"/>
              </a:lnSpc>
              <a:spcAft>
                <a:spcPts val="0"/>
              </a:spcAft>
              <a:buFont typeface="Wingdings" pitchFamily="2" charset="2"/>
              <a:buChar char="ü"/>
            </a:pPr>
            <a:r>
              <a:rPr lang="ar-EG" sz="2000" dirty="0">
                <a:latin typeface="Times New Roman" pitchFamily="18" charset="0"/>
                <a:ea typeface="Times New Roman"/>
                <a:cs typeface="Times New Roman" pitchFamily="18" charset="0"/>
              </a:rPr>
              <a:t>يقوم المعلم أداء المجموعات وذلك باستخدام الاختبارات التحصيلية ونوعية التقارير المقدمة منهم.</a:t>
            </a:r>
            <a:endParaRPr lang="en-US" sz="2000" dirty="0">
              <a:latin typeface="Times New Roman" pitchFamily="18" charset="0"/>
              <a:ea typeface="Times New Roman"/>
              <a:cs typeface="Times New Roman" pitchFamily="18" charset="0"/>
            </a:endParaRPr>
          </a:p>
          <a:p>
            <a:pPr marL="457200" lvl="0" indent="-457200" algn="just">
              <a:lnSpc>
                <a:spcPct val="90000"/>
              </a:lnSpc>
              <a:spcAft>
                <a:spcPts val="0"/>
              </a:spcAft>
              <a:buFont typeface="Wingdings" pitchFamily="2" charset="2"/>
              <a:buChar char="ü"/>
            </a:pPr>
            <a:r>
              <a:rPr lang="ar-EG" sz="2000" dirty="0">
                <a:latin typeface="Times New Roman" pitchFamily="18" charset="0"/>
                <a:ea typeface="Times New Roman"/>
                <a:cs typeface="Times New Roman" pitchFamily="18" charset="0"/>
              </a:rPr>
              <a:t>يمنح المعلم المجموعة الفائزة جوائز مادية أو معنوية.</a:t>
            </a:r>
            <a:endParaRPr lang="en-US" sz="2000" dirty="0">
              <a:effectLst/>
              <a:latin typeface="Times New Roman" pitchFamily="18" charset="0"/>
              <a:ea typeface="Times New Roman"/>
              <a:cs typeface="Times New Roman" pitchFamily="18" charset="0"/>
            </a:endParaRPr>
          </a:p>
        </p:txBody>
      </p:sp>
      <p:sp>
        <p:nvSpPr>
          <p:cNvPr id="3" name="Slide Number Placeholder 2"/>
          <p:cNvSpPr>
            <a:spLocks noGrp="1"/>
          </p:cNvSpPr>
          <p:nvPr>
            <p:ph type="sldNum" sz="quarter" idx="12"/>
          </p:nvPr>
        </p:nvSpPr>
        <p:spPr/>
        <p:txBody>
          <a:bodyPr/>
          <a:lstStyle/>
          <a:p>
            <a:fld id="{A6A01B5A-6D16-4ADD-9F02-C4322D9FCC7C}" type="slidenum">
              <a:rPr lang="ar-EG" smtClean="0"/>
              <a:pPr/>
              <a:t>13</a:t>
            </a:fld>
            <a:endParaRPr lang="ar-EG"/>
          </a:p>
        </p:txBody>
      </p:sp>
      <p:sp>
        <p:nvSpPr>
          <p:cNvPr id="4" name="Footer Placeholder 3"/>
          <p:cNvSpPr>
            <a:spLocks noGrp="1"/>
          </p:cNvSpPr>
          <p:nvPr>
            <p:ph type="ftr" sz="quarter" idx="11"/>
          </p:nvPr>
        </p:nvSpPr>
        <p:spPr/>
        <p:txBody>
          <a:bodyPr/>
          <a:lstStyle/>
          <a:p>
            <a:r>
              <a:rPr lang="ar-EG" smtClean="0"/>
              <a:t>أ.د. علي حسين</a:t>
            </a:r>
            <a:endParaRPr lang="ar-EG"/>
          </a:p>
        </p:txBody>
      </p:sp>
    </p:spTree>
    <p:extLst>
      <p:ext uri="{BB962C8B-B14F-4D97-AF65-F5344CB8AC3E}">
        <p14:creationId xmlns:p14="http://schemas.microsoft.com/office/powerpoint/2010/main" xmlns="" val="329550444"/>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8"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heel(8)">
                                      <p:cBhvr>
                                        <p:cTn id="7"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olded Corner 8"/>
          <p:cNvSpPr/>
          <p:nvPr/>
        </p:nvSpPr>
        <p:spPr>
          <a:xfrm>
            <a:off x="228600" y="928670"/>
            <a:ext cx="8415366" cy="5700730"/>
          </a:xfrm>
          <a:prstGeom prst="foldedCorner">
            <a:avLst>
              <a:gd name="adj" fmla="val 8460"/>
            </a:avLst>
          </a:prstGeom>
          <a:gradFill flip="none" rotWithShape="1">
            <a:path path="shape">
              <a:fillToRect l="50000" t="50000" r="50000" b="50000"/>
            </a:path>
            <a:tileRect/>
          </a:gradFill>
          <a:ln>
            <a:solidFill>
              <a:srgbClr val="C00000"/>
            </a:solidFill>
          </a:ln>
          <a:effectLst>
            <a:innerShdw blurRad="63500" dist="50800" dir="10800000">
              <a:prstClr val="black">
                <a:alpha val="50000"/>
              </a:prstClr>
            </a:innerShdw>
          </a:effectLst>
        </p:spPr>
        <p:style>
          <a:lnRef idx="1">
            <a:schemeClr val="accent2"/>
          </a:lnRef>
          <a:fillRef idx="2">
            <a:schemeClr val="accent2"/>
          </a:fillRef>
          <a:effectRef idx="1">
            <a:schemeClr val="accent2"/>
          </a:effectRef>
          <a:fontRef idx="minor">
            <a:schemeClr val="dk1"/>
          </a:fontRef>
        </p:style>
        <p:txBody>
          <a:bodyPr rtlCol="1" anchor="ctr"/>
          <a:lstStyle/>
          <a:p>
            <a:pPr algn="justLow" rtl="1">
              <a:lnSpc>
                <a:spcPct val="90000"/>
              </a:lnSpc>
              <a:spcAft>
                <a:spcPts val="0"/>
              </a:spcAft>
            </a:pPr>
            <a:r>
              <a:rPr lang="ar-EG" sz="3200" b="1" dirty="0">
                <a:solidFill>
                  <a:srgbClr val="C00000"/>
                </a:solidFill>
                <a:latin typeface="Times New Roman"/>
                <a:ea typeface="Times New Roman"/>
                <a:cs typeface="AdvertisingExtraBold"/>
              </a:rPr>
              <a:t>ثانياً: إستراتيجية المهام المتقطعة </a:t>
            </a:r>
            <a:r>
              <a:rPr lang="en-US" sz="3200" b="1" dirty="0">
                <a:solidFill>
                  <a:srgbClr val="C00000"/>
                </a:solidFill>
                <a:latin typeface="Times New Roman"/>
                <a:ea typeface="Times New Roman"/>
                <a:cs typeface="AdvertisingExtraBold"/>
              </a:rPr>
              <a:t>Jigsaw </a:t>
            </a:r>
            <a:r>
              <a:rPr lang="en-US" sz="3200" b="1" dirty="0" smtClean="0">
                <a:solidFill>
                  <a:srgbClr val="C00000"/>
                </a:solidFill>
                <a:latin typeface="Times New Roman"/>
                <a:ea typeface="Times New Roman"/>
                <a:cs typeface="AdvertisingExtraBold"/>
              </a:rPr>
              <a:t>Strategy</a:t>
            </a:r>
            <a:endParaRPr lang="ar-EG" sz="3200" b="1" dirty="0" smtClean="0">
              <a:solidFill>
                <a:srgbClr val="C00000"/>
              </a:solidFill>
              <a:latin typeface="Times New Roman"/>
              <a:ea typeface="Times New Roman"/>
              <a:cs typeface="AdvertisingExtraBold"/>
            </a:endParaRPr>
          </a:p>
          <a:p>
            <a:pPr algn="justLow" rtl="1">
              <a:lnSpc>
                <a:spcPct val="90000"/>
              </a:lnSpc>
              <a:spcAft>
                <a:spcPts val="0"/>
              </a:spcAft>
            </a:pPr>
            <a:endParaRPr lang="en-US" dirty="0">
              <a:latin typeface="Times New Roman"/>
              <a:ea typeface="Times New Roman"/>
            </a:endParaRPr>
          </a:p>
          <a:p>
            <a:pPr algn="justLow" rtl="1">
              <a:lnSpc>
                <a:spcPct val="90000"/>
              </a:lnSpc>
              <a:spcAft>
                <a:spcPts val="0"/>
              </a:spcAft>
            </a:pPr>
            <a:r>
              <a:rPr lang="ar-EG" sz="2000" dirty="0" smtClean="0">
                <a:latin typeface="Times New Roman"/>
                <a:ea typeface="Times New Roman"/>
                <a:cs typeface="AdvertisingExtraBold"/>
              </a:rPr>
              <a:t>تعد </a:t>
            </a:r>
            <a:r>
              <a:rPr lang="ar-EG" sz="2000" dirty="0">
                <a:latin typeface="Times New Roman"/>
                <a:ea typeface="Times New Roman"/>
                <a:cs typeface="AdvertisingExtraBold"/>
              </a:rPr>
              <a:t>إستراتيجية المهام المتقطعة نوعاً من أنواع التعلم التعاوني، والذي يتعلم الطلاب فيه في مجموعات صغيرة، حيث يصبح كل طالب داخل مجموعته خبيراً في جزء من موضوع الدرس، يقوم بدراسة هذا الجزء مع زملائه في مجموعة الخبراء، ثم يعود كل طالب إلى مجموعته الأصلية ويقوم بالتناوب مع زملائه في التدريس للمجموعة</a:t>
            </a:r>
            <a:r>
              <a:rPr lang="ar-EG" sz="2000" dirty="0" smtClean="0">
                <a:latin typeface="Times New Roman"/>
                <a:ea typeface="Times New Roman"/>
                <a:cs typeface="AdvertisingExtraBold"/>
              </a:rPr>
              <a:t>.</a:t>
            </a:r>
          </a:p>
          <a:p>
            <a:pPr algn="justLow" rtl="1">
              <a:lnSpc>
                <a:spcPct val="90000"/>
              </a:lnSpc>
              <a:spcAft>
                <a:spcPts val="0"/>
              </a:spcAft>
            </a:pPr>
            <a:endParaRPr lang="en-US" dirty="0">
              <a:latin typeface="Times New Roman"/>
              <a:ea typeface="Times New Roman"/>
            </a:endParaRPr>
          </a:p>
          <a:p>
            <a:pPr rtl="1">
              <a:lnSpc>
                <a:spcPct val="90000"/>
              </a:lnSpc>
              <a:spcAft>
                <a:spcPts val="0"/>
              </a:spcAft>
            </a:pPr>
            <a:r>
              <a:rPr lang="ar-EG" sz="2000" dirty="0">
                <a:latin typeface="Times New Roman"/>
                <a:ea typeface="Times New Roman"/>
                <a:cs typeface="AdvertisingExtraBold"/>
              </a:rPr>
              <a:t>	</a:t>
            </a:r>
            <a:r>
              <a:rPr lang="ar-EG" sz="2000" b="1" dirty="0" smtClean="0">
                <a:solidFill>
                  <a:srgbClr val="C00000"/>
                </a:solidFill>
                <a:latin typeface="Times New Roman"/>
                <a:ea typeface="Times New Roman"/>
                <a:cs typeface="AdvertisingExtraBold"/>
              </a:rPr>
              <a:t> </a:t>
            </a:r>
            <a:r>
              <a:rPr lang="ar-EG" sz="2000" b="1" dirty="0">
                <a:solidFill>
                  <a:srgbClr val="C00000"/>
                </a:solidFill>
                <a:latin typeface="Times New Roman"/>
                <a:ea typeface="Times New Roman"/>
                <a:cs typeface="AdvertisingExtraBold"/>
              </a:rPr>
              <a:t>خطوات إستراتيجية المهام المتقطعة </a:t>
            </a:r>
            <a:r>
              <a:rPr lang="ar-EG" sz="2000" b="1" dirty="0" smtClean="0">
                <a:solidFill>
                  <a:srgbClr val="C00000"/>
                </a:solidFill>
                <a:latin typeface="Times New Roman"/>
                <a:ea typeface="Times New Roman"/>
                <a:cs typeface="AdvertisingExtraBold"/>
              </a:rPr>
              <a:t>:</a:t>
            </a:r>
          </a:p>
          <a:p>
            <a:pPr rtl="1">
              <a:lnSpc>
                <a:spcPct val="90000"/>
              </a:lnSpc>
              <a:spcAft>
                <a:spcPts val="0"/>
              </a:spcAft>
            </a:pPr>
            <a:endParaRPr lang="en-US" b="1" dirty="0">
              <a:solidFill>
                <a:srgbClr val="C00000"/>
              </a:solidFill>
              <a:latin typeface="Times New Roman"/>
              <a:ea typeface="Times New Roman"/>
            </a:endParaRPr>
          </a:p>
          <a:p>
            <a:pPr marL="342900" lvl="0" indent="-342900" rtl="1">
              <a:spcAft>
                <a:spcPts val="0"/>
              </a:spcAft>
              <a:buFont typeface="+mj-lt"/>
              <a:buAutoNum type="arabicPeriod"/>
            </a:pPr>
            <a:r>
              <a:rPr lang="ar-EG" sz="2000" dirty="0">
                <a:latin typeface="Times New Roman"/>
                <a:ea typeface="Times New Roman"/>
                <a:cs typeface="AdvertisingExtraBold"/>
              </a:rPr>
              <a:t>تقسيم الطلاب إلى مجموعات تعاونية مكونة من 4-6 طلاب في المجموعة الواحدة.</a:t>
            </a:r>
            <a:endParaRPr lang="en-US" sz="2000" dirty="0">
              <a:latin typeface="Times New Roman"/>
              <a:ea typeface="Times New Roman"/>
            </a:endParaRPr>
          </a:p>
          <a:p>
            <a:pPr marL="342900" lvl="0" indent="-342900" rtl="1">
              <a:spcAft>
                <a:spcPts val="0"/>
              </a:spcAft>
              <a:buFont typeface="+mj-lt"/>
              <a:buAutoNum type="arabicPeriod"/>
            </a:pPr>
            <a:r>
              <a:rPr lang="ar-EG" sz="2000" dirty="0">
                <a:latin typeface="Times New Roman"/>
                <a:ea typeface="Times New Roman"/>
                <a:cs typeface="AdvertisingExtraBold"/>
              </a:rPr>
              <a:t>تقسيم مادة التعلم إلى عدة مواضيع، وذلك حسب أفراد كل مجموعة.</a:t>
            </a:r>
            <a:endParaRPr lang="en-US" sz="2000" dirty="0">
              <a:latin typeface="Times New Roman"/>
              <a:ea typeface="Times New Roman"/>
            </a:endParaRPr>
          </a:p>
          <a:p>
            <a:pPr marL="342900" lvl="0" indent="-342900" rtl="1">
              <a:spcAft>
                <a:spcPts val="0"/>
              </a:spcAft>
              <a:buFont typeface="+mj-lt"/>
              <a:buAutoNum type="arabicPeriod"/>
            </a:pPr>
            <a:r>
              <a:rPr lang="ar-EG" sz="2000" dirty="0">
                <a:latin typeface="Times New Roman"/>
                <a:ea typeface="Times New Roman"/>
                <a:cs typeface="AdvertisingExtraBold"/>
              </a:rPr>
              <a:t>تحديد جزء من المادة العلمية لكل عضو من أعضاء المجموعة واعتبار كل عضو خبير في الموضوع الخاص به.</a:t>
            </a:r>
            <a:endParaRPr lang="en-US" sz="2000" dirty="0">
              <a:latin typeface="Times New Roman"/>
              <a:ea typeface="Times New Roman"/>
            </a:endParaRPr>
          </a:p>
          <a:p>
            <a:pPr marL="342900" lvl="0" indent="-342900" rtl="1">
              <a:spcAft>
                <a:spcPts val="0"/>
              </a:spcAft>
              <a:buFont typeface="+mj-lt"/>
              <a:buAutoNum type="arabicPeriod"/>
            </a:pPr>
            <a:r>
              <a:rPr lang="ar-EG" sz="2000" dirty="0">
                <a:latin typeface="Times New Roman"/>
                <a:ea typeface="Times New Roman"/>
                <a:cs typeface="AdvertisingExtraBold"/>
              </a:rPr>
              <a:t>يلتقي خبراء المجموعات المختلفة الذين لهم نفس الموضوع لدراسة ومناقشة الموضوع (لقاء الخبراء).</a:t>
            </a:r>
            <a:endParaRPr lang="en-US" sz="2000" dirty="0">
              <a:latin typeface="Times New Roman"/>
              <a:ea typeface="Times New Roman"/>
            </a:endParaRPr>
          </a:p>
          <a:p>
            <a:pPr marL="342900" lvl="0" indent="-342900" rtl="1">
              <a:spcAft>
                <a:spcPts val="0"/>
              </a:spcAft>
              <a:buFont typeface="+mj-lt"/>
              <a:buAutoNum type="arabicPeriod"/>
            </a:pPr>
            <a:r>
              <a:rPr lang="ar-EG" sz="2000" dirty="0">
                <a:latin typeface="Times New Roman"/>
                <a:ea typeface="Times New Roman"/>
                <a:cs typeface="AdvertisingExtraBold"/>
              </a:rPr>
              <a:t>يعود الخبراء إلى مجموعاتهم الأصلية ويقوم كل خبير بتدريس المعلومات المتعلقة بموضوعه لبقية أعضاء مجموعته.</a:t>
            </a:r>
            <a:endParaRPr lang="en-US" sz="2000" dirty="0">
              <a:latin typeface="Times New Roman"/>
              <a:ea typeface="Times New Roman"/>
            </a:endParaRPr>
          </a:p>
          <a:p>
            <a:pPr marL="342900" lvl="0" indent="-342900" algn="justLow" rtl="1">
              <a:spcAft>
                <a:spcPts val="0"/>
              </a:spcAft>
              <a:buFont typeface="+mj-lt"/>
              <a:buAutoNum type="arabicPeriod"/>
            </a:pPr>
            <a:r>
              <a:rPr lang="ar-EG" sz="2000" dirty="0">
                <a:latin typeface="Times New Roman"/>
                <a:ea typeface="Times New Roman"/>
                <a:cs typeface="AdvertisingExtraBold"/>
              </a:rPr>
              <a:t>تعقد اختبارات فردية تغطي كل أجزاء المادة العلمية وعلى جميع الطلاب الإجابة عليها.</a:t>
            </a:r>
            <a:endParaRPr lang="en-US" sz="2000" dirty="0">
              <a:latin typeface="Times New Roman"/>
              <a:ea typeface="Times New Roman"/>
            </a:endParaRPr>
          </a:p>
          <a:p>
            <a:pPr marL="342900" lvl="0" indent="-342900" rtl="1">
              <a:spcAft>
                <a:spcPts val="0"/>
              </a:spcAft>
              <a:buFont typeface="+mj-lt"/>
              <a:buAutoNum type="arabicPeriod"/>
            </a:pPr>
            <a:r>
              <a:rPr lang="ar-EG" sz="2000" dirty="0">
                <a:latin typeface="Times New Roman"/>
                <a:ea typeface="Times New Roman"/>
                <a:cs typeface="AdvertisingExtraBold"/>
              </a:rPr>
              <a:t>تكرر الخطوات السابقة لكل المواضيع المتضمنة بالمادة العلمية، </a:t>
            </a:r>
            <a:r>
              <a:rPr lang="ar-EG" sz="2000" dirty="0" smtClean="0">
                <a:latin typeface="Times New Roman"/>
                <a:ea typeface="Times New Roman"/>
                <a:cs typeface="AdvertisingExtraBold"/>
              </a:rPr>
              <a:t>ويتم </a:t>
            </a:r>
            <a:r>
              <a:rPr lang="ar-EG" sz="2000" dirty="0">
                <a:latin typeface="Times New Roman"/>
                <a:ea typeface="Times New Roman"/>
                <a:cs typeface="AdvertisingExtraBold"/>
              </a:rPr>
              <a:t>حساب درجات كل مجموعة في الاختبارات، ويعلن </a:t>
            </a:r>
            <a:r>
              <a:rPr lang="ar-EG" sz="2000" dirty="0" smtClean="0">
                <a:latin typeface="Times New Roman"/>
                <a:ea typeface="Times New Roman"/>
                <a:cs typeface="AdvertisingExtraBold"/>
              </a:rPr>
              <a:t>المعلم </a:t>
            </a:r>
            <a:r>
              <a:rPr lang="ar-EG" sz="2000" dirty="0">
                <a:latin typeface="Times New Roman"/>
                <a:ea typeface="Times New Roman"/>
                <a:cs typeface="AdvertisingExtraBold"/>
              </a:rPr>
              <a:t>عن المجموعة الفائزة</a:t>
            </a:r>
            <a:r>
              <a:rPr lang="ar-EG" sz="2000" dirty="0" smtClean="0">
                <a:latin typeface="Times New Roman"/>
                <a:ea typeface="Times New Roman"/>
                <a:cs typeface="AdvertisingExtraBold"/>
              </a:rPr>
              <a:t>.</a:t>
            </a:r>
          </a:p>
          <a:p>
            <a:pPr marL="342900" lvl="0" indent="-342900" algn="justLow" rtl="1">
              <a:lnSpc>
                <a:spcPct val="90000"/>
              </a:lnSpc>
              <a:spcAft>
                <a:spcPts val="0"/>
              </a:spcAft>
            </a:pPr>
            <a:endParaRPr lang="en-US" dirty="0">
              <a:effectLst/>
              <a:latin typeface="Times New Roman"/>
              <a:ea typeface="Times New Roman"/>
            </a:endParaRPr>
          </a:p>
        </p:txBody>
      </p:sp>
      <p:sp>
        <p:nvSpPr>
          <p:cNvPr id="3" name="Slide Number Placeholder 2"/>
          <p:cNvSpPr>
            <a:spLocks noGrp="1"/>
          </p:cNvSpPr>
          <p:nvPr>
            <p:ph type="sldNum" sz="quarter" idx="12"/>
          </p:nvPr>
        </p:nvSpPr>
        <p:spPr/>
        <p:txBody>
          <a:bodyPr/>
          <a:lstStyle/>
          <a:p>
            <a:fld id="{A6A01B5A-6D16-4ADD-9F02-C4322D9FCC7C}" type="slidenum">
              <a:rPr lang="ar-EG" smtClean="0"/>
              <a:pPr/>
              <a:t>14</a:t>
            </a:fld>
            <a:endParaRPr lang="ar-EG" dirty="0"/>
          </a:p>
        </p:txBody>
      </p:sp>
      <p:sp>
        <p:nvSpPr>
          <p:cNvPr id="4" name="Footer Placeholder 3"/>
          <p:cNvSpPr>
            <a:spLocks noGrp="1"/>
          </p:cNvSpPr>
          <p:nvPr>
            <p:ph type="ftr" sz="quarter" idx="11"/>
          </p:nvPr>
        </p:nvSpPr>
        <p:spPr/>
        <p:txBody>
          <a:bodyPr/>
          <a:lstStyle/>
          <a:p>
            <a:r>
              <a:rPr lang="ar-EG" smtClean="0"/>
              <a:t>أ.د. علي حسين</a:t>
            </a:r>
            <a:endParaRPr lang="ar-EG"/>
          </a:p>
        </p:txBody>
      </p:sp>
    </p:spTree>
    <p:extLst>
      <p:ext uri="{BB962C8B-B14F-4D97-AF65-F5344CB8AC3E}">
        <p14:creationId xmlns:p14="http://schemas.microsoft.com/office/powerpoint/2010/main" xmlns="" val="3310967003"/>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8"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heel(8)">
                                      <p:cBhvr>
                                        <p:cTn id="7"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642918"/>
            <a:ext cx="8001056" cy="840156"/>
          </a:xfrm>
          <a:noFill/>
        </p:spPr>
        <p:txBody>
          <a:bodyPr/>
          <a:lstStyle/>
          <a:p>
            <a:pPr algn="ctr"/>
            <a:r>
              <a:rPr lang="ar-EG" b="1" dirty="0" smtClean="0">
                <a:solidFill>
                  <a:srgbClr val="C00000"/>
                </a:solidFill>
              </a:rPr>
              <a:t>دور المُعلم في إستراتيجية التعلم التعاوني</a:t>
            </a:r>
            <a:endParaRPr lang="ar-EG" b="1" dirty="0">
              <a:solidFill>
                <a:srgbClr val="C00000"/>
              </a:solidFill>
            </a:endParaRPr>
          </a:p>
        </p:txBody>
      </p:sp>
      <p:sp>
        <p:nvSpPr>
          <p:cNvPr id="3" name="Content Placeholder 2"/>
          <p:cNvSpPr>
            <a:spLocks noGrp="1"/>
          </p:cNvSpPr>
          <p:nvPr>
            <p:ph idx="1"/>
          </p:nvPr>
        </p:nvSpPr>
        <p:spPr>
          <a:xfrm>
            <a:off x="428596" y="1643050"/>
            <a:ext cx="7858180" cy="4732008"/>
          </a:xfrm>
          <a:solidFill>
            <a:schemeClr val="bg1"/>
          </a:solidFill>
        </p:spPr>
        <p:txBody>
          <a:bodyPr>
            <a:normAutofit fontScale="92500"/>
          </a:bodyPr>
          <a:lstStyle/>
          <a:p>
            <a:pPr marL="880110" indent="-742950">
              <a:buFont typeface="+mj-lt"/>
              <a:buAutoNum type="arabicPeriod"/>
            </a:pPr>
            <a:r>
              <a:rPr lang="ar-EG" sz="3500" b="1" dirty="0" smtClean="0">
                <a:solidFill>
                  <a:srgbClr val="C00000"/>
                </a:solidFill>
              </a:rPr>
              <a:t>مرحلة التخطيط:</a:t>
            </a:r>
          </a:p>
          <a:p>
            <a:pPr>
              <a:buFontTx/>
              <a:buChar char="-"/>
            </a:pPr>
            <a:r>
              <a:rPr lang="ar-EG" sz="3500" dirty="0" smtClean="0"/>
              <a:t> تحديد موضوع الدرس</a:t>
            </a:r>
          </a:p>
          <a:p>
            <a:pPr>
              <a:buFontTx/>
              <a:buChar char="-"/>
            </a:pPr>
            <a:r>
              <a:rPr lang="ar-EG" sz="3500" dirty="0" smtClean="0"/>
              <a:t> تحديد نواتج التعلم المُستهدفة</a:t>
            </a:r>
          </a:p>
          <a:p>
            <a:pPr>
              <a:buFontTx/>
              <a:buChar char="-"/>
            </a:pPr>
            <a:r>
              <a:rPr lang="ar-EG" sz="3500" dirty="0" smtClean="0"/>
              <a:t> تقسيم الطلاب في مجموعات عمل وتحديد أعدادها وتوزيع الأدوار علي الأفراد وتحديد المسئوليات الجماعية.</a:t>
            </a:r>
          </a:p>
          <a:p>
            <a:pPr>
              <a:buFontTx/>
              <a:buChar char="-"/>
            </a:pPr>
            <a:r>
              <a:rPr lang="ar-EG" sz="3500" dirty="0" smtClean="0"/>
              <a:t> إعداد وتجهيز مصادر الحصول علي المعلومات وتنظيم البيئة الصفية.</a:t>
            </a:r>
          </a:p>
          <a:p>
            <a:pPr>
              <a:buFontTx/>
              <a:buChar char="-"/>
            </a:pPr>
            <a:r>
              <a:rPr lang="ar-EG" sz="3500" dirty="0" smtClean="0"/>
              <a:t> إعداد أدوات التقويم المناسبة</a:t>
            </a:r>
            <a:r>
              <a:rPr lang="ar-EG" sz="3600" b="1" dirty="0" smtClean="0">
                <a:solidFill>
                  <a:schemeClr val="bg1">
                    <a:lumMod val="95000"/>
                    <a:lumOff val="5000"/>
                  </a:schemeClr>
                </a:solidFill>
              </a:rPr>
              <a:t>.    </a:t>
            </a:r>
            <a:endParaRPr lang="ar-EG" sz="3600" b="1" dirty="0">
              <a:solidFill>
                <a:schemeClr val="bg1">
                  <a:lumMod val="95000"/>
                  <a:lumOff val="5000"/>
                </a:schemeClr>
              </a:solidFill>
            </a:endParaRPr>
          </a:p>
        </p:txBody>
      </p:sp>
      <p:sp>
        <p:nvSpPr>
          <p:cNvPr id="4" name="Slide Number Placeholder 3"/>
          <p:cNvSpPr>
            <a:spLocks noGrp="1"/>
          </p:cNvSpPr>
          <p:nvPr>
            <p:ph type="sldNum" sz="quarter" idx="12"/>
          </p:nvPr>
        </p:nvSpPr>
        <p:spPr/>
        <p:txBody>
          <a:bodyPr/>
          <a:lstStyle/>
          <a:p>
            <a:fld id="{A6A01B5A-6D16-4ADD-9F02-C4322D9FCC7C}" type="slidenum">
              <a:rPr lang="ar-EG" smtClean="0"/>
              <a:pPr/>
              <a:t>15</a:t>
            </a:fld>
            <a:endParaRPr lang="ar-EG"/>
          </a:p>
        </p:txBody>
      </p:sp>
      <p:sp>
        <p:nvSpPr>
          <p:cNvPr id="5" name="Footer Placeholder 4"/>
          <p:cNvSpPr>
            <a:spLocks noGrp="1"/>
          </p:cNvSpPr>
          <p:nvPr>
            <p:ph type="ftr" sz="quarter" idx="11"/>
          </p:nvPr>
        </p:nvSpPr>
        <p:spPr/>
        <p:txBody>
          <a:bodyPr/>
          <a:lstStyle/>
          <a:p>
            <a:r>
              <a:rPr lang="ar-EG" smtClean="0"/>
              <a:t>أ.د. علي حسين</a:t>
            </a:r>
            <a:endParaRPr lang="ar-EG"/>
          </a:p>
        </p:txBody>
      </p:sp>
    </p:spTree>
    <p:extLst>
      <p:ext uri="{BB962C8B-B14F-4D97-AF65-F5344CB8AC3E}">
        <p14:creationId xmlns:p14="http://schemas.microsoft.com/office/powerpoint/2010/main" xmlns="" val="4797326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4414" y="857232"/>
            <a:ext cx="6715172" cy="5429288"/>
          </a:xfrm>
          <a:noFill/>
        </p:spPr>
        <p:txBody>
          <a:bodyPr>
            <a:normAutofit fontScale="92500" lnSpcReduction="20000"/>
          </a:bodyPr>
          <a:lstStyle/>
          <a:p>
            <a:pPr algn="ctr">
              <a:buNone/>
            </a:pPr>
            <a:r>
              <a:rPr lang="ar-EG" sz="3900" b="1" dirty="0" smtClean="0">
                <a:solidFill>
                  <a:srgbClr val="C00000"/>
                </a:solidFill>
                <a:cs typeface="+mj-cs"/>
              </a:rPr>
              <a:t>تابع دور المعلم في استراتيجية التعلم التعاوني</a:t>
            </a:r>
          </a:p>
          <a:p>
            <a:pPr algn="ctr">
              <a:buNone/>
            </a:pPr>
            <a:endParaRPr lang="ar-EG" sz="3900" b="1" dirty="0" smtClean="0">
              <a:solidFill>
                <a:srgbClr val="C00000"/>
              </a:solidFill>
              <a:cs typeface="+mj-cs"/>
            </a:endParaRPr>
          </a:p>
          <a:p>
            <a:pPr marL="514350" indent="-514350">
              <a:buNone/>
            </a:pPr>
            <a:r>
              <a:rPr lang="ar-EG" sz="3500" b="1" dirty="0" smtClean="0">
                <a:solidFill>
                  <a:srgbClr val="C00000"/>
                </a:solidFill>
                <a:cs typeface="+mj-cs"/>
              </a:rPr>
              <a:t>2. مرحلة التنفيذ:</a:t>
            </a:r>
          </a:p>
          <a:p>
            <a:pPr algn="just">
              <a:spcAft>
                <a:spcPts val="600"/>
              </a:spcAft>
              <a:buFontTx/>
              <a:buChar char="-"/>
            </a:pPr>
            <a:r>
              <a:rPr lang="ar-EG" sz="2800" b="1" dirty="0" smtClean="0">
                <a:cs typeface="+mj-cs"/>
              </a:rPr>
              <a:t>ملاحظة </a:t>
            </a:r>
            <a:r>
              <a:rPr lang="ar-EG" sz="2800" b="1" dirty="0">
                <a:cs typeface="+mj-cs"/>
              </a:rPr>
              <a:t>أداء </a:t>
            </a:r>
            <a:r>
              <a:rPr lang="ar-EG" sz="2800" b="1" dirty="0" smtClean="0">
                <a:cs typeface="+mj-cs"/>
              </a:rPr>
              <a:t>وسلوكيات </a:t>
            </a:r>
            <a:r>
              <a:rPr lang="ar-EG" sz="2800" b="1" dirty="0">
                <a:cs typeface="+mj-cs"/>
              </a:rPr>
              <a:t>أفراد  المجموعات أثناء </a:t>
            </a:r>
            <a:r>
              <a:rPr lang="ar-EG" sz="2800" b="1" dirty="0" smtClean="0">
                <a:cs typeface="+mj-cs"/>
              </a:rPr>
              <a:t>ممارستهم الأنشطة </a:t>
            </a:r>
            <a:r>
              <a:rPr lang="ar-EG" sz="2800" b="1" dirty="0">
                <a:cs typeface="+mj-cs"/>
              </a:rPr>
              <a:t>والمهام المُتفق عليها في المرحلة </a:t>
            </a:r>
            <a:r>
              <a:rPr lang="ar-EG" sz="2800" b="1" dirty="0" smtClean="0">
                <a:cs typeface="+mj-cs"/>
              </a:rPr>
              <a:t>السابقة، وتقديم التوجيه والمساعدة، وتكليفهم بكتابة التقارير النهائية التي تحتوي علي النتائج التي توصلوا إليها وما قد واجههم من صعوبات أثناء أداء أدوارهم.</a:t>
            </a:r>
          </a:p>
          <a:p>
            <a:pPr marL="137160" indent="0" algn="just">
              <a:buNone/>
            </a:pPr>
            <a:endParaRPr lang="ar-EG" sz="2800" b="1" dirty="0" smtClean="0">
              <a:cs typeface="+mj-cs"/>
            </a:endParaRPr>
          </a:p>
          <a:p>
            <a:pPr>
              <a:buNone/>
            </a:pPr>
            <a:r>
              <a:rPr lang="ar-EG" sz="3500" b="1" dirty="0" smtClean="0">
                <a:solidFill>
                  <a:srgbClr val="C00000"/>
                </a:solidFill>
                <a:cs typeface="+mj-cs"/>
              </a:rPr>
              <a:t>3. مرحلة التقويم:</a:t>
            </a:r>
          </a:p>
          <a:p>
            <a:pPr algn="just">
              <a:spcBef>
                <a:spcPts val="0"/>
              </a:spcBef>
              <a:buNone/>
            </a:pPr>
            <a:r>
              <a:rPr lang="ar-EG" sz="2800" b="1" dirty="0" smtClean="0">
                <a:cs typeface="+mj-cs"/>
              </a:rPr>
              <a:t>	إدارة مناقشة التقارير النهائية لكل مجموعة أمام باقي المجموعات في جلسة الحوار العام، ثم تطبيق أدوات التقييم التي تم إعدادها مُسبقاً للتعرف علي مدي تحقق نواتج التعلم، مع تقديم التغذية الراجعة للمساعدة علي تخطيط المواقف التعليمية اللاحقة.</a:t>
            </a:r>
            <a:r>
              <a:rPr lang="ar-EG" sz="2800" b="1" dirty="0" smtClean="0">
                <a:solidFill>
                  <a:schemeClr val="bg1"/>
                </a:solidFill>
                <a:cs typeface="+mj-cs"/>
              </a:rPr>
              <a:t>.          </a:t>
            </a:r>
          </a:p>
        </p:txBody>
      </p:sp>
      <p:sp>
        <p:nvSpPr>
          <p:cNvPr id="4" name="Slide Number Placeholder 3"/>
          <p:cNvSpPr>
            <a:spLocks noGrp="1"/>
          </p:cNvSpPr>
          <p:nvPr>
            <p:ph type="sldNum" sz="quarter" idx="12"/>
          </p:nvPr>
        </p:nvSpPr>
        <p:spPr/>
        <p:txBody>
          <a:bodyPr/>
          <a:lstStyle/>
          <a:p>
            <a:fld id="{A6A01B5A-6D16-4ADD-9F02-C4322D9FCC7C}" type="slidenum">
              <a:rPr lang="ar-EG" smtClean="0"/>
              <a:pPr/>
              <a:t>16</a:t>
            </a:fld>
            <a:endParaRPr lang="ar-EG"/>
          </a:p>
        </p:txBody>
      </p:sp>
      <p:sp>
        <p:nvSpPr>
          <p:cNvPr id="5" name="Footer Placeholder 4"/>
          <p:cNvSpPr>
            <a:spLocks noGrp="1"/>
          </p:cNvSpPr>
          <p:nvPr>
            <p:ph type="ftr" sz="quarter" idx="11"/>
          </p:nvPr>
        </p:nvSpPr>
        <p:spPr/>
        <p:txBody>
          <a:bodyPr/>
          <a:lstStyle/>
          <a:p>
            <a:r>
              <a:rPr lang="ar-EG" smtClean="0"/>
              <a:t>أ.د. علي حسين</a:t>
            </a:r>
            <a:endParaRPr lang="ar-EG"/>
          </a:p>
        </p:txBody>
      </p:sp>
    </p:spTree>
    <p:extLst>
      <p:ext uri="{BB962C8B-B14F-4D97-AF65-F5344CB8AC3E}">
        <p14:creationId xmlns:p14="http://schemas.microsoft.com/office/powerpoint/2010/main" xmlns="" val="53762278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85794"/>
            <a:ext cx="9144000" cy="1023026"/>
          </a:xfrm>
        </p:spPr>
        <p:txBody>
          <a:bodyPr>
            <a:normAutofit/>
          </a:bodyPr>
          <a:lstStyle/>
          <a:p>
            <a:pPr algn="ctr"/>
            <a:r>
              <a:rPr lang="ar-EG" sz="4800" b="1" dirty="0" smtClean="0">
                <a:solidFill>
                  <a:srgbClr val="C00000"/>
                </a:solidFill>
              </a:rPr>
              <a:t>استراتيجية المناقشة والحوار</a:t>
            </a:r>
            <a:endParaRPr lang="ar-EG" sz="4800" b="1" dirty="0">
              <a:solidFill>
                <a:srgbClr val="C00000"/>
              </a:solidFill>
            </a:endParaRPr>
          </a:p>
        </p:txBody>
      </p:sp>
      <p:sp>
        <p:nvSpPr>
          <p:cNvPr id="3" name="Content Placeholder 2"/>
          <p:cNvSpPr>
            <a:spLocks noGrp="1"/>
          </p:cNvSpPr>
          <p:nvPr>
            <p:ph idx="1"/>
          </p:nvPr>
        </p:nvSpPr>
        <p:spPr>
          <a:xfrm>
            <a:off x="500034" y="2357430"/>
            <a:ext cx="7572428" cy="3388698"/>
          </a:xfrm>
        </p:spPr>
        <p:txBody>
          <a:bodyPr>
            <a:normAutofit/>
          </a:bodyPr>
          <a:lstStyle/>
          <a:p>
            <a:pPr marL="137160" indent="0" algn="just">
              <a:buNone/>
            </a:pPr>
            <a:r>
              <a:rPr lang="ar-EG" sz="3600" dirty="0" smtClean="0"/>
              <a:t>موقف تعليمي يعتمد علي التفاعل اللفظي المُنظم بين المُعلم والمتعلمين أو بين المتعلمين أنفسهم بتوجيه من المُعلم بغرض تحقيق نواتج التعلم المُستهدفة.</a:t>
            </a:r>
          </a:p>
        </p:txBody>
      </p:sp>
      <p:sp>
        <p:nvSpPr>
          <p:cNvPr id="4" name="Slide Number Placeholder 3"/>
          <p:cNvSpPr>
            <a:spLocks noGrp="1"/>
          </p:cNvSpPr>
          <p:nvPr>
            <p:ph type="sldNum" sz="quarter" idx="12"/>
          </p:nvPr>
        </p:nvSpPr>
        <p:spPr/>
        <p:txBody>
          <a:bodyPr/>
          <a:lstStyle/>
          <a:p>
            <a:fld id="{A6A01B5A-6D16-4ADD-9F02-C4322D9FCC7C}" type="slidenum">
              <a:rPr lang="ar-EG" smtClean="0"/>
              <a:pPr/>
              <a:t>17</a:t>
            </a:fld>
            <a:endParaRPr lang="ar-EG"/>
          </a:p>
        </p:txBody>
      </p:sp>
      <p:sp>
        <p:nvSpPr>
          <p:cNvPr id="5" name="Footer Placeholder 4"/>
          <p:cNvSpPr>
            <a:spLocks noGrp="1"/>
          </p:cNvSpPr>
          <p:nvPr>
            <p:ph type="ftr" sz="quarter" idx="11"/>
          </p:nvPr>
        </p:nvSpPr>
        <p:spPr/>
        <p:txBody>
          <a:bodyPr/>
          <a:lstStyle/>
          <a:p>
            <a:r>
              <a:rPr lang="ar-EG" smtClean="0"/>
              <a:t>أ.د. علي حسين</a:t>
            </a:r>
            <a:endParaRPr lang="ar-EG"/>
          </a:p>
        </p:txBody>
      </p:sp>
    </p:spTree>
    <p:extLst>
      <p:ext uri="{BB962C8B-B14F-4D97-AF65-F5344CB8AC3E}">
        <p14:creationId xmlns:p14="http://schemas.microsoft.com/office/powerpoint/2010/main" xmlns="" val="339941958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42852"/>
            <a:ext cx="9144000" cy="1060472"/>
          </a:xfrm>
        </p:spPr>
        <p:txBody>
          <a:bodyPr>
            <a:normAutofit/>
          </a:bodyPr>
          <a:lstStyle/>
          <a:p>
            <a:pPr algn="ctr"/>
            <a:r>
              <a:rPr lang="ar-EG" sz="4400" b="1" dirty="0" smtClean="0">
                <a:solidFill>
                  <a:srgbClr val="C00000"/>
                </a:solidFill>
              </a:rPr>
              <a:t>دور المُعلم في استراتيجية الحوار والمناقشة </a:t>
            </a:r>
            <a:endParaRPr lang="ar-EG" sz="4400" b="1" dirty="0">
              <a:solidFill>
                <a:srgbClr val="C00000"/>
              </a:solidFill>
            </a:endParaRPr>
          </a:p>
        </p:txBody>
      </p:sp>
      <p:sp>
        <p:nvSpPr>
          <p:cNvPr id="3" name="Content Placeholder 2"/>
          <p:cNvSpPr>
            <a:spLocks noGrp="1"/>
          </p:cNvSpPr>
          <p:nvPr>
            <p:ph idx="1"/>
          </p:nvPr>
        </p:nvSpPr>
        <p:spPr>
          <a:xfrm>
            <a:off x="1000100" y="1285860"/>
            <a:ext cx="7072362" cy="5286412"/>
          </a:xfrm>
        </p:spPr>
        <p:txBody>
          <a:bodyPr>
            <a:normAutofit fontScale="62500" lnSpcReduction="20000"/>
          </a:bodyPr>
          <a:lstStyle/>
          <a:p>
            <a:pPr marL="514350" indent="-514350">
              <a:lnSpc>
                <a:spcPct val="170000"/>
              </a:lnSpc>
              <a:spcBef>
                <a:spcPts val="0"/>
              </a:spcBef>
              <a:buClr>
                <a:srgbClr val="C00000"/>
              </a:buClr>
              <a:buSzPct val="126000"/>
              <a:buFont typeface="Wingdings" pitchFamily="2" charset="2"/>
              <a:buChar char="ü"/>
            </a:pPr>
            <a:r>
              <a:rPr lang="ar-EG" sz="3200" dirty="0" smtClean="0"/>
              <a:t>تهيئة البيئة الصفية المناسبة للحوار.</a:t>
            </a:r>
          </a:p>
          <a:p>
            <a:pPr marL="514350" indent="-514350">
              <a:lnSpc>
                <a:spcPct val="170000"/>
              </a:lnSpc>
              <a:spcBef>
                <a:spcPts val="0"/>
              </a:spcBef>
              <a:buClr>
                <a:srgbClr val="C00000"/>
              </a:buClr>
              <a:buSzPct val="126000"/>
              <a:buFont typeface="Wingdings" pitchFamily="2" charset="2"/>
              <a:buChar char="ü"/>
            </a:pPr>
            <a:r>
              <a:rPr lang="ar-EG" sz="3200" dirty="0" smtClean="0"/>
              <a:t>تحديد محاور المناقشة بوضوح.</a:t>
            </a:r>
          </a:p>
          <a:p>
            <a:pPr marL="514350" indent="-514350">
              <a:lnSpc>
                <a:spcPct val="170000"/>
              </a:lnSpc>
              <a:spcBef>
                <a:spcPts val="0"/>
              </a:spcBef>
              <a:buClr>
                <a:srgbClr val="C00000"/>
              </a:buClr>
              <a:buSzPct val="126000"/>
              <a:buFont typeface="Wingdings" pitchFamily="2" charset="2"/>
              <a:buChar char="ü"/>
            </a:pPr>
            <a:r>
              <a:rPr lang="ar-EG" sz="3200" dirty="0" smtClean="0"/>
              <a:t>مشاركة أكبرعدد ممكن من الطلاب في المناقشة.</a:t>
            </a:r>
          </a:p>
          <a:p>
            <a:pPr marL="514350" indent="-514350">
              <a:lnSpc>
                <a:spcPct val="170000"/>
              </a:lnSpc>
              <a:spcBef>
                <a:spcPts val="0"/>
              </a:spcBef>
              <a:buClr>
                <a:srgbClr val="C00000"/>
              </a:buClr>
              <a:buSzPct val="126000"/>
              <a:buFont typeface="Wingdings" pitchFamily="2" charset="2"/>
              <a:buChar char="ü"/>
            </a:pPr>
            <a:r>
              <a:rPr lang="ar-EG" sz="3200" dirty="0" smtClean="0"/>
              <a:t>تقليل فترات الأسئلة.</a:t>
            </a:r>
          </a:p>
          <a:p>
            <a:pPr marL="514350" indent="-514350">
              <a:lnSpc>
                <a:spcPct val="170000"/>
              </a:lnSpc>
              <a:spcBef>
                <a:spcPts val="0"/>
              </a:spcBef>
              <a:buClr>
                <a:srgbClr val="C00000"/>
              </a:buClr>
              <a:buSzPct val="126000"/>
              <a:buFont typeface="Wingdings" pitchFamily="2" charset="2"/>
              <a:buChar char="ü"/>
            </a:pPr>
            <a:r>
              <a:rPr lang="ar-EG" sz="3200" dirty="0" smtClean="0"/>
              <a:t>إعطاء الفرصة للتفكير في الإجابة.</a:t>
            </a:r>
          </a:p>
          <a:p>
            <a:pPr marL="514350" indent="-514350">
              <a:lnSpc>
                <a:spcPct val="170000"/>
              </a:lnSpc>
              <a:spcBef>
                <a:spcPts val="0"/>
              </a:spcBef>
              <a:buClr>
                <a:srgbClr val="C00000"/>
              </a:buClr>
              <a:buSzPct val="126000"/>
              <a:buFont typeface="Wingdings" pitchFamily="2" charset="2"/>
              <a:buChar char="ü"/>
            </a:pPr>
            <a:r>
              <a:rPr lang="ar-EG" sz="3200" dirty="0" smtClean="0"/>
              <a:t>عدم الإستهزاء من </a:t>
            </a:r>
            <a:r>
              <a:rPr lang="ar-EG" sz="3200" smtClean="0"/>
              <a:t>الإجابات الخطأ.</a:t>
            </a:r>
          </a:p>
          <a:p>
            <a:pPr marL="514350" indent="-514350">
              <a:lnSpc>
                <a:spcPct val="170000"/>
              </a:lnSpc>
              <a:spcBef>
                <a:spcPts val="0"/>
              </a:spcBef>
              <a:buClr>
                <a:srgbClr val="C00000"/>
              </a:buClr>
              <a:buSzPct val="126000"/>
              <a:buFont typeface="Wingdings" pitchFamily="2" charset="2"/>
              <a:buChar char="ü"/>
            </a:pPr>
            <a:r>
              <a:rPr lang="ar-EG" sz="3200" smtClean="0"/>
              <a:t>عدم </a:t>
            </a:r>
            <a:r>
              <a:rPr lang="ar-EG" sz="3200" dirty="0" smtClean="0"/>
              <a:t>التحديد المسبق للمجيب </a:t>
            </a:r>
            <a:r>
              <a:rPr lang="ar-EG" sz="3200" smtClean="0"/>
              <a:t>عن السؤال.</a:t>
            </a:r>
          </a:p>
          <a:p>
            <a:pPr marL="514350" indent="-514350">
              <a:lnSpc>
                <a:spcPct val="170000"/>
              </a:lnSpc>
              <a:spcBef>
                <a:spcPts val="0"/>
              </a:spcBef>
              <a:buClr>
                <a:srgbClr val="C00000"/>
              </a:buClr>
              <a:buSzPct val="126000"/>
              <a:buFont typeface="Wingdings" pitchFamily="2" charset="2"/>
              <a:buChar char="ü"/>
            </a:pPr>
            <a:r>
              <a:rPr lang="ar-EG" sz="3200" smtClean="0"/>
              <a:t>استخدام </a:t>
            </a:r>
            <a:r>
              <a:rPr lang="ar-EG" sz="3200" dirty="0" smtClean="0"/>
              <a:t>الأسئلة السابرة لمساعدة الطلاب علي استنتاج </a:t>
            </a:r>
            <a:r>
              <a:rPr lang="ar-EG" sz="3200" smtClean="0"/>
              <a:t>الإجابات الصحيحة.</a:t>
            </a:r>
          </a:p>
          <a:p>
            <a:pPr marL="514350" indent="-514350">
              <a:lnSpc>
                <a:spcPct val="170000"/>
              </a:lnSpc>
              <a:spcBef>
                <a:spcPts val="0"/>
              </a:spcBef>
              <a:buClr>
                <a:srgbClr val="C00000"/>
              </a:buClr>
              <a:buSzPct val="126000"/>
              <a:buFont typeface="Wingdings" pitchFamily="2" charset="2"/>
              <a:buChar char="ü"/>
            </a:pPr>
            <a:r>
              <a:rPr lang="ar-EG" sz="3200" smtClean="0"/>
              <a:t>تنوع مسارات الحوار.</a:t>
            </a:r>
          </a:p>
          <a:p>
            <a:pPr marL="514350" indent="-514350">
              <a:lnSpc>
                <a:spcPct val="170000"/>
              </a:lnSpc>
              <a:spcBef>
                <a:spcPts val="0"/>
              </a:spcBef>
              <a:buClr>
                <a:srgbClr val="C00000"/>
              </a:buClr>
              <a:buSzPct val="126000"/>
              <a:buFont typeface="Wingdings" pitchFamily="2" charset="2"/>
              <a:buChar char="ü"/>
            </a:pPr>
            <a:r>
              <a:rPr lang="ar-EG" sz="3200" smtClean="0"/>
              <a:t>تنوع </a:t>
            </a:r>
            <a:r>
              <a:rPr lang="ar-EG" sz="3200" dirty="0" smtClean="0"/>
              <a:t>لغة الحوار (منطوقة - غير منطوقة).   </a:t>
            </a:r>
          </a:p>
          <a:p>
            <a:pPr>
              <a:buNone/>
            </a:pPr>
            <a:endParaRPr lang="ar-EG" dirty="0"/>
          </a:p>
        </p:txBody>
      </p:sp>
      <p:sp>
        <p:nvSpPr>
          <p:cNvPr id="4" name="Slide Number Placeholder 3"/>
          <p:cNvSpPr>
            <a:spLocks noGrp="1"/>
          </p:cNvSpPr>
          <p:nvPr>
            <p:ph type="sldNum" sz="quarter" idx="12"/>
          </p:nvPr>
        </p:nvSpPr>
        <p:spPr/>
        <p:txBody>
          <a:bodyPr/>
          <a:lstStyle/>
          <a:p>
            <a:fld id="{A6A01B5A-6D16-4ADD-9F02-C4322D9FCC7C}" type="slidenum">
              <a:rPr lang="ar-EG" smtClean="0"/>
              <a:pPr/>
              <a:t>18</a:t>
            </a:fld>
            <a:endParaRPr lang="ar-EG"/>
          </a:p>
        </p:txBody>
      </p:sp>
      <p:sp>
        <p:nvSpPr>
          <p:cNvPr id="5" name="Footer Placeholder 4"/>
          <p:cNvSpPr>
            <a:spLocks noGrp="1"/>
          </p:cNvSpPr>
          <p:nvPr>
            <p:ph type="ftr" sz="quarter" idx="11"/>
          </p:nvPr>
        </p:nvSpPr>
        <p:spPr/>
        <p:txBody>
          <a:bodyPr/>
          <a:lstStyle/>
          <a:p>
            <a:r>
              <a:rPr lang="ar-EG" smtClean="0"/>
              <a:t>أ.د. علي حسين</a:t>
            </a:r>
            <a:endParaRPr lang="ar-EG"/>
          </a:p>
        </p:txBody>
      </p:sp>
    </p:spTree>
    <p:extLst>
      <p:ext uri="{BB962C8B-B14F-4D97-AF65-F5344CB8AC3E}">
        <p14:creationId xmlns:p14="http://schemas.microsoft.com/office/powerpoint/2010/main" xmlns="" val="171406602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8290" y="228600"/>
            <a:ext cx="7657563" cy="762000"/>
          </a:xfrm>
          <a:prstGeom prst="rect">
            <a:avLst/>
          </a:prstGeom>
          <a:ln/>
          <a:effectLst>
            <a:glow rad="228600">
              <a:schemeClr val="accent2">
                <a:satMod val="175000"/>
                <a:alpha val="40000"/>
              </a:schemeClr>
            </a:glow>
            <a:reflection blurRad="6350" stA="50000" endA="300" endPos="55500" dist="50800" dir="5400000" sy="-100000" algn="bl" rotWithShape="0"/>
          </a:effectLst>
        </p:spPr>
        <p:style>
          <a:lnRef idx="1">
            <a:schemeClr val="accent5"/>
          </a:lnRef>
          <a:fillRef idx="2">
            <a:schemeClr val="accent5"/>
          </a:fillRef>
          <a:effectRef idx="1">
            <a:schemeClr val="accent5"/>
          </a:effectRef>
          <a:fontRef idx="minor">
            <a:schemeClr val="dk1"/>
          </a:fontRef>
        </p:style>
        <p:txBody>
          <a:bodyPr rtlCol="1" anchor="ctr"/>
          <a:lstStyle/>
          <a:p>
            <a:pPr algn="ctr" rtl="1"/>
            <a:r>
              <a:rPr lang="ar-EG" sz="3200" b="1" dirty="0"/>
              <a:t>طريقة المناقشة (الحوار) </a:t>
            </a:r>
            <a:r>
              <a:rPr lang="en-US" sz="3200" b="1" dirty="0"/>
              <a:t>Discussion Method</a:t>
            </a:r>
            <a:endParaRPr lang="en-US" sz="3200" dirty="0"/>
          </a:p>
        </p:txBody>
      </p:sp>
      <p:sp>
        <p:nvSpPr>
          <p:cNvPr id="2" name="Folded Corner 1"/>
          <p:cNvSpPr/>
          <p:nvPr/>
        </p:nvSpPr>
        <p:spPr>
          <a:xfrm>
            <a:off x="428596" y="1071546"/>
            <a:ext cx="8076126" cy="5557854"/>
          </a:xfrm>
          <a:prstGeom prst="foldedCorner">
            <a:avLst>
              <a:gd name="adj" fmla="val 11561"/>
            </a:avLst>
          </a:prstGeom>
          <a:ln>
            <a:solidFill>
              <a:srgbClr val="C00000"/>
            </a:solidFill>
          </a:ln>
        </p:spPr>
        <p:style>
          <a:lnRef idx="1">
            <a:schemeClr val="dk1"/>
          </a:lnRef>
          <a:fillRef idx="2">
            <a:schemeClr val="dk1"/>
          </a:fillRef>
          <a:effectRef idx="1">
            <a:schemeClr val="dk1"/>
          </a:effectRef>
          <a:fontRef idx="minor">
            <a:schemeClr val="dk1"/>
          </a:fontRef>
        </p:style>
        <p:txBody>
          <a:bodyPr rtlCol="1" anchor="ctr"/>
          <a:lstStyle/>
          <a:p>
            <a:pPr algn="justLow" rtl="1">
              <a:lnSpc>
                <a:spcPct val="90000"/>
              </a:lnSpc>
              <a:spcAft>
                <a:spcPts val="0"/>
              </a:spcAft>
            </a:pPr>
            <a:r>
              <a:rPr lang="ar-EG" sz="2000" dirty="0" smtClean="0">
                <a:latin typeface="Times New Roman" pitchFamily="18" charset="0"/>
                <a:ea typeface="Times New Roman"/>
                <a:cs typeface="Times New Roman" pitchFamily="18" charset="0"/>
              </a:rPr>
              <a:t>يقصد </a:t>
            </a:r>
            <a:r>
              <a:rPr lang="ar-EG" sz="2000" dirty="0">
                <a:latin typeface="Times New Roman" pitchFamily="18" charset="0"/>
                <a:ea typeface="Times New Roman"/>
                <a:cs typeface="Times New Roman" pitchFamily="18" charset="0"/>
              </a:rPr>
              <a:t>بطريقة المناقشة (الحوار) تلك الطريقة التي يعتمد على الحوار الشفوي بين المعلم والطالب حيث يبدأ المعلم بتوجيه </a:t>
            </a:r>
            <a:r>
              <a:rPr lang="ar-EG" sz="2000" dirty="0" smtClean="0">
                <a:latin typeface="Times New Roman" pitchFamily="18" charset="0"/>
                <a:ea typeface="Times New Roman"/>
                <a:cs typeface="Times New Roman" pitchFamily="18" charset="0"/>
              </a:rPr>
              <a:t>سؤال </a:t>
            </a:r>
            <a:r>
              <a:rPr lang="ar-EG" sz="2000" dirty="0">
                <a:latin typeface="Times New Roman" pitchFamily="18" charset="0"/>
                <a:ea typeface="Times New Roman"/>
                <a:cs typeface="Times New Roman" pitchFamily="18" charset="0"/>
              </a:rPr>
              <a:t>معين للطلاب ثم يختار أحدهم للإجابة عن هذا السؤال، ثم يعلق المعلم على إجابة ويلقي سؤالاً آخر... وهكذا، وقد يوجه طالب ما سؤالاً استفسارياً لكي يجيب المعلم عنه، </a:t>
            </a:r>
            <a:endParaRPr lang="ar-EG" sz="2000" dirty="0" smtClean="0">
              <a:latin typeface="Times New Roman" pitchFamily="18" charset="0"/>
              <a:ea typeface="Times New Roman"/>
              <a:cs typeface="Times New Roman" pitchFamily="18" charset="0"/>
            </a:endParaRPr>
          </a:p>
          <a:p>
            <a:pPr algn="justLow" rtl="1">
              <a:lnSpc>
                <a:spcPct val="90000"/>
              </a:lnSpc>
              <a:spcAft>
                <a:spcPts val="0"/>
              </a:spcAft>
            </a:pPr>
            <a:r>
              <a:rPr lang="ar-EG" sz="2000" dirty="0" smtClean="0">
                <a:latin typeface="Times New Roman" pitchFamily="18" charset="0"/>
                <a:ea typeface="Times New Roman"/>
                <a:cs typeface="Times New Roman" pitchFamily="18" charset="0"/>
              </a:rPr>
              <a:t>وينبغي </a:t>
            </a:r>
            <a:r>
              <a:rPr lang="ar-EG" sz="2000" dirty="0">
                <a:latin typeface="Times New Roman" pitchFamily="18" charset="0"/>
                <a:ea typeface="Times New Roman"/>
                <a:cs typeface="Times New Roman" pitchFamily="18" charset="0"/>
              </a:rPr>
              <a:t>أن يوجد لدى الطلاب الحد الأدنى من المعلومات والخبرات التي تتصل بموضوع الدرس حتى يستخدم المعلم هذه الطريقة في </a:t>
            </a:r>
            <a:r>
              <a:rPr lang="ar-EG" sz="2000" dirty="0" smtClean="0">
                <a:latin typeface="Times New Roman" pitchFamily="18" charset="0"/>
                <a:ea typeface="Times New Roman"/>
                <a:cs typeface="Times New Roman" pitchFamily="18" charset="0"/>
              </a:rPr>
              <a:t>التدريس.</a:t>
            </a:r>
          </a:p>
          <a:p>
            <a:pPr algn="justLow" rtl="1">
              <a:lnSpc>
                <a:spcPct val="90000"/>
              </a:lnSpc>
              <a:spcAft>
                <a:spcPts val="0"/>
              </a:spcAft>
            </a:pPr>
            <a:endParaRPr lang="en-US" sz="2000" dirty="0">
              <a:latin typeface="Times New Roman" pitchFamily="18" charset="0"/>
              <a:ea typeface="Times New Roman"/>
              <a:cs typeface="Times New Roman" pitchFamily="18" charset="0"/>
            </a:endParaRPr>
          </a:p>
          <a:p>
            <a:pPr algn="justLow" rtl="1">
              <a:lnSpc>
                <a:spcPct val="90000"/>
              </a:lnSpc>
              <a:spcAft>
                <a:spcPts val="0"/>
              </a:spcAft>
            </a:pPr>
            <a:r>
              <a:rPr lang="ar-EG" sz="2000" b="1" dirty="0">
                <a:latin typeface="Times New Roman" pitchFamily="18" charset="0"/>
                <a:ea typeface="Times New Roman"/>
                <a:cs typeface="Times New Roman" pitchFamily="18" charset="0"/>
              </a:rPr>
              <a:t>المواقف المناسبة لاستخدام طريقة المناقشة </a:t>
            </a:r>
            <a:r>
              <a:rPr lang="ar-EG" sz="2000" dirty="0" smtClean="0">
                <a:latin typeface="Times New Roman" pitchFamily="18" charset="0"/>
                <a:ea typeface="Times New Roman"/>
                <a:cs typeface="Times New Roman" pitchFamily="18" charset="0"/>
              </a:rPr>
              <a:t>:</a:t>
            </a:r>
          </a:p>
          <a:p>
            <a:pPr algn="justLow" rtl="1">
              <a:lnSpc>
                <a:spcPct val="90000"/>
              </a:lnSpc>
              <a:spcAft>
                <a:spcPts val="0"/>
              </a:spcAft>
            </a:pPr>
            <a:endParaRPr lang="en-US" sz="2000" dirty="0">
              <a:latin typeface="Times New Roman" pitchFamily="18" charset="0"/>
              <a:ea typeface="Times New Roman"/>
              <a:cs typeface="Times New Roman" pitchFamily="18" charset="0"/>
            </a:endParaRPr>
          </a:p>
          <a:p>
            <a:pPr algn="justLow" rtl="1">
              <a:lnSpc>
                <a:spcPct val="90000"/>
              </a:lnSpc>
              <a:spcAft>
                <a:spcPts val="0"/>
              </a:spcAft>
            </a:pPr>
            <a:r>
              <a:rPr lang="ar-EG" sz="2000" dirty="0" smtClean="0">
                <a:latin typeface="Times New Roman" pitchFamily="18" charset="0"/>
                <a:ea typeface="Times New Roman"/>
                <a:cs typeface="Times New Roman" pitchFamily="18" charset="0"/>
              </a:rPr>
              <a:t>يمكن </a:t>
            </a:r>
            <a:r>
              <a:rPr lang="ar-EG" sz="2000" dirty="0">
                <a:latin typeface="Times New Roman" pitchFamily="18" charset="0"/>
                <a:ea typeface="Times New Roman"/>
                <a:cs typeface="Times New Roman" pitchFamily="18" charset="0"/>
              </a:rPr>
              <a:t>للمعلم استخدام طريقة المناقشة (الحوار) في الكثير من المواقف </a:t>
            </a:r>
            <a:r>
              <a:rPr lang="ar-EG" sz="2000" dirty="0" smtClean="0">
                <a:latin typeface="Times New Roman" pitchFamily="18" charset="0"/>
                <a:ea typeface="Times New Roman"/>
                <a:cs typeface="Times New Roman" pitchFamily="18" charset="0"/>
              </a:rPr>
              <a:t>ومن </a:t>
            </a:r>
            <a:r>
              <a:rPr lang="ar-EG" sz="2000" dirty="0">
                <a:latin typeface="Times New Roman" pitchFamily="18" charset="0"/>
                <a:ea typeface="Times New Roman"/>
                <a:cs typeface="Times New Roman" pitchFamily="18" charset="0"/>
              </a:rPr>
              <a:t>أهمها:</a:t>
            </a:r>
            <a:endParaRPr lang="en-US" sz="2000" dirty="0">
              <a:latin typeface="Times New Roman" pitchFamily="18" charset="0"/>
              <a:ea typeface="Times New Roman"/>
              <a:cs typeface="Times New Roman" pitchFamily="18" charset="0"/>
            </a:endParaRPr>
          </a:p>
          <a:p>
            <a:pPr marL="342900" lvl="0" indent="-342900" algn="justLow" rtl="1">
              <a:lnSpc>
                <a:spcPct val="90000"/>
              </a:lnSpc>
              <a:spcAft>
                <a:spcPts val="0"/>
              </a:spcAft>
              <a:buFont typeface="+mj-lt"/>
              <a:buAutoNum type="arabicPeriod"/>
              <a:tabLst>
                <a:tab pos="485775" algn="l"/>
              </a:tabLst>
            </a:pPr>
            <a:r>
              <a:rPr lang="ar-EG" sz="2000" dirty="0">
                <a:latin typeface="Times New Roman" pitchFamily="18" charset="0"/>
                <a:ea typeface="Times New Roman"/>
                <a:cs typeface="Times New Roman" pitchFamily="18" charset="0"/>
              </a:rPr>
              <a:t>التعرف على المعلومات السابقة لدى الطلاب والتي يمكن أن يتخذها المعلم تمهيداً لدرس جيد.</a:t>
            </a:r>
            <a:endParaRPr lang="en-US" sz="2000" dirty="0">
              <a:latin typeface="Times New Roman" pitchFamily="18" charset="0"/>
              <a:ea typeface="Times New Roman"/>
              <a:cs typeface="Times New Roman" pitchFamily="18" charset="0"/>
            </a:endParaRPr>
          </a:p>
          <a:p>
            <a:pPr marL="342900" lvl="0" indent="-342900" algn="justLow" rtl="1">
              <a:lnSpc>
                <a:spcPct val="90000"/>
              </a:lnSpc>
              <a:spcAft>
                <a:spcPts val="0"/>
              </a:spcAft>
              <a:buFont typeface="+mj-lt"/>
              <a:buAutoNum type="arabicPeriod"/>
              <a:tabLst>
                <a:tab pos="485775" algn="l"/>
              </a:tabLst>
            </a:pPr>
            <a:r>
              <a:rPr lang="ar-EG" sz="2000" dirty="0">
                <a:latin typeface="Times New Roman" pitchFamily="18" charset="0"/>
                <a:ea typeface="Times New Roman"/>
                <a:cs typeface="Times New Roman" pitchFamily="18" charset="0"/>
              </a:rPr>
              <a:t>إثارة اهتمام الطلاب بالدرس عن طريق إثارة بعض المشكلات التي تحتاج لتفكير من جانب الطلاب.</a:t>
            </a:r>
            <a:endParaRPr lang="en-US" sz="2000" dirty="0">
              <a:latin typeface="Times New Roman" pitchFamily="18" charset="0"/>
              <a:ea typeface="Times New Roman"/>
              <a:cs typeface="Times New Roman" pitchFamily="18" charset="0"/>
            </a:endParaRPr>
          </a:p>
          <a:p>
            <a:pPr marL="342900" lvl="0" indent="-342900" algn="justLow" rtl="1">
              <a:lnSpc>
                <a:spcPct val="90000"/>
              </a:lnSpc>
              <a:spcAft>
                <a:spcPts val="0"/>
              </a:spcAft>
              <a:buFont typeface="+mj-lt"/>
              <a:buAutoNum type="arabicPeriod"/>
              <a:tabLst>
                <a:tab pos="485775" algn="l"/>
              </a:tabLst>
            </a:pPr>
            <a:r>
              <a:rPr lang="ar-EG" sz="2000" dirty="0">
                <a:latin typeface="Times New Roman" pitchFamily="18" charset="0"/>
                <a:ea typeface="Times New Roman"/>
                <a:cs typeface="Times New Roman" pitchFamily="18" charset="0"/>
              </a:rPr>
              <a:t>تحقق المعلم من مدى تتبع الطلاب للدرس وتصحيح الأخطاء التي يقعون فيها.</a:t>
            </a:r>
            <a:endParaRPr lang="en-US" sz="2000" dirty="0">
              <a:latin typeface="Times New Roman" pitchFamily="18" charset="0"/>
              <a:ea typeface="Times New Roman"/>
              <a:cs typeface="Times New Roman" pitchFamily="18" charset="0"/>
            </a:endParaRPr>
          </a:p>
          <a:p>
            <a:pPr marL="342900" lvl="0" indent="-342900" algn="justLow" rtl="1">
              <a:lnSpc>
                <a:spcPct val="90000"/>
              </a:lnSpc>
              <a:spcAft>
                <a:spcPts val="0"/>
              </a:spcAft>
              <a:buFont typeface="+mj-lt"/>
              <a:buAutoNum type="arabicPeriod"/>
              <a:tabLst>
                <a:tab pos="485775" algn="l"/>
              </a:tabLst>
            </a:pPr>
            <a:r>
              <a:rPr lang="ar-EG" sz="2000" dirty="0">
                <a:latin typeface="Times New Roman" pitchFamily="18" charset="0"/>
                <a:ea typeface="Times New Roman"/>
                <a:cs typeface="Times New Roman" pitchFamily="18" charset="0"/>
              </a:rPr>
              <a:t>تستخدم طريقة المناقشة في تلخيص ومراجعة ما سبق للطلاب دراسته.</a:t>
            </a:r>
            <a:endParaRPr lang="en-US" sz="2000" dirty="0">
              <a:latin typeface="Times New Roman" pitchFamily="18" charset="0"/>
              <a:ea typeface="Times New Roman"/>
              <a:cs typeface="Times New Roman" pitchFamily="18" charset="0"/>
            </a:endParaRPr>
          </a:p>
          <a:p>
            <a:pPr marL="342900" lvl="0" indent="-342900" algn="justLow" rtl="1">
              <a:lnSpc>
                <a:spcPct val="90000"/>
              </a:lnSpc>
              <a:spcAft>
                <a:spcPts val="0"/>
              </a:spcAft>
              <a:buFont typeface="+mj-lt"/>
              <a:buAutoNum type="arabicPeriod"/>
              <a:tabLst>
                <a:tab pos="485775" algn="l"/>
              </a:tabLst>
            </a:pPr>
            <a:r>
              <a:rPr lang="ar-EG" sz="2000" dirty="0">
                <a:latin typeface="Times New Roman" pitchFamily="18" charset="0"/>
                <a:ea typeface="Times New Roman"/>
                <a:cs typeface="Times New Roman" pitchFamily="18" charset="0"/>
              </a:rPr>
              <a:t>توجيه الطلاب إلى تطبيق المفاهيم التي تعلموها في مواقف جديدة.</a:t>
            </a:r>
            <a:endParaRPr lang="en-US" sz="2000" dirty="0">
              <a:effectLst/>
              <a:latin typeface="Times New Roman" pitchFamily="18" charset="0"/>
              <a:ea typeface="Times New Roman"/>
              <a:cs typeface="Times New Roman" pitchFamily="18" charset="0"/>
            </a:endParaRPr>
          </a:p>
        </p:txBody>
      </p:sp>
      <p:sp>
        <p:nvSpPr>
          <p:cNvPr id="5" name="Slide Number Placeholder 4"/>
          <p:cNvSpPr>
            <a:spLocks noGrp="1"/>
          </p:cNvSpPr>
          <p:nvPr>
            <p:ph type="sldNum" sz="quarter" idx="12"/>
          </p:nvPr>
        </p:nvSpPr>
        <p:spPr/>
        <p:txBody>
          <a:bodyPr/>
          <a:lstStyle/>
          <a:p>
            <a:fld id="{A6A01B5A-6D16-4ADD-9F02-C4322D9FCC7C}" type="slidenum">
              <a:rPr lang="ar-EG" smtClean="0"/>
              <a:pPr/>
              <a:t>19</a:t>
            </a:fld>
            <a:endParaRPr lang="ar-EG"/>
          </a:p>
        </p:txBody>
      </p:sp>
      <p:sp>
        <p:nvSpPr>
          <p:cNvPr id="6" name="Footer Placeholder 5"/>
          <p:cNvSpPr>
            <a:spLocks noGrp="1"/>
          </p:cNvSpPr>
          <p:nvPr>
            <p:ph type="ftr" sz="quarter" idx="11"/>
          </p:nvPr>
        </p:nvSpPr>
        <p:spPr/>
        <p:txBody>
          <a:bodyPr/>
          <a:lstStyle/>
          <a:p>
            <a:r>
              <a:rPr lang="ar-EG" smtClean="0"/>
              <a:t>أ.د. علي حسين</a:t>
            </a:r>
            <a:endParaRPr lang="ar-EG"/>
          </a:p>
        </p:txBody>
      </p:sp>
    </p:spTree>
    <p:extLst>
      <p:ext uri="{BB962C8B-B14F-4D97-AF65-F5344CB8AC3E}">
        <p14:creationId xmlns:p14="http://schemas.microsoft.com/office/powerpoint/2010/main" xmlns="" val="1420924343"/>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diamond(in)">
                                      <p:cBhvr>
                                        <p:cTn id="1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43042" y="785794"/>
            <a:ext cx="5429272" cy="769441"/>
          </a:xfrm>
          <a:prstGeom prst="rect">
            <a:avLst/>
          </a:prstGeom>
        </p:spPr>
        <p:txBody>
          <a:bodyPr wrap="square">
            <a:spAutoFit/>
          </a:bodyPr>
          <a:lstStyle/>
          <a:p>
            <a:pPr marL="742950" lvl="0" indent="-742950" algn="ctr">
              <a:defRPr/>
            </a:pPr>
            <a:r>
              <a:rPr lang="ar-EG" sz="4400" b="1" kern="0" dirty="0" smtClean="0">
                <a:solidFill>
                  <a:sysClr val="windowText" lastClr="000000"/>
                </a:solidFill>
                <a:latin typeface="Calibri"/>
                <a:cs typeface="Arial"/>
              </a:rPr>
              <a:t>تصنيف طرائق التدريس</a:t>
            </a:r>
          </a:p>
        </p:txBody>
      </p:sp>
      <p:graphicFrame>
        <p:nvGraphicFramePr>
          <p:cNvPr id="4" name="Diagram 3"/>
          <p:cNvGraphicFramePr/>
          <p:nvPr/>
        </p:nvGraphicFramePr>
        <p:xfrm>
          <a:off x="1571604" y="1785926"/>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lide Number Placeholder 4"/>
          <p:cNvSpPr>
            <a:spLocks noGrp="1"/>
          </p:cNvSpPr>
          <p:nvPr>
            <p:ph type="sldNum" sz="quarter" idx="12"/>
          </p:nvPr>
        </p:nvSpPr>
        <p:spPr/>
        <p:txBody>
          <a:bodyPr/>
          <a:lstStyle/>
          <a:p>
            <a:fld id="{A6A01B5A-6D16-4ADD-9F02-C4322D9FCC7C}" type="slidenum">
              <a:rPr lang="ar-EG" smtClean="0"/>
              <a:pPr/>
              <a:t>2</a:t>
            </a:fld>
            <a:endParaRPr lang="ar-EG"/>
          </a:p>
        </p:txBody>
      </p:sp>
      <p:sp>
        <p:nvSpPr>
          <p:cNvPr id="6" name="Footer Placeholder 5"/>
          <p:cNvSpPr>
            <a:spLocks noGrp="1"/>
          </p:cNvSpPr>
          <p:nvPr>
            <p:ph type="ftr" sz="quarter" idx="11"/>
          </p:nvPr>
        </p:nvSpPr>
        <p:spPr/>
        <p:txBody>
          <a:bodyPr/>
          <a:lstStyle/>
          <a:p>
            <a:r>
              <a:rPr lang="ar-EG" smtClean="0"/>
              <a:t>أ.د. علي حسين</a:t>
            </a:r>
            <a:endParaRPr lang="ar-EG"/>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olded Corner 8"/>
          <p:cNvSpPr/>
          <p:nvPr/>
        </p:nvSpPr>
        <p:spPr>
          <a:xfrm>
            <a:off x="228600" y="785794"/>
            <a:ext cx="8058176" cy="5843606"/>
          </a:xfrm>
          <a:prstGeom prst="foldedCorner">
            <a:avLst>
              <a:gd name="adj" fmla="val 11196"/>
            </a:avLst>
          </a:prstGeom>
          <a:gradFill flip="none" rotWithShape="1">
            <a:path path="shape">
              <a:fillToRect l="50000" t="50000" r="50000" b="50000"/>
            </a:path>
            <a:tileRect/>
          </a:gradFill>
          <a:effectLst>
            <a:innerShdw blurRad="63500" dist="50800" dir="10800000">
              <a:prstClr val="black">
                <a:alpha val="50000"/>
              </a:prstClr>
            </a:innerShdw>
          </a:effectLst>
        </p:spPr>
        <p:style>
          <a:lnRef idx="1">
            <a:schemeClr val="accent2"/>
          </a:lnRef>
          <a:fillRef idx="2">
            <a:schemeClr val="accent2"/>
          </a:fillRef>
          <a:effectRef idx="1">
            <a:schemeClr val="accent2"/>
          </a:effectRef>
          <a:fontRef idx="minor">
            <a:schemeClr val="dk1"/>
          </a:fontRef>
        </p:style>
        <p:txBody>
          <a:bodyPr rtlCol="1" anchor="ctr"/>
          <a:lstStyle/>
          <a:p>
            <a:pPr algn="justLow" rtl="1">
              <a:lnSpc>
                <a:spcPct val="90000"/>
              </a:lnSpc>
              <a:spcAft>
                <a:spcPts val="0"/>
              </a:spcAft>
            </a:pPr>
            <a:endParaRPr lang="ar-EG" sz="2000" b="1" dirty="0" smtClean="0">
              <a:latin typeface="Times New Roman"/>
              <a:ea typeface="Times New Roman"/>
              <a:cs typeface="AdvertisingExtraBold"/>
            </a:endParaRPr>
          </a:p>
          <a:p>
            <a:pPr algn="justLow" rtl="1">
              <a:lnSpc>
                <a:spcPct val="90000"/>
              </a:lnSpc>
              <a:spcAft>
                <a:spcPts val="0"/>
              </a:spcAft>
            </a:pPr>
            <a:endParaRPr lang="ar-EG" sz="2000" b="1" dirty="0">
              <a:latin typeface="Times New Roman"/>
              <a:ea typeface="Times New Roman"/>
              <a:cs typeface="AdvertisingExtraBold"/>
            </a:endParaRPr>
          </a:p>
          <a:p>
            <a:pPr algn="justLow" rtl="1">
              <a:lnSpc>
                <a:spcPct val="90000"/>
              </a:lnSpc>
              <a:spcAft>
                <a:spcPts val="0"/>
              </a:spcAft>
            </a:pPr>
            <a:r>
              <a:rPr lang="ar-EG" sz="2000" b="1" dirty="0" smtClean="0">
                <a:solidFill>
                  <a:srgbClr val="C00000"/>
                </a:solidFill>
                <a:latin typeface="Times New Roman"/>
                <a:ea typeface="Times New Roman"/>
                <a:cs typeface="AdvertisingExtraBold"/>
              </a:rPr>
              <a:t>تصنيف </a:t>
            </a:r>
            <a:r>
              <a:rPr lang="ar-EG" sz="2000" b="1" dirty="0">
                <a:solidFill>
                  <a:srgbClr val="C00000"/>
                </a:solidFill>
                <a:latin typeface="Times New Roman"/>
                <a:ea typeface="Times New Roman"/>
                <a:cs typeface="AdvertisingExtraBold"/>
              </a:rPr>
              <a:t>أسئلة المناقشة:</a:t>
            </a:r>
            <a:endParaRPr lang="en-US" sz="1600" dirty="0">
              <a:solidFill>
                <a:srgbClr val="C00000"/>
              </a:solidFill>
              <a:latin typeface="Times New Roman"/>
              <a:ea typeface="Times New Roman"/>
            </a:endParaRPr>
          </a:p>
          <a:p>
            <a:pPr algn="justLow" rtl="1">
              <a:lnSpc>
                <a:spcPct val="90000"/>
              </a:lnSpc>
              <a:spcAft>
                <a:spcPts val="0"/>
              </a:spcAft>
            </a:pPr>
            <a:r>
              <a:rPr lang="ar-EG" sz="1600" dirty="0">
                <a:latin typeface="Times New Roman"/>
                <a:ea typeface="Times New Roman"/>
                <a:cs typeface="AdvertisingExtraBold"/>
              </a:rPr>
              <a:t>	</a:t>
            </a:r>
            <a:endParaRPr lang="en-US" sz="1600" dirty="0">
              <a:latin typeface="Times New Roman"/>
              <a:ea typeface="Times New Roman"/>
            </a:endParaRPr>
          </a:p>
          <a:p>
            <a:pPr algn="justLow" rtl="1">
              <a:lnSpc>
                <a:spcPct val="90000"/>
              </a:lnSpc>
              <a:spcAft>
                <a:spcPts val="0"/>
              </a:spcAft>
            </a:pPr>
            <a:r>
              <a:rPr lang="ar-EG" sz="2000" b="1" dirty="0">
                <a:latin typeface="Times New Roman"/>
                <a:ea typeface="Times New Roman"/>
                <a:cs typeface="AdvertisingExtraBold"/>
              </a:rPr>
              <a:t>(أ) </a:t>
            </a:r>
            <a:r>
              <a:rPr lang="ar-EG" sz="2000" b="1" dirty="0">
                <a:solidFill>
                  <a:srgbClr val="C00000"/>
                </a:solidFill>
                <a:latin typeface="Times New Roman"/>
                <a:ea typeface="Times New Roman"/>
                <a:cs typeface="AdvertisingExtraBold"/>
              </a:rPr>
              <a:t>التصنيف تبعاً لعدد الإجابات التي يثيرها السؤال</a:t>
            </a:r>
            <a:r>
              <a:rPr lang="ar-EG" sz="2000" b="1" dirty="0" smtClean="0">
                <a:solidFill>
                  <a:srgbClr val="C00000"/>
                </a:solidFill>
                <a:latin typeface="Times New Roman"/>
                <a:ea typeface="Times New Roman"/>
                <a:cs typeface="AdvertisingExtraBold"/>
              </a:rPr>
              <a:t>:</a:t>
            </a:r>
          </a:p>
          <a:p>
            <a:pPr algn="justLow" rtl="1">
              <a:lnSpc>
                <a:spcPct val="90000"/>
              </a:lnSpc>
              <a:spcAft>
                <a:spcPts val="0"/>
              </a:spcAft>
            </a:pPr>
            <a:endParaRPr lang="en-US" sz="1600" dirty="0">
              <a:latin typeface="Times New Roman"/>
              <a:ea typeface="Times New Roman"/>
            </a:endParaRPr>
          </a:p>
          <a:p>
            <a:pPr algn="justLow" rtl="1">
              <a:lnSpc>
                <a:spcPct val="90000"/>
              </a:lnSpc>
              <a:spcAft>
                <a:spcPts val="0"/>
              </a:spcAft>
            </a:pPr>
            <a:r>
              <a:rPr lang="ar-EG" sz="1600" dirty="0" smtClean="0">
                <a:latin typeface="Times New Roman"/>
                <a:ea typeface="Times New Roman"/>
                <a:cs typeface="AdvertisingExtraBold"/>
              </a:rPr>
              <a:t>تتضمن </a:t>
            </a:r>
            <a:r>
              <a:rPr lang="ar-EG" sz="1600" dirty="0">
                <a:latin typeface="Times New Roman"/>
                <a:ea typeface="Times New Roman"/>
                <a:cs typeface="AdvertisingExtraBold"/>
              </a:rPr>
              <a:t>هذه المجموعة الأسئلة المغلقة والأسئلة المفتوحة، أما الأسئلة المغلقة فهي تلك التي تتطلب إجابة محدودة ومعروفة أو عدد قليل من الإجابات المحددة، </a:t>
            </a:r>
            <a:r>
              <a:rPr lang="ar-EG" sz="1600" dirty="0" smtClean="0">
                <a:latin typeface="Times New Roman"/>
                <a:ea typeface="Times New Roman"/>
                <a:cs typeface="AdvertisingExtraBold"/>
              </a:rPr>
              <a:t>مثل أسئلة </a:t>
            </a:r>
            <a:r>
              <a:rPr lang="ar-EG" sz="1600" dirty="0">
                <a:latin typeface="Times New Roman"/>
                <a:ea typeface="Times New Roman"/>
                <a:cs typeface="AdvertisingExtraBold"/>
              </a:rPr>
              <a:t>علل لما </a:t>
            </a:r>
            <a:r>
              <a:rPr lang="ar-EG" sz="1600" dirty="0" smtClean="0">
                <a:latin typeface="Times New Roman"/>
                <a:ea typeface="Times New Roman"/>
                <a:cs typeface="AdvertisingExtraBold"/>
              </a:rPr>
              <a:t>يأتي.</a:t>
            </a:r>
            <a:r>
              <a:rPr lang="ar-EG" sz="1600" dirty="0">
                <a:latin typeface="Times New Roman"/>
                <a:ea typeface="Times New Roman"/>
                <a:cs typeface="AdvertisingExtraBold"/>
              </a:rPr>
              <a:t> </a:t>
            </a:r>
            <a:r>
              <a:rPr lang="ar-EG" sz="1600" dirty="0" smtClean="0">
                <a:latin typeface="Times New Roman"/>
                <a:ea typeface="Times New Roman"/>
                <a:cs typeface="AdvertisingExtraBold"/>
              </a:rPr>
              <a:t>بينما </a:t>
            </a:r>
            <a:r>
              <a:rPr lang="ar-EG" sz="1600" dirty="0">
                <a:latin typeface="Times New Roman"/>
                <a:ea typeface="Times New Roman"/>
                <a:cs typeface="AdvertisingExtraBold"/>
              </a:rPr>
              <a:t>الأسئلة المفتوحة: فهي تلك الأسئلة التي يجاب عنها بعدد من الإجابات التي تتطلب تفكيراً من جانب الطالب في السؤال، وقد يتطلب السؤال من الطالب إبداء الرأي أو إصدار حكم أو التعبير عن اتجاهه نحو قضية معينة، مثال: ما رأيك في قضية زراعة الأعضاء البشرية</a:t>
            </a:r>
            <a:r>
              <a:rPr lang="ar-EG" sz="1600" dirty="0" smtClean="0">
                <a:latin typeface="Times New Roman"/>
                <a:ea typeface="Times New Roman"/>
                <a:cs typeface="AdvertisingExtraBold"/>
              </a:rPr>
              <a:t>.</a:t>
            </a:r>
          </a:p>
          <a:p>
            <a:pPr algn="justLow" rtl="1">
              <a:lnSpc>
                <a:spcPct val="90000"/>
              </a:lnSpc>
              <a:spcAft>
                <a:spcPts val="0"/>
              </a:spcAft>
            </a:pPr>
            <a:endParaRPr lang="en-US" sz="1600" dirty="0">
              <a:latin typeface="Times New Roman"/>
              <a:ea typeface="Times New Roman"/>
            </a:endParaRPr>
          </a:p>
          <a:p>
            <a:pPr algn="justLow" rtl="1">
              <a:lnSpc>
                <a:spcPct val="90000"/>
              </a:lnSpc>
              <a:spcAft>
                <a:spcPts val="0"/>
              </a:spcAft>
            </a:pPr>
            <a:r>
              <a:rPr lang="ar-EG" sz="2000" b="1" dirty="0">
                <a:solidFill>
                  <a:srgbClr val="C00000"/>
                </a:solidFill>
                <a:latin typeface="Times New Roman"/>
                <a:ea typeface="Times New Roman"/>
                <a:cs typeface="AdvertisingExtraBold"/>
              </a:rPr>
              <a:t>(ب) التصنيف تبعاً لمستويات بلوم المعرفية</a:t>
            </a:r>
            <a:r>
              <a:rPr lang="ar-EG" sz="2000" dirty="0" smtClean="0">
                <a:solidFill>
                  <a:srgbClr val="C00000"/>
                </a:solidFill>
                <a:latin typeface="Times New Roman"/>
                <a:ea typeface="Times New Roman"/>
                <a:cs typeface="AdvertisingExtraBold"/>
              </a:rPr>
              <a:t>:</a:t>
            </a:r>
          </a:p>
          <a:p>
            <a:pPr algn="justLow" rtl="1">
              <a:lnSpc>
                <a:spcPct val="90000"/>
              </a:lnSpc>
              <a:spcAft>
                <a:spcPts val="0"/>
              </a:spcAft>
            </a:pPr>
            <a:endParaRPr lang="en-US" sz="1600" dirty="0">
              <a:latin typeface="Times New Roman"/>
              <a:ea typeface="Times New Roman"/>
            </a:endParaRPr>
          </a:p>
          <a:p>
            <a:pPr algn="justLow" rtl="1">
              <a:lnSpc>
                <a:spcPct val="90000"/>
              </a:lnSpc>
              <a:spcAft>
                <a:spcPts val="0"/>
              </a:spcAft>
            </a:pPr>
            <a:r>
              <a:rPr lang="ar-EG" sz="1600" dirty="0" smtClean="0">
                <a:latin typeface="Times New Roman"/>
                <a:ea typeface="Times New Roman"/>
                <a:cs typeface="AdvertisingExtraBold"/>
              </a:rPr>
              <a:t>يمكن </a:t>
            </a:r>
            <a:r>
              <a:rPr lang="ar-EG" sz="1600" dirty="0">
                <a:latin typeface="Times New Roman"/>
                <a:ea typeface="Times New Roman"/>
                <a:cs typeface="AdvertisingExtraBold"/>
              </a:rPr>
              <a:t>للمعلم صياغة أسئلة المناقشة في ضوء مستويات بلوم المعرفية وهي المعرفة (التذكر) والفهم والتطبيق والتحليل والتركيب والتقويم ولقد سبق الحديث عن هذه المستويات عند التعرض لتصنيف بلوم للأهداف المعرفية في أهداف التدريس</a:t>
            </a:r>
            <a:r>
              <a:rPr lang="ar-EG" sz="1600" dirty="0" smtClean="0">
                <a:latin typeface="Times New Roman"/>
                <a:ea typeface="Times New Roman"/>
                <a:cs typeface="AdvertisingExtraBold"/>
              </a:rPr>
              <a:t>.</a:t>
            </a:r>
          </a:p>
          <a:p>
            <a:pPr algn="justLow" rtl="1">
              <a:lnSpc>
                <a:spcPct val="90000"/>
              </a:lnSpc>
              <a:spcAft>
                <a:spcPts val="0"/>
              </a:spcAft>
            </a:pPr>
            <a:r>
              <a:rPr lang="ar-EG" sz="1600" dirty="0">
                <a:latin typeface="Times New Roman"/>
                <a:ea typeface="Times New Roman"/>
                <a:cs typeface="AdvertisingExtraBold"/>
              </a:rPr>
              <a:t>وفيما يلي أمثلة لصياغة الأسئلة في ضوء تقسيم بلوم للأهداف المعرفية:</a:t>
            </a:r>
            <a:endParaRPr lang="en-US" sz="1400" dirty="0">
              <a:latin typeface="Times New Roman"/>
              <a:ea typeface="Times New Roman"/>
            </a:endParaRPr>
          </a:p>
          <a:p>
            <a:pPr marL="342900" lvl="0" indent="-342900" algn="justLow" rtl="1">
              <a:lnSpc>
                <a:spcPct val="90000"/>
              </a:lnSpc>
              <a:spcAft>
                <a:spcPts val="0"/>
              </a:spcAft>
              <a:buFont typeface="+mj-lt"/>
              <a:buAutoNum type="arabicPeriod"/>
              <a:tabLst>
                <a:tab pos="476250" algn="l"/>
              </a:tabLst>
            </a:pPr>
            <a:r>
              <a:rPr lang="ar-EG" sz="1600" dirty="0">
                <a:latin typeface="Times New Roman"/>
                <a:ea typeface="Times New Roman"/>
                <a:cs typeface="AdvertisingExtraBold"/>
              </a:rPr>
              <a:t>التذكر: أذكر العوامل التي تؤثر على عملية النتح في النبات.</a:t>
            </a:r>
            <a:endParaRPr lang="en-US" sz="1400" dirty="0">
              <a:latin typeface="Times New Roman"/>
              <a:ea typeface="Times New Roman"/>
            </a:endParaRPr>
          </a:p>
          <a:p>
            <a:pPr marL="342900" lvl="0" indent="-342900" algn="justLow" rtl="1">
              <a:lnSpc>
                <a:spcPct val="90000"/>
              </a:lnSpc>
              <a:spcAft>
                <a:spcPts val="0"/>
              </a:spcAft>
              <a:buFont typeface="+mj-lt"/>
              <a:buAutoNum type="arabicPeriod"/>
              <a:tabLst>
                <a:tab pos="476250" algn="l"/>
              </a:tabLst>
            </a:pPr>
            <a:r>
              <a:rPr lang="ar-EG" sz="1600" dirty="0">
                <a:latin typeface="Times New Roman"/>
                <a:ea typeface="Times New Roman"/>
                <a:cs typeface="AdvertisingExtraBold"/>
              </a:rPr>
              <a:t>الفهم: علل:	أ- حدوث الصدأ في المعادن.</a:t>
            </a:r>
            <a:endParaRPr lang="en-US" sz="1400" dirty="0">
              <a:latin typeface="Times New Roman"/>
              <a:ea typeface="Times New Roman"/>
            </a:endParaRPr>
          </a:p>
          <a:p>
            <a:pPr marL="1371600" algn="justLow" rtl="1">
              <a:lnSpc>
                <a:spcPct val="90000"/>
              </a:lnSpc>
              <a:spcAft>
                <a:spcPts val="0"/>
              </a:spcAft>
            </a:pPr>
            <a:r>
              <a:rPr lang="ar-EG" sz="1600" dirty="0">
                <a:latin typeface="Times New Roman"/>
                <a:ea typeface="Times New Roman"/>
                <a:cs typeface="AdvertisingExtraBold"/>
              </a:rPr>
              <a:t>ب- عدم تجلط الدم داخل الأوعية الدموية.</a:t>
            </a:r>
            <a:endParaRPr lang="en-US" sz="1400" dirty="0">
              <a:latin typeface="Times New Roman"/>
              <a:ea typeface="Times New Roman"/>
            </a:endParaRPr>
          </a:p>
          <a:p>
            <a:pPr marL="342900" lvl="0" indent="-342900" algn="justLow" rtl="1">
              <a:lnSpc>
                <a:spcPct val="90000"/>
              </a:lnSpc>
              <a:spcAft>
                <a:spcPts val="0"/>
              </a:spcAft>
              <a:buFont typeface="+mj-lt"/>
              <a:buAutoNum type="arabicPeriod"/>
              <a:tabLst>
                <a:tab pos="476250" algn="l"/>
              </a:tabLst>
            </a:pPr>
            <a:r>
              <a:rPr lang="ar-EG" sz="1600" dirty="0">
                <a:latin typeface="Times New Roman"/>
                <a:ea typeface="Times New Roman"/>
                <a:cs typeface="AdvertisingExtraBold"/>
              </a:rPr>
              <a:t>التطبيق: - أحسب كثافة سائل كتلته 80 جرام وحجمه 100سم</a:t>
            </a:r>
            <a:r>
              <a:rPr lang="ar-EG" sz="1600" baseline="30000" dirty="0">
                <a:latin typeface="Times New Roman"/>
                <a:ea typeface="Times New Roman"/>
                <a:cs typeface="AdvertisingExtraBold"/>
              </a:rPr>
              <a:t>3</a:t>
            </a:r>
            <a:r>
              <a:rPr lang="ar-EG" sz="1600" dirty="0">
                <a:latin typeface="Times New Roman"/>
                <a:ea typeface="Times New Roman"/>
                <a:cs typeface="AdvertisingExtraBold"/>
              </a:rPr>
              <a:t>.</a:t>
            </a:r>
            <a:endParaRPr lang="en-US" sz="1400" dirty="0">
              <a:latin typeface="Times New Roman"/>
              <a:ea typeface="Times New Roman"/>
            </a:endParaRPr>
          </a:p>
          <a:p>
            <a:pPr marL="914400" algn="justLow" rtl="1">
              <a:lnSpc>
                <a:spcPct val="90000"/>
              </a:lnSpc>
              <a:spcAft>
                <a:spcPts val="0"/>
              </a:spcAft>
            </a:pPr>
            <a:r>
              <a:rPr lang="ar-EG" sz="1600" dirty="0">
                <a:latin typeface="Times New Roman"/>
                <a:ea typeface="Times New Roman"/>
                <a:cs typeface="AdvertisingExtraBold"/>
              </a:rPr>
              <a:t>  - أحسب حجم مكعب طول ضلعه 20سم.</a:t>
            </a:r>
            <a:endParaRPr lang="en-US" sz="1400" dirty="0">
              <a:latin typeface="Times New Roman"/>
              <a:ea typeface="Times New Roman"/>
            </a:endParaRPr>
          </a:p>
          <a:p>
            <a:pPr marL="342900" lvl="0" indent="-342900" algn="justLow" rtl="1">
              <a:lnSpc>
                <a:spcPct val="90000"/>
              </a:lnSpc>
              <a:spcAft>
                <a:spcPts val="0"/>
              </a:spcAft>
              <a:buFont typeface="+mj-lt"/>
              <a:buAutoNum type="arabicPeriod"/>
              <a:tabLst>
                <a:tab pos="476250" algn="l"/>
              </a:tabLst>
            </a:pPr>
            <a:r>
              <a:rPr lang="ar-EG" sz="1600" dirty="0">
                <a:latin typeface="Times New Roman"/>
                <a:ea typeface="Times New Roman"/>
                <a:cs typeface="AdvertisingExtraBold"/>
              </a:rPr>
              <a:t>التحليل: حلل العوامل التي أدت إلى الحملة الفرنسية على مصر.</a:t>
            </a:r>
            <a:endParaRPr lang="en-US" sz="1400" dirty="0">
              <a:latin typeface="Times New Roman"/>
              <a:ea typeface="Times New Roman"/>
            </a:endParaRPr>
          </a:p>
          <a:p>
            <a:pPr marL="342900" lvl="0" indent="-342900" algn="justLow" rtl="1">
              <a:lnSpc>
                <a:spcPct val="90000"/>
              </a:lnSpc>
              <a:spcAft>
                <a:spcPts val="0"/>
              </a:spcAft>
              <a:buFont typeface="+mj-lt"/>
              <a:buAutoNum type="arabicPeriod"/>
              <a:tabLst>
                <a:tab pos="476250" algn="l"/>
              </a:tabLst>
            </a:pPr>
            <a:r>
              <a:rPr lang="ar-EG" sz="1600" dirty="0">
                <a:latin typeface="Times New Roman"/>
                <a:ea typeface="Times New Roman"/>
                <a:cs typeface="AdvertisingExtraBold"/>
              </a:rPr>
              <a:t>التركيب: كون السلسلة الغذائية التي توضح العلاقات الغذائية بين الكائنات الحية التالية: الصقور – النباتات الخضراء – الثعابين – البكتريا الرمية – الفئران.</a:t>
            </a:r>
            <a:endParaRPr lang="en-US" sz="1400" dirty="0">
              <a:latin typeface="Times New Roman"/>
              <a:ea typeface="Times New Roman"/>
            </a:endParaRPr>
          </a:p>
          <a:p>
            <a:pPr marL="342900" lvl="0" indent="-342900" algn="justLow" rtl="1">
              <a:lnSpc>
                <a:spcPct val="90000"/>
              </a:lnSpc>
              <a:spcAft>
                <a:spcPts val="0"/>
              </a:spcAft>
              <a:buFont typeface="+mj-lt"/>
              <a:buAutoNum type="arabicPeriod"/>
              <a:tabLst>
                <a:tab pos="476250" algn="l"/>
              </a:tabLst>
            </a:pPr>
            <a:r>
              <a:rPr lang="ar-EG" sz="1600" dirty="0">
                <a:latin typeface="Times New Roman"/>
                <a:ea typeface="Times New Roman"/>
                <a:cs typeface="AdvertisingExtraBold"/>
              </a:rPr>
              <a:t>التقويم: ما رأيك في ظاهرة التدخين مدعماً رأيك بالأسانيد العلمية.</a:t>
            </a:r>
            <a:endParaRPr lang="en-US" sz="1400" dirty="0">
              <a:latin typeface="Times New Roman"/>
              <a:ea typeface="Times New Roman"/>
            </a:endParaRPr>
          </a:p>
          <a:p>
            <a:pPr algn="justLow" rtl="1">
              <a:lnSpc>
                <a:spcPct val="90000"/>
              </a:lnSpc>
              <a:spcAft>
                <a:spcPts val="0"/>
              </a:spcAft>
            </a:pPr>
            <a:endParaRPr lang="en-US" sz="1600" dirty="0">
              <a:effectLst/>
              <a:latin typeface="Times New Roman"/>
              <a:ea typeface="Times New Roman"/>
            </a:endParaRPr>
          </a:p>
        </p:txBody>
      </p:sp>
      <p:sp>
        <p:nvSpPr>
          <p:cNvPr id="3" name="Slide Number Placeholder 2"/>
          <p:cNvSpPr>
            <a:spLocks noGrp="1"/>
          </p:cNvSpPr>
          <p:nvPr>
            <p:ph type="sldNum" sz="quarter" idx="12"/>
          </p:nvPr>
        </p:nvSpPr>
        <p:spPr/>
        <p:txBody>
          <a:bodyPr/>
          <a:lstStyle/>
          <a:p>
            <a:fld id="{A6A01B5A-6D16-4ADD-9F02-C4322D9FCC7C}" type="slidenum">
              <a:rPr lang="ar-EG" smtClean="0"/>
              <a:pPr/>
              <a:t>20</a:t>
            </a:fld>
            <a:endParaRPr lang="ar-EG"/>
          </a:p>
        </p:txBody>
      </p:sp>
      <p:sp>
        <p:nvSpPr>
          <p:cNvPr id="4" name="Footer Placeholder 3"/>
          <p:cNvSpPr>
            <a:spLocks noGrp="1"/>
          </p:cNvSpPr>
          <p:nvPr>
            <p:ph type="ftr" sz="quarter" idx="11"/>
          </p:nvPr>
        </p:nvSpPr>
        <p:spPr/>
        <p:txBody>
          <a:bodyPr/>
          <a:lstStyle/>
          <a:p>
            <a:r>
              <a:rPr lang="ar-EG" smtClean="0"/>
              <a:t>أ.د. علي حسين</a:t>
            </a:r>
            <a:endParaRPr lang="ar-EG"/>
          </a:p>
        </p:txBody>
      </p:sp>
    </p:spTree>
    <p:extLst>
      <p:ext uri="{BB962C8B-B14F-4D97-AF65-F5344CB8AC3E}">
        <p14:creationId xmlns:p14="http://schemas.microsoft.com/office/powerpoint/2010/main" xmlns="" val="3215907822"/>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8"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heel(8)">
                                      <p:cBhvr>
                                        <p:cTn id="7"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olded Corner 8"/>
          <p:cNvSpPr/>
          <p:nvPr/>
        </p:nvSpPr>
        <p:spPr>
          <a:xfrm>
            <a:off x="228600" y="714356"/>
            <a:ext cx="7915300" cy="5915044"/>
          </a:xfrm>
          <a:prstGeom prst="foldedCorner">
            <a:avLst>
              <a:gd name="adj" fmla="val 11196"/>
            </a:avLst>
          </a:prstGeom>
          <a:gradFill flip="none" rotWithShape="1">
            <a:path path="shape">
              <a:fillToRect l="50000" t="50000" r="50000" b="50000"/>
            </a:path>
            <a:tileRect/>
          </a:gradFill>
          <a:effectLst>
            <a:innerShdw blurRad="63500" dist="50800" dir="10800000">
              <a:prstClr val="black">
                <a:alpha val="50000"/>
              </a:prstClr>
            </a:innerShdw>
          </a:effectLst>
        </p:spPr>
        <p:style>
          <a:lnRef idx="1">
            <a:schemeClr val="accent2"/>
          </a:lnRef>
          <a:fillRef idx="2">
            <a:schemeClr val="accent2"/>
          </a:fillRef>
          <a:effectRef idx="1">
            <a:schemeClr val="accent2"/>
          </a:effectRef>
          <a:fontRef idx="minor">
            <a:schemeClr val="dk1"/>
          </a:fontRef>
        </p:style>
        <p:txBody>
          <a:bodyPr rtlCol="1" anchor="ctr"/>
          <a:lstStyle/>
          <a:p>
            <a:pPr algn="justLow" rtl="1">
              <a:lnSpc>
                <a:spcPct val="90000"/>
              </a:lnSpc>
              <a:spcAft>
                <a:spcPts val="0"/>
              </a:spcAft>
            </a:pPr>
            <a:r>
              <a:rPr lang="ar-EG" sz="1600" b="1" dirty="0">
                <a:solidFill>
                  <a:srgbClr val="C00000"/>
                </a:solidFill>
                <a:latin typeface="Times New Roman"/>
                <a:ea typeface="Times New Roman"/>
                <a:cs typeface="AdvertisingExtraBold"/>
              </a:rPr>
              <a:t>(</a:t>
            </a:r>
            <a:r>
              <a:rPr lang="ar-EG" sz="2000" b="1" dirty="0">
                <a:solidFill>
                  <a:srgbClr val="C00000"/>
                </a:solidFill>
                <a:latin typeface="Times New Roman"/>
                <a:ea typeface="Times New Roman"/>
                <a:cs typeface="AdvertisingExtraBold"/>
              </a:rPr>
              <a:t>ج) تصنيف الأسئلة حسب السير الذي يهدف إليه</a:t>
            </a:r>
            <a:r>
              <a:rPr lang="ar-EG" sz="2000" dirty="0" smtClean="0">
                <a:solidFill>
                  <a:srgbClr val="C00000"/>
                </a:solidFill>
                <a:latin typeface="Times New Roman"/>
                <a:ea typeface="Times New Roman"/>
                <a:cs typeface="AdvertisingExtraBold"/>
              </a:rPr>
              <a:t>:</a:t>
            </a:r>
          </a:p>
          <a:p>
            <a:pPr algn="justLow" rtl="1">
              <a:lnSpc>
                <a:spcPct val="90000"/>
              </a:lnSpc>
              <a:spcAft>
                <a:spcPts val="0"/>
              </a:spcAft>
            </a:pPr>
            <a:endParaRPr lang="en-US" sz="2000" dirty="0">
              <a:latin typeface="Times New Roman"/>
              <a:ea typeface="Times New Roman"/>
            </a:endParaRPr>
          </a:p>
          <a:p>
            <a:pPr algn="justLow" rtl="1">
              <a:lnSpc>
                <a:spcPct val="90000"/>
              </a:lnSpc>
              <a:spcAft>
                <a:spcPts val="0"/>
              </a:spcAft>
            </a:pPr>
            <a:r>
              <a:rPr lang="ar-EG" sz="2000" dirty="0" smtClean="0">
                <a:latin typeface="Times New Roman"/>
                <a:ea typeface="Times New Roman"/>
                <a:cs typeface="AdvertisingExtraBold"/>
              </a:rPr>
              <a:t>الأسئلة </a:t>
            </a:r>
            <a:r>
              <a:rPr lang="ar-EG" sz="2000" dirty="0">
                <a:latin typeface="Times New Roman"/>
                <a:ea typeface="Times New Roman"/>
                <a:cs typeface="AdvertisingExtraBold"/>
              </a:rPr>
              <a:t>السابرة </a:t>
            </a:r>
            <a:r>
              <a:rPr lang="en-US" sz="2000" dirty="0">
                <a:latin typeface="Times New Roman"/>
                <a:ea typeface="Times New Roman"/>
                <a:cs typeface="AdvertisingExtraBold"/>
              </a:rPr>
              <a:t>Probing Questions</a:t>
            </a:r>
            <a:r>
              <a:rPr lang="ar-EG" sz="2000" dirty="0">
                <a:latin typeface="Times New Roman"/>
                <a:ea typeface="Times New Roman"/>
                <a:cs typeface="AdvertisingExtraBold"/>
              </a:rPr>
              <a:t> هي مجموعة من الأسئلة التي تعقب الإجابة الأولية للطالب عندما تكون سطحية أو جزئية أو غير صحيحة أو تحتاج إلى توضيح أو تركيز أو تبرير بحيث تصعقه وتقوده إلى الإجابة السليمة، وتصنيف الأسئلة السابرة إلى الأنواع التالية</a:t>
            </a:r>
            <a:r>
              <a:rPr lang="ar-EG" sz="2000" dirty="0" smtClean="0">
                <a:latin typeface="Times New Roman"/>
                <a:ea typeface="Times New Roman"/>
                <a:cs typeface="AdvertisingExtraBold"/>
              </a:rPr>
              <a:t>:</a:t>
            </a:r>
          </a:p>
          <a:p>
            <a:pPr algn="justLow" rtl="1">
              <a:lnSpc>
                <a:spcPct val="90000"/>
              </a:lnSpc>
              <a:spcAft>
                <a:spcPts val="0"/>
              </a:spcAft>
            </a:pPr>
            <a:endParaRPr lang="en-US" sz="2000" dirty="0">
              <a:latin typeface="Times New Roman"/>
              <a:ea typeface="Times New Roman"/>
            </a:endParaRPr>
          </a:p>
          <a:p>
            <a:pPr algn="justLow" rtl="1">
              <a:lnSpc>
                <a:spcPct val="90000"/>
              </a:lnSpc>
              <a:spcAft>
                <a:spcPts val="0"/>
              </a:spcAft>
            </a:pPr>
            <a:r>
              <a:rPr lang="ar-EG" sz="2000" b="1" dirty="0">
                <a:solidFill>
                  <a:srgbClr val="C00000"/>
                </a:solidFill>
                <a:latin typeface="Times New Roman"/>
                <a:ea typeface="Times New Roman"/>
                <a:cs typeface="AdvertisingExtraBold"/>
              </a:rPr>
              <a:t>1- الأسئلة السابرة التشجيعية</a:t>
            </a:r>
            <a:r>
              <a:rPr lang="ar-EG" sz="2000" dirty="0" smtClean="0">
                <a:latin typeface="Times New Roman"/>
                <a:ea typeface="Times New Roman"/>
                <a:cs typeface="AdvertisingExtraBold"/>
              </a:rPr>
              <a:t>:</a:t>
            </a:r>
          </a:p>
          <a:p>
            <a:pPr algn="justLow" rtl="1">
              <a:lnSpc>
                <a:spcPct val="90000"/>
              </a:lnSpc>
              <a:spcAft>
                <a:spcPts val="0"/>
              </a:spcAft>
            </a:pPr>
            <a:endParaRPr lang="en-US" sz="2000" dirty="0">
              <a:latin typeface="Times New Roman"/>
              <a:ea typeface="Times New Roman"/>
            </a:endParaRPr>
          </a:p>
          <a:p>
            <a:pPr algn="justLow" rtl="1">
              <a:lnSpc>
                <a:spcPct val="90000"/>
              </a:lnSpc>
              <a:spcAft>
                <a:spcPts val="0"/>
              </a:spcAft>
            </a:pPr>
            <a:r>
              <a:rPr lang="ar-EG" sz="2000" dirty="0" smtClean="0">
                <a:latin typeface="Times New Roman"/>
                <a:ea typeface="Times New Roman"/>
                <a:cs typeface="AdvertisingExtraBold"/>
              </a:rPr>
              <a:t>وهي </a:t>
            </a:r>
            <a:r>
              <a:rPr lang="ar-EG" sz="2000" dirty="0">
                <a:latin typeface="Times New Roman"/>
                <a:ea typeface="Times New Roman"/>
                <a:cs typeface="AdvertisingExtraBold"/>
              </a:rPr>
              <a:t>الأسئلة المتتابعة التي يطرحها المعلم على الطالب نفسه عندما تكون إجابته عن السؤال خطأ أو عندما لا يقدم أية إجابة، وتفيد هذه الأسئلة المتسلسلة في تشجيع الطالب على تقديم الإجابة الصحيحة. </a:t>
            </a:r>
            <a:endParaRPr lang="ar-EG" sz="2000" dirty="0" smtClean="0">
              <a:latin typeface="Times New Roman"/>
              <a:ea typeface="Times New Roman"/>
              <a:cs typeface="AdvertisingExtraBold"/>
            </a:endParaRPr>
          </a:p>
          <a:p>
            <a:pPr algn="justLow" rtl="1">
              <a:lnSpc>
                <a:spcPct val="90000"/>
              </a:lnSpc>
              <a:spcAft>
                <a:spcPts val="0"/>
              </a:spcAft>
            </a:pPr>
            <a:endParaRPr lang="en-US" sz="2000" dirty="0">
              <a:latin typeface="Times New Roman"/>
              <a:ea typeface="Times New Roman"/>
            </a:endParaRPr>
          </a:p>
          <a:p>
            <a:pPr algn="justLow" rtl="1">
              <a:lnSpc>
                <a:spcPct val="90000"/>
              </a:lnSpc>
              <a:spcAft>
                <a:spcPts val="0"/>
              </a:spcAft>
            </a:pPr>
            <a:r>
              <a:rPr lang="ar-EG" sz="2000" b="1" dirty="0">
                <a:solidFill>
                  <a:srgbClr val="C00000"/>
                </a:solidFill>
                <a:latin typeface="Times New Roman"/>
                <a:ea typeface="Times New Roman"/>
                <a:cs typeface="AdvertisingExtraBold"/>
              </a:rPr>
              <a:t>2- الأسئلة السابر التركيزية</a:t>
            </a:r>
            <a:r>
              <a:rPr lang="ar-EG" sz="2000" dirty="0" smtClean="0">
                <a:solidFill>
                  <a:srgbClr val="C00000"/>
                </a:solidFill>
                <a:latin typeface="Times New Roman"/>
                <a:ea typeface="Times New Roman"/>
                <a:cs typeface="AdvertisingExtraBold"/>
              </a:rPr>
              <a:t>:</a:t>
            </a:r>
          </a:p>
          <a:p>
            <a:pPr algn="justLow" rtl="1">
              <a:lnSpc>
                <a:spcPct val="90000"/>
              </a:lnSpc>
              <a:spcAft>
                <a:spcPts val="0"/>
              </a:spcAft>
            </a:pPr>
            <a:endParaRPr lang="en-US" sz="2000" dirty="0">
              <a:latin typeface="Times New Roman"/>
              <a:ea typeface="Times New Roman"/>
            </a:endParaRPr>
          </a:p>
          <a:p>
            <a:pPr algn="justLow" rtl="1">
              <a:lnSpc>
                <a:spcPct val="90000"/>
              </a:lnSpc>
              <a:spcAft>
                <a:spcPts val="0"/>
              </a:spcAft>
            </a:pPr>
            <a:r>
              <a:rPr lang="ar-EG" sz="2000" dirty="0" smtClean="0">
                <a:latin typeface="Times New Roman"/>
                <a:ea typeface="Times New Roman"/>
                <a:cs typeface="AdvertisingExtraBold"/>
              </a:rPr>
              <a:t>وهي </a:t>
            </a:r>
            <a:r>
              <a:rPr lang="ar-EG" sz="2000" dirty="0">
                <a:latin typeface="Times New Roman"/>
                <a:ea typeface="Times New Roman"/>
                <a:cs typeface="AdvertisingExtraBold"/>
              </a:rPr>
              <a:t>سلسلة من الأسئلة المتتابعة التي يطرحها المعلم على الطالب نفسه عندما تكون إجابته صحيحة، ولكن يبدو أنه غير متأكد </a:t>
            </a:r>
            <a:r>
              <a:rPr lang="ar-EG" sz="2000" dirty="0" smtClean="0">
                <a:latin typeface="Times New Roman"/>
                <a:ea typeface="Times New Roman"/>
                <a:cs typeface="AdvertisingExtraBold"/>
              </a:rPr>
              <a:t>منها.</a:t>
            </a:r>
            <a:endParaRPr lang="en-US" sz="2000" dirty="0">
              <a:latin typeface="Times New Roman"/>
              <a:ea typeface="Times New Roman"/>
            </a:endParaRPr>
          </a:p>
        </p:txBody>
      </p:sp>
      <p:sp>
        <p:nvSpPr>
          <p:cNvPr id="3" name="Slide Number Placeholder 2"/>
          <p:cNvSpPr>
            <a:spLocks noGrp="1"/>
          </p:cNvSpPr>
          <p:nvPr>
            <p:ph type="sldNum" sz="quarter" idx="12"/>
          </p:nvPr>
        </p:nvSpPr>
        <p:spPr/>
        <p:txBody>
          <a:bodyPr/>
          <a:lstStyle/>
          <a:p>
            <a:fld id="{A6A01B5A-6D16-4ADD-9F02-C4322D9FCC7C}" type="slidenum">
              <a:rPr lang="ar-EG" smtClean="0"/>
              <a:pPr/>
              <a:t>21</a:t>
            </a:fld>
            <a:endParaRPr lang="ar-EG"/>
          </a:p>
        </p:txBody>
      </p:sp>
      <p:sp>
        <p:nvSpPr>
          <p:cNvPr id="4" name="Footer Placeholder 3"/>
          <p:cNvSpPr>
            <a:spLocks noGrp="1"/>
          </p:cNvSpPr>
          <p:nvPr>
            <p:ph type="ftr" sz="quarter" idx="11"/>
          </p:nvPr>
        </p:nvSpPr>
        <p:spPr/>
        <p:txBody>
          <a:bodyPr/>
          <a:lstStyle/>
          <a:p>
            <a:r>
              <a:rPr lang="ar-EG" smtClean="0"/>
              <a:t>أ.د. علي حسين</a:t>
            </a:r>
            <a:endParaRPr lang="ar-EG"/>
          </a:p>
        </p:txBody>
      </p:sp>
    </p:spTree>
    <p:extLst>
      <p:ext uri="{BB962C8B-B14F-4D97-AF65-F5344CB8AC3E}">
        <p14:creationId xmlns:p14="http://schemas.microsoft.com/office/powerpoint/2010/main" xmlns="" val="2477396128"/>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8"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heel(8)">
                                      <p:cBhvr>
                                        <p:cTn id="7"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olded Corner 8"/>
          <p:cNvSpPr/>
          <p:nvPr/>
        </p:nvSpPr>
        <p:spPr>
          <a:xfrm>
            <a:off x="571472" y="857232"/>
            <a:ext cx="7786742" cy="5343540"/>
          </a:xfrm>
          <a:prstGeom prst="foldedCorner">
            <a:avLst>
              <a:gd name="adj" fmla="val 11196"/>
            </a:avLst>
          </a:prstGeom>
          <a:gradFill flip="none" rotWithShape="1">
            <a:path path="shape">
              <a:fillToRect l="50000" t="50000" r="50000" b="50000"/>
            </a:path>
            <a:tileRect/>
          </a:gradFill>
          <a:effectLst>
            <a:innerShdw blurRad="63500" dist="50800" dir="10800000">
              <a:prstClr val="black">
                <a:alpha val="50000"/>
              </a:prstClr>
            </a:innerShdw>
          </a:effectLst>
        </p:spPr>
        <p:style>
          <a:lnRef idx="1">
            <a:schemeClr val="accent2"/>
          </a:lnRef>
          <a:fillRef idx="2">
            <a:schemeClr val="accent2"/>
          </a:fillRef>
          <a:effectRef idx="1">
            <a:schemeClr val="accent2"/>
          </a:effectRef>
          <a:fontRef idx="minor">
            <a:schemeClr val="dk1"/>
          </a:fontRef>
        </p:style>
        <p:txBody>
          <a:bodyPr rtlCol="1" anchor="ctr"/>
          <a:lstStyle/>
          <a:p>
            <a:pPr lvl="0" algn="justLow" rtl="1">
              <a:lnSpc>
                <a:spcPct val="90000"/>
              </a:lnSpc>
            </a:pPr>
            <a:endParaRPr lang="ar-EG" sz="2000" b="1" dirty="0" smtClean="0">
              <a:solidFill>
                <a:srgbClr val="163794"/>
              </a:solidFill>
              <a:latin typeface="Times New Roman"/>
              <a:ea typeface="Times New Roman"/>
              <a:cs typeface="AdvertisingExtraBold"/>
            </a:endParaRPr>
          </a:p>
          <a:p>
            <a:pPr lvl="0" algn="justLow" rtl="1">
              <a:lnSpc>
                <a:spcPct val="90000"/>
              </a:lnSpc>
            </a:pPr>
            <a:endParaRPr lang="ar-EG" sz="2000" b="1" dirty="0">
              <a:solidFill>
                <a:srgbClr val="163794"/>
              </a:solidFill>
              <a:latin typeface="Times New Roman"/>
              <a:ea typeface="Times New Roman"/>
              <a:cs typeface="AdvertisingExtraBold"/>
            </a:endParaRPr>
          </a:p>
          <a:p>
            <a:pPr lvl="0" algn="justLow" rtl="1">
              <a:lnSpc>
                <a:spcPct val="90000"/>
              </a:lnSpc>
            </a:pPr>
            <a:r>
              <a:rPr lang="ar-EG" sz="2000" b="1" dirty="0" smtClean="0">
                <a:solidFill>
                  <a:srgbClr val="C00000"/>
                </a:solidFill>
                <a:latin typeface="Times New Roman"/>
                <a:ea typeface="Times New Roman"/>
                <a:cs typeface="AdvertisingExtraBold"/>
              </a:rPr>
              <a:t>3- </a:t>
            </a:r>
            <a:r>
              <a:rPr lang="ar-EG" sz="2000" b="1" dirty="0">
                <a:solidFill>
                  <a:srgbClr val="C00000"/>
                </a:solidFill>
                <a:latin typeface="Times New Roman"/>
                <a:ea typeface="Times New Roman"/>
                <a:cs typeface="AdvertisingExtraBold"/>
              </a:rPr>
              <a:t>الأسئلة السابرة التوضيحية</a:t>
            </a:r>
            <a:r>
              <a:rPr lang="ar-EG" sz="2000" b="1" dirty="0" smtClean="0">
                <a:solidFill>
                  <a:srgbClr val="C00000"/>
                </a:solidFill>
                <a:latin typeface="Times New Roman"/>
                <a:ea typeface="Times New Roman"/>
                <a:cs typeface="AdvertisingExtraBold"/>
              </a:rPr>
              <a:t>:</a:t>
            </a:r>
          </a:p>
          <a:p>
            <a:pPr lvl="0" algn="justLow" rtl="1">
              <a:lnSpc>
                <a:spcPct val="90000"/>
              </a:lnSpc>
            </a:pPr>
            <a:endParaRPr lang="en-US" sz="2000" dirty="0">
              <a:solidFill>
                <a:srgbClr val="163794"/>
              </a:solidFill>
              <a:latin typeface="Times New Roman"/>
              <a:ea typeface="Times New Roman"/>
            </a:endParaRPr>
          </a:p>
          <a:p>
            <a:pPr lvl="0" algn="justLow" rtl="1">
              <a:lnSpc>
                <a:spcPct val="90000"/>
              </a:lnSpc>
            </a:pPr>
            <a:r>
              <a:rPr lang="ar-EG" sz="2000" dirty="0" smtClean="0">
                <a:solidFill>
                  <a:srgbClr val="163794"/>
                </a:solidFill>
                <a:latin typeface="Times New Roman"/>
                <a:ea typeface="Times New Roman"/>
                <a:cs typeface="AdvertisingExtraBold"/>
              </a:rPr>
              <a:t>وتستخدم </a:t>
            </a:r>
            <a:r>
              <a:rPr lang="ar-EG" sz="2000" dirty="0">
                <a:solidFill>
                  <a:srgbClr val="163794"/>
                </a:solidFill>
                <a:latin typeface="Times New Roman"/>
                <a:ea typeface="Times New Roman"/>
                <a:cs typeface="AdvertisingExtraBold"/>
              </a:rPr>
              <a:t>هذه الأسئلة عندما يعطي الطالب إجابة أولية غير تامة، وتستخدم كذلك في توضيح الغموض في الإجابات. </a:t>
            </a:r>
            <a:endParaRPr lang="ar-EG" sz="2000" dirty="0" smtClean="0">
              <a:solidFill>
                <a:srgbClr val="163794"/>
              </a:solidFill>
              <a:latin typeface="Times New Roman"/>
              <a:ea typeface="Times New Roman"/>
              <a:cs typeface="AdvertisingExtraBold"/>
            </a:endParaRPr>
          </a:p>
          <a:p>
            <a:pPr lvl="0" algn="justLow" rtl="1">
              <a:lnSpc>
                <a:spcPct val="90000"/>
              </a:lnSpc>
            </a:pPr>
            <a:endParaRPr lang="ar-EG" sz="2000" dirty="0" smtClean="0">
              <a:solidFill>
                <a:srgbClr val="163794"/>
              </a:solidFill>
              <a:latin typeface="Times New Roman"/>
              <a:ea typeface="Times New Roman"/>
              <a:cs typeface="AdvertisingExtraBold"/>
            </a:endParaRPr>
          </a:p>
          <a:p>
            <a:pPr lvl="0" algn="justLow" rtl="1">
              <a:lnSpc>
                <a:spcPct val="90000"/>
              </a:lnSpc>
            </a:pPr>
            <a:r>
              <a:rPr lang="ar-EG" sz="2000" b="1" dirty="0" smtClean="0">
                <a:solidFill>
                  <a:srgbClr val="C00000"/>
                </a:solidFill>
                <a:latin typeface="Times New Roman"/>
                <a:ea typeface="Times New Roman"/>
                <a:cs typeface="AdvertisingExtraBold"/>
              </a:rPr>
              <a:t>4- </a:t>
            </a:r>
            <a:r>
              <a:rPr lang="ar-EG" sz="2000" b="1" dirty="0">
                <a:solidFill>
                  <a:srgbClr val="C00000"/>
                </a:solidFill>
                <a:latin typeface="Times New Roman"/>
                <a:ea typeface="Times New Roman"/>
                <a:cs typeface="AdvertisingExtraBold"/>
              </a:rPr>
              <a:t>الأسئلة السابرة التبريرية</a:t>
            </a:r>
            <a:r>
              <a:rPr lang="ar-EG" sz="2000" dirty="0" smtClean="0">
                <a:solidFill>
                  <a:srgbClr val="C00000"/>
                </a:solidFill>
                <a:latin typeface="Times New Roman"/>
                <a:ea typeface="Times New Roman"/>
                <a:cs typeface="AdvertisingExtraBold"/>
              </a:rPr>
              <a:t>:</a:t>
            </a:r>
          </a:p>
          <a:p>
            <a:pPr lvl="0" algn="justLow" rtl="1">
              <a:lnSpc>
                <a:spcPct val="90000"/>
              </a:lnSpc>
            </a:pPr>
            <a:endParaRPr lang="en-US" sz="2000" dirty="0">
              <a:solidFill>
                <a:srgbClr val="163794"/>
              </a:solidFill>
              <a:latin typeface="Times New Roman"/>
              <a:ea typeface="Times New Roman"/>
            </a:endParaRPr>
          </a:p>
          <a:p>
            <a:pPr lvl="0" algn="justLow" rtl="1">
              <a:lnSpc>
                <a:spcPct val="90000"/>
              </a:lnSpc>
            </a:pPr>
            <a:r>
              <a:rPr lang="ar-EG" sz="2000" dirty="0" smtClean="0">
                <a:solidFill>
                  <a:srgbClr val="163794"/>
                </a:solidFill>
                <a:latin typeface="Times New Roman"/>
                <a:ea typeface="Times New Roman"/>
                <a:cs typeface="AdvertisingExtraBold"/>
              </a:rPr>
              <a:t>وهي </a:t>
            </a:r>
            <a:r>
              <a:rPr lang="ar-EG" sz="2000" dirty="0">
                <a:solidFill>
                  <a:srgbClr val="163794"/>
                </a:solidFill>
                <a:latin typeface="Times New Roman"/>
                <a:ea typeface="Times New Roman"/>
                <a:cs typeface="AdvertisingExtraBold"/>
              </a:rPr>
              <a:t>الأسئلة التي يطرحها المعلم على الطالب عندما يقدم إجابة غير صحيحة أو إجابة بها فهم خطأ عن سؤال سابق، وذلك بقصد تقديم مبررات لهذه الإجابة، حيث يكشف المعلم بواسطتها ما لدى الطالب من فهم خطأ، فيقوم بتصحيح الفهم الخطأ وتعزيز الفهم السليم. </a:t>
            </a:r>
            <a:endParaRPr lang="ar-EG" sz="2000" dirty="0" smtClean="0">
              <a:solidFill>
                <a:srgbClr val="163794"/>
              </a:solidFill>
              <a:latin typeface="Times New Roman"/>
              <a:ea typeface="Times New Roman"/>
              <a:cs typeface="AdvertisingExtraBold"/>
            </a:endParaRPr>
          </a:p>
          <a:p>
            <a:pPr lvl="0" algn="justLow" rtl="1">
              <a:lnSpc>
                <a:spcPct val="90000"/>
              </a:lnSpc>
            </a:pPr>
            <a:endParaRPr lang="ar-EG" sz="2000" dirty="0" smtClean="0">
              <a:solidFill>
                <a:srgbClr val="163794"/>
              </a:solidFill>
              <a:latin typeface="Times New Roman"/>
              <a:ea typeface="Times New Roman"/>
              <a:cs typeface="AdvertisingExtraBold"/>
            </a:endParaRPr>
          </a:p>
          <a:p>
            <a:pPr lvl="0" algn="justLow" rtl="1">
              <a:lnSpc>
                <a:spcPct val="90000"/>
              </a:lnSpc>
            </a:pPr>
            <a:r>
              <a:rPr lang="ar-EG" sz="2000" b="1" dirty="0" smtClean="0">
                <a:solidFill>
                  <a:srgbClr val="C00000"/>
                </a:solidFill>
                <a:latin typeface="Times New Roman"/>
                <a:ea typeface="Times New Roman"/>
                <a:cs typeface="AdvertisingExtraBold"/>
              </a:rPr>
              <a:t>5- </a:t>
            </a:r>
            <a:r>
              <a:rPr lang="ar-EG" sz="2000" b="1" dirty="0">
                <a:solidFill>
                  <a:srgbClr val="C00000"/>
                </a:solidFill>
                <a:latin typeface="Times New Roman"/>
                <a:ea typeface="Times New Roman"/>
                <a:cs typeface="AdvertisingExtraBold"/>
              </a:rPr>
              <a:t>الأسئلة السابرة المحولة</a:t>
            </a:r>
            <a:r>
              <a:rPr lang="ar-EG" sz="2000" dirty="0" smtClean="0">
                <a:solidFill>
                  <a:srgbClr val="C00000"/>
                </a:solidFill>
                <a:latin typeface="Times New Roman"/>
                <a:ea typeface="Times New Roman"/>
                <a:cs typeface="AdvertisingExtraBold"/>
              </a:rPr>
              <a:t>:</a:t>
            </a:r>
          </a:p>
          <a:p>
            <a:pPr lvl="0" algn="justLow" rtl="1">
              <a:lnSpc>
                <a:spcPct val="90000"/>
              </a:lnSpc>
            </a:pPr>
            <a:endParaRPr lang="ar-EG" sz="2000" dirty="0">
              <a:solidFill>
                <a:srgbClr val="163794"/>
              </a:solidFill>
              <a:latin typeface="Times New Roman"/>
              <a:ea typeface="Times New Roman"/>
              <a:cs typeface="AdvertisingExtraBold"/>
            </a:endParaRPr>
          </a:p>
          <a:p>
            <a:pPr lvl="0" algn="justLow" rtl="1">
              <a:lnSpc>
                <a:spcPct val="90000"/>
              </a:lnSpc>
            </a:pPr>
            <a:r>
              <a:rPr lang="ar-EG" sz="2000" dirty="0" smtClean="0">
                <a:solidFill>
                  <a:srgbClr val="163794"/>
                </a:solidFill>
                <a:latin typeface="Times New Roman"/>
                <a:ea typeface="Times New Roman"/>
                <a:cs typeface="AdvertisingExtraBold"/>
              </a:rPr>
              <a:t>وفي </a:t>
            </a:r>
            <a:r>
              <a:rPr lang="ar-EG" sz="2000" dirty="0">
                <a:solidFill>
                  <a:srgbClr val="163794"/>
                </a:solidFill>
                <a:latin typeface="Times New Roman"/>
                <a:ea typeface="Times New Roman"/>
                <a:cs typeface="AdvertisingExtraBold"/>
              </a:rPr>
              <a:t>هذه الأسئلة ينتقل المعلم من طالب عجز عن تقديم إجابة عن سؤال من سلسلة الأسئلة السابرة إلى طالب آخر يستطيع تقديم الإجابة الصحيحة لهذا السؤال. </a:t>
            </a:r>
            <a:endParaRPr lang="en-US" sz="2000" dirty="0">
              <a:solidFill>
                <a:srgbClr val="163794"/>
              </a:solidFill>
              <a:latin typeface="Times New Roman"/>
              <a:ea typeface="Times New Roman"/>
            </a:endParaRPr>
          </a:p>
        </p:txBody>
      </p:sp>
      <p:sp>
        <p:nvSpPr>
          <p:cNvPr id="3" name="Slide Number Placeholder 2"/>
          <p:cNvSpPr>
            <a:spLocks noGrp="1"/>
          </p:cNvSpPr>
          <p:nvPr>
            <p:ph type="sldNum" sz="quarter" idx="12"/>
          </p:nvPr>
        </p:nvSpPr>
        <p:spPr/>
        <p:txBody>
          <a:bodyPr/>
          <a:lstStyle/>
          <a:p>
            <a:fld id="{A6A01B5A-6D16-4ADD-9F02-C4322D9FCC7C}" type="slidenum">
              <a:rPr lang="ar-EG" smtClean="0"/>
              <a:pPr/>
              <a:t>22</a:t>
            </a:fld>
            <a:endParaRPr lang="ar-EG"/>
          </a:p>
        </p:txBody>
      </p:sp>
      <p:sp>
        <p:nvSpPr>
          <p:cNvPr id="4" name="Footer Placeholder 3"/>
          <p:cNvSpPr>
            <a:spLocks noGrp="1"/>
          </p:cNvSpPr>
          <p:nvPr>
            <p:ph type="ftr" sz="quarter" idx="11"/>
          </p:nvPr>
        </p:nvSpPr>
        <p:spPr/>
        <p:txBody>
          <a:bodyPr/>
          <a:lstStyle/>
          <a:p>
            <a:r>
              <a:rPr lang="ar-EG" smtClean="0"/>
              <a:t>أ.د. علي حسين</a:t>
            </a:r>
            <a:endParaRPr lang="ar-EG"/>
          </a:p>
        </p:txBody>
      </p:sp>
    </p:spTree>
    <p:extLst>
      <p:ext uri="{BB962C8B-B14F-4D97-AF65-F5344CB8AC3E}">
        <p14:creationId xmlns:p14="http://schemas.microsoft.com/office/powerpoint/2010/main" xmlns="" val="3920625331"/>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8"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heel(8)">
                                      <p:cBhvr>
                                        <p:cTn id="7"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olded Corner 8"/>
          <p:cNvSpPr/>
          <p:nvPr/>
        </p:nvSpPr>
        <p:spPr>
          <a:xfrm>
            <a:off x="228600" y="228600"/>
            <a:ext cx="8763000" cy="6400800"/>
          </a:xfrm>
          <a:prstGeom prst="foldedCorner">
            <a:avLst>
              <a:gd name="adj" fmla="val 8460"/>
            </a:avLst>
          </a:prstGeom>
          <a:gradFill flip="none" rotWithShape="1">
            <a:path path="shape">
              <a:fillToRect l="50000" t="50000" r="50000" b="50000"/>
            </a:path>
            <a:tileRect/>
          </a:gradFill>
          <a:effectLst>
            <a:innerShdw blurRad="63500" dist="50800" dir="10800000">
              <a:prstClr val="black">
                <a:alpha val="50000"/>
              </a:prstClr>
            </a:innerShdw>
          </a:effectLst>
        </p:spPr>
        <p:style>
          <a:lnRef idx="1">
            <a:schemeClr val="accent2"/>
          </a:lnRef>
          <a:fillRef idx="2">
            <a:schemeClr val="accent2"/>
          </a:fillRef>
          <a:effectRef idx="1">
            <a:schemeClr val="accent2"/>
          </a:effectRef>
          <a:fontRef idx="minor">
            <a:schemeClr val="dk1"/>
          </a:fontRef>
        </p:style>
        <p:txBody>
          <a:bodyPr rtlCol="1" anchor="ctr"/>
          <a:lstStyle/>
          <a:p>
            <a:pPr algn="justLow" rtl="1">
              <a:lnSpc>
                <a:spcPct val="90000"/>
              </a:lnSpc>
              <a:spcAft>
                <a:spcPts val="0"/>
              </a:spcAft>
            </a:pPr>
            <a:endParaRPr lang="ar-EG" b="1" dirty="0" smtClean="0">
              <a:latin typeface="Times New Roman"/>
              <a:ea typeface="Times New Roman"/>
              <a:cs typeface="AdvertisingExtraBold"/>
            </a:endParaRPr>
          </a:p>
          <a:p>
            <a:pPr algn="justLow" rtl="1">
              <a:lnSpc>
                <a:spcPct val="90000"/>
              </a:lnSpc>
              <a:spcAft>
                <a:spcPts val="0"/>
              </a:spcAft>
            </a:pPr>
            <a:endParaRPr lang="ar-EG" b="1" dirty="0">
              <a:latin typeface="Times New Roman"/>
              <a:ea typeface="Times New Roman"/>
              <a:cs typeface="AdvertisingExtraBold"/>
            </a:endParaRPr>
          </a:p>
          <a:p>
            <a:pPr algn="justLow" rtl="1">
              <a:lnSpc>
                <a:spcPct val="90000"/>
              </a:lnSpc>
              <a:spcAft>
                <a:spcPts val="0"/>
              </a:spcAft>
            </a:pPr>
            <a:endParaRPr lang="ar-EG" sz="400" b="1" dirty="0" smtClean="0">
              <a:latin typeface="Times New Roman"/>
              <a:ea typeface="Times New Roman"/>
              <a:cs typeface="AdvertisingExtraBold"/>
            </a:endParaRPr>
          </a:p>
          <a:p>
            <a:pPr algn="justLow" rtl="1">
              <a:lnSpc>
                <a:spcPct val="90000"/>
              </a:lnSpc>
              <a:spcAft>
                <a:spcPts val="0"/>
              </a:spcAft>
            </a:pPr>
            <a:r>
              <a:rPr lang="ar-EG" b="1" dirty="0" smtClean="0">
                <a:solidFill>
                  <a:srgbClr val="C00000"/>
                </a:solidFill>
                <a:latin typeface="Times New Roman"/>
                <a:ea typeface="Times New Roman"/>
                <a:cs typeface="AdvertisingExtraBold"/>
              </a:rPr>
              <a:t>الاعتبارات </a:t>
            </a:r>
            <a:r>
              <a:rPr lang="ar-EG" b="1" dirty="0">
                <a:solidFill>
                  <a:srgbClr val="C00000"/>
                </a:solidFill>
                <a:latin typeface="Times New Roman"/>
                <a:ea typeface="Times New Roman"/>
                <a:cs typeface="AdvertisingExtraBold"/>
              </a:rPr>
              <a:t>الواجب مراعاتها عند استخدام طريقة المناقشة (الحوار):</a:t>
            </a:r>
            <a:endParaRPr lang="en-US" sz="1600" dirty="0">
              <a:solidFill>
                <a:srgbClr val="C00000"/>
              </a:solidFill>
              <a:latin typeface="Times New Roman"/>
              <a:ea typeface="Times New Roman"/>
            </a:endParaRPr>
          </a:p>
          <a:p>
            <a:pPr algn="justLow" rtl="1">
              <a:lnSpc>
                <a:spcPct val="90000"/>
              </a:lnSpc>
              <a:spcAft>
                <a:spcPts val="0"/>
              </a:spcAft>
            </a:pPr>
            <a:r>
              <a:rPr lang="ar-EG" b="1" dirty="0">
                <a:solidFill>
                  <a:srgbClr val="C00000"/>
                </a:solidFill>
                <a:latin typeface="Times New Roman"/>
                <a:ea typeface="Times New Roman"/>
                <a:cs typeface="AdvertisingExtraBold"/>
              </a:rPr>
              <a:t>أولاً: الاعتبارات المتصلة بإلقاء الأسئلة على الطلاب</a:t>
            </a:r>
            <a:r>
              <a:rPr lang="ar-EG" dirty="0">
                <a:solidFill>
                  <a:srgbClr val="C00000"/>
                </a:solidFill>
                <a:latin typeface="Times New Roman"/>
                <a:ea typeface="Times New Roman"/>
                <a:cs typeface="AdvertisingExtraBold"/>
              </a:rPr>
              <a:t>:</a:t>
            </a:r>
            <a:endParaRPr lang="en-US" sz="1600" dirty="0">
              <a:solidFill>
                <a:srgbClr val="C00000"/>
              </a:solidFill>
              <a:latin typeface="Times New Roman"/>
              <a:ea typeface="Times New Roman"/>
            </a:endParaRPr>
          </a:p>
          <a:p>
            <a:pPr algn="justLow" rtl="1">
              <a:lnSpc>
                <a:spcPct val="90000"/>
              </a:lnSpc>
              <a:spcAft>
                <a:spcPts val="0"/>
              </a:spcAft>
            </a:pPr>
            <a:r>
              <a:rPr lang="ar-EG" dirty="0">
                <a:latin typeface="Times New Roman"/>
                <a:ea typeface="Times New Roman"/>
                <a:cs typeface="AdvertisingExtraBold"/>
              </a:rPr>
              <a:t>	ينبغي على المعلم مراعاة ما يلي عند إلقاء الأسئلة:</a:t>
            </a:r>
            <a:endParaRPr lang="en-US" sz="1600" dirty="0">
              <a:latin typeface="Times New Roman"/>
              <a:ea typeface="Times New Roman"/>
            </a:endParaRPr>
          </a:p>
          <a:p>
            <a:pPr marL="342900" lvl="0" indent="-342900" algn="justLow" rtl="1">
              <a:lnSpc>
                <a:spcPct val="90000"/>
              </a:lnSpc>
              <a:spcAft>
                <a:spcPts val="0"/>
              </a:spcAft>
              <a:buFont typeface="+mj-lt"/>
              <a:buAutoNum type="arabicPeriod"/>
              <a:tabLst>
                <a:tab pos="485775" algn="l"/>
              </a:tabLst>
            </a:pPr>
            <a:r>
              <a:rPr lang="ar-EG" dirty="0">
                <a:latin typeface="Times New Roman"/>
                <a:ea typeface="Times New Roman"/>
                <a:cs typeface="AdvertisingExtraBold"/>
              </a:rPr>
              <a:t>أن تكون الأسئلة مصاغة بطريقة جيدة، ويساعد في ذلك استخدام لغة واضحة ومألوفة للطلاب وإعداد الأسئلة مسبقاً.</a:t>
            </a:r>
            <a:endParaRPr lang="en-US" sz="1600" dirty="0">
              <a:latin typeface="Times New Roman"/>
              <a:ea typeface="Times New Roman"/>
            </a:endParaRPr>
          </a:p>
          <a:p>
            <a:pPr marL="342900" lvl="0" indent="-342900" algn="justLow" rtl="1">
              <a:lnSpc>
                <a:spcPct val="90000"/>
              </a:lnSpc>
              <a:spcAft>
                <a:spcPts val="0"/>
              </a:spcAft>
              <a:buFont typeface="+mj-lt"/>
              <a:buAutoNum type="arabicPeriod"/>
              <a:tabLst>
                <a:tab pos="485775" algn="l"/>
              </a:tabLst>
            </a:pPr>
            <a:r>
              <a:rPr lang="ar-EG" dirty="0">
                <a:latin typeface="Times New Roman"/>
                <a:ea typeface="Times New Roman"/>
                <a:cs typeface="AdvertisingExtraBold"/>
              </a:rPr>
              <a:t>أن تكون الأسئلة قصيرة ويدور السؤال حول فكرة واحدة.</a:t>
            </a:r>
            <a:endParaRPr lang="en-US" sz="1600" dirty="0">
              <a:latin typeface="Times New Roman"/>
              <a:ea typeface="Times New Roman"/>
            </a:endParaRPr>
          </a:p>
          <a:p>
            <a:pPr marL="342900" lvl="0" indent="-342900" algn="justLow" rtl="1">
              <a:lnSpc>
                <a:spcPct val="90000"/>
              </a:lnSpc>
              <a:spcAft>
                <a:spcPts val="0"/>
              </a:spcAft>
              <a:buFont typeface="+mj-lt"/>
              <a:buAutoNum type="arabicPeriod"/>
              <a:tabLst>
                <a:tab pos="485775" algn="l"/>
              </a:tabLst>
            </a:pPr>
            <a:r>
              <a:rPr lang="ar-EG" dirty="0">
                <a:latin typeface="Times New Roman"/>
                <a:ea typeface="Times New Roman"/>
                <a:cs typeface="AdvertisingExtraBold"/>
              </a:rPr>
              <a:t>أن تثير الأسئلة تفكير الطلاب ويساعد في ذلك تجنب المعلم للأسئلة التي يجاب عنها بالإيجاب أو النفي (نعم/ لا)، أي يكثر من الأسئلة المفتوحة ويقلل من الأسئلة المغلقة.</a:t>
            </a:r>
            <a:endParaRPr lang="en-US" sz="1600" dirty="0">
              <a:latin typeface="Times New Roman"/>
              <a:ea typeface="Times New Roman"/>
            </a:endParaRPr>
          </a:p>
          <a:p>
            <a:pPr marL="342900" lvl="0" indent="-342900" algn="justLow" rtl="1">
              <a:lnSpc>
                <a:spcPct val="90000"/>
              </a:lnSpc>
              <a:spcAft>
                <a:spcPts val="0"/>
              </a:spcAft>
              <a:buFont typeface="+mj-lt"/>
              <a:buAutoNum type="arabicPeriod"/>
              <a:tabLst>
                <a:tab pos="485775" algn="l"/>
              </a:tabLst>
            </a:pPr>
            <a:r>
              <a:rPr lang="ar-EG" dirty="0">
                <a:latin typeface="Times New Roman"/>
                <a:ea typeface="Times New Roman"/>
                <a:cs typeface="AdvertisingExtraBold"/>
              </a:rPr>
              <a:t>أن يوجه السؤال إلى الفصل بأكمله ثم يحدد المعلم طالباً للإجابة على السؤال حتى يشارك جميع الطلاب في المناقشة ويفكروا في جميع الأسئلة التي يلقيها المعلم.</a:t>
            </a:r>
            <a:endParaRPr lang="en-US" sz="1600" dirty="0">
              <a:latin typeface="Times New Roman"/>
              <a:ea typeface="Times New Roman"/>
            </a:endParaRPr>
          </a:p>
          <a:p>
            <a:pPr marL="342900" lvl="0" indent="-342900" algn="justLow" rtl="1">
              <a:lnSpc>
                <a:spcPct val="90000"/>
              </a:lnSpc>
              <a:spcAft>
                <a:spcPts val="0"/>
              </a:spcAft>
              <a:buFont typeface="+mj-lt"/>
              <a:buAutoNum type="arabicPeriod"/>
              <a:tabLst>
                <a:tab pos="485775" algn="l"/>
              </a:tabLst>
            </a:pPr>
            <a:r>
              <a:rPr lang="ar-EG" dirty="0">
                <a:latin typeface="Times New Roman"/>
                <a:ea typeface="Times New Roman"/>
                <a:cs typeface="AdvertisingExtraBold"/>
              </a:rPr>
              <a:t>أن توزع الأسئلة بعدالة على جميع الطلاب ويساعد في ذلك تنوع الأسئلة من حيث الصعوبة حتى يجد كل طالب ما يناسبه منها</a:t>
            </a:r>
            <a:r>
              <a:rPr lang="ar-EG" dirty="0" smtClean="0">
                <a:latin typeface="Times New Roman"/>
                <a:ea typeface="Times New Roman"/>
                <a:cs typeface="AdvertisingExtraBold"/>
              </a:rPr>
              <a:t>.</a:t>
            </a:r>
          </a:p>
          <a:p>
            <a:pPr algn="justLow" rtl="1">
              <a:lnSpc>
                <a:spcPct val="90000"/>
              </a:lnSpc>
              <a:spcAft>
                <a:spcPts val="0"/>
              </a:spcAft>
            </a:pPr>
            <a:r>
              <a:rPr lang="ar-EG" sz="1600" b="1" dirty="0">
                <a:solidFill>
                  <a:srgbClr val="C00000"/>
                </a:solidFill>
                <a:latin typeface="Times New Roman"/>
                <a:ea typeface="Times New Roman"/>
                <a:cs typeface="AdvertisingExtraBold"/>
              </a:rPr>
              <a:t>ثانياً: الاعتبارات المتصلة باستقبال إجابات الطلاب ومعالجتها</a:t>
            </a:r>
            <a:r>
              <a:rPr lang="ar-EG" sz="1600" dirty="0">
                <a:solidFill>
                  <a:srgbClr val="C00000"/>
                </a:solidFill>
                <a:latin typeface="Times New Roman"/>
                <a:ea typeface="Times New Roman"/>
                <a:cs typeface="AdvertisingExtraBold"/>
              </a:rPr>
              <a:t>:</a:t>
            </a:r>
            <a:endParaRPr lang="en-US" sz="1400" dirty="0">
              <a:solidFill>
                <a:srgbClr val="C00000"/>
              </a:solidFill>
              <a:latin typeface="Times New Roman"/>
              <a:ea typeface="Times New Roman"/>
            </a:endParaRPr>
          </a:p>
          <a:p>
            <a:pPr algn="justLow" rtl="1">
              <a:lnSpc>
                <a:spcPct val="90000"/>
              </a:lnSpc>
              <a:spcAft>
                <a:spcPts val="0"/>
              </a:spcAft>
            </a:pPr>
            <a:r>
              <a:rPr lang="ar-EG" sz="1600" dirty="0">
                <a:latin typeface="Times New Roman"/>
                <a:ea typeface="Times New Roman"/>
                <a:cs typeface="AdvertisingExtraBold"/>
              </a:rPr>
              <a:t>	يجب على المعلم مراعاة ما يلي عند استقبال إجابات الطلاب:</a:t>
            </a:r>
            <a:endParaRPr lang="en-US" sz="1400" dirty="0">
              <a:latin typeface="Times New Roman"/>
              <a:ea typeface="Times New Roman"/>
            </a:endParaRPr>
          </a:p>
          <a:p>
            <a:pPr marL="342900" lvl="0" indent="-342900" algn="justLow" rtl="1">
              <a:lnSpc>
                <a:spcPct val="90000"/>
              </a:lnSpc>
              <a:spcAft>
                <a:spcPts val="0"/>
              </a:spcAft>
              <a:buFont typeface="+mj-lt"/>
              <a:buAutoNum type="arabicPeriod"/>
              <a:tabLst>
                <a:tab pos="485775" algn="l"/>
              </a:tabLst>
            </a:pPr>
            <a:r>
              <a:rPr lang="ar-EG" sz="1600" dirty="0">
                <a:latin typeface="Times New Roman"/>
                <a:ea typeface="Times New Roman"/>
                <a:cs typeface="AdvertisingExtraBold"/>
              </a:rPr>
              <a:t>أن ينتظر المعلم فترة تتراوح من 3-5 ثوان بعد إلقاء السؤال وتسمى هذه الفترة بوقت الانتظار </a:t>
            </a:r>
            <a:r>
              <a:rPr lang="en-US" sz="1600" dirty="0">
                <a:latin typeface="Times New Roman"/>
                <a:ea typeface="Times New Roman"/>
                <a:cs typeface="AdvertisingExtraBold"/>
              </a:rPr>
              <a:t>Wait-Time</a:t>
            </a:r>
            <a:r>
              <a:rPr lang="ar-EG" sz="1600" dirty="0">
                <a:latin typeface="Times New Roman"/>
                <a:ea typeface="Times New Roman"/>
                <a:cs typeface="AdvertisingExtraBold"/>
              </a:rPr>
              <a:t> حيث يساعد ذلك على زيادة قدرة الطالب على التفكير، وبالتالي تزداد عدد الإجابات الصحيحة.</a:t>
            </a:r>
            <a:endParaRPr lang="en-US" sz="1400" dirty="0">
              <a:latin typeface="Times New Roman"/>
              <a:ea typeface="Times New Roman"/>
            </a:endParaRPr>
          </a:p>
          <a:p>
            <a:pPr marL="342900" lvl="0" indent="-342900" algn="justLow" rtl="1">
              <a:lnSpc>
                <a:spcPct val="90000"/>
              </a:lnSpc>
              <a:spcAft>
                <a:spcPts val="0"/>
              </a:spcAft>
              <a:buFont typeface="+mj-lt"/>
              <a:buAutoNum type="arabicPeriod"/>
              <a:tabLst>
                <a:tab pos="485775" algn="l"/>
              </a:tabLst>
            </a:pPr>
            <a:r>
              <a:rPr lang="ar-EG" sz="1600" dirty="0">
                <a:latin typeface="Times New Roman"/>
                <a:ea typeface="Times New Roman"/>
                <a:cs typeface="AdvertisingExtraBold"/>
              </a:rPr>
              <a:t>أن يستمع للطالب حتى يتم إجابته ولا يقاطعه أثناء الإجابة، ويظهر للطالب علامات الإنصات: كالالتفات إليه باهتمام أو تحريك رأسه كعلامة على الموافقة.</a:t>
            </a:r>
            <a:endParaRPr lang="en-US" sz="1400" dirty="0">
              <a:latin typeface="Times New Roman"/>
              <a:ea typeface="Times New Roman"/>
            </a:endParaRPr>
          </a:p>
          <a:p>
            <a:pPr marL="342900" lvl="0" indent="-342900" algn="justLow" rtl="1">
              <a:lnSpc>
                <a:spcPct val="90000"/>
              </a:lnSpc>
              <a:spcAft>
                <a:spcPts val="0"/>
              </a:spcAft>
              <a:buFont typeface="+mj-lt"/>
              <a:buAutoNum type="arabicPeriod"/>
              <a:tabLst>
                <a:tab pos="485775" algn="l"/>
              </a:tabLst>
            </a:pPr>
            <a:r>
              <a:rPr lang="ar-EG" sz="1600" dirty="0">
                <a:latin typeface="Times New Roman"/>
                <a:ea typeface="Times New Roman"/>
                <a:cs typeface="AdvertisingExtraBold"/>
              </a:rPr>
              <a:t>أن يتجنب توقيع أي عقاب أو لوم أو تأنيب على الطالب الذي يخطئ في الإجابة.</a:t>
            </a:r>
            <a:endParaRPr lang="en-US" sz="1400" dirty="0">
              <a:latin typeface="Times New Roman"/>
              <a:ea typeface="Times New Roman"/>
            </a:endParaRPr>
          </a:p>
          <a:p>
            <a:pPr marL="228600" algn="justLow" rtl="1">
              <a:lnSpc>
                <a:spcPct val="90000"/>
              </a:lnSpc>
              <a:spcAft>
                <a:spcPts val="0"/>
              </a:spcAft>
            </a:pPr>
            <a:r>
              <a:rPr lang="ar-EG" sz="1600" dirty="0">
                <a:latin typeface="Times New Roman"/>
                <a:ea typeface="Times New Roman"/>
                <a:cs typeface="AdvertisingExtraBold"/>
              </a:rPr>
              <a:t>ولكن عند معالجة المعلم لإجابات الطلاب عليه مراعاة ما يلي:</a:t>
            </a:r>
            <a:endParaRPr lang="en-US" sz="1400" dirty="0">
              <a:latin typeface="Times New Roman"/>
              <a:ea typeface="Times New Roman"/>
            </a:endParaRPr>
          </a:p>
          <a:p>
            <a:pPr marL="342900" lvl="0" indent="-342900" algn="justLow" rtl="1">
              <a:lnSpc>
                <a:spcPct val="90000"/>
              </a:lnSpc>
              <a:spcAft>
                <a:spcPts val="0"/>
              </a:spcAft>
              <a:buFont typeface="+mj-lt"/>
              <a:buAutoNum type="arabicPeriod"/>
              <a:tabLst>
                <a:tab pos="476250" algn="l"/>
              </a:tabLst>
            </a:pPr>
            <a:r>
              <a:rPr lang="ar-EG" sz="1600" dirty="0">
                <a:latin typeface="Times New Roman"/>
                <a:ea typeface="Times New Roman"/>
                <a:cs typeface="AdvertisingExtraBold"/>
              </a:rPr>
              <a:t>أن يبسط السؤال مرة أخرى إذا عجز الطلاب عن الإجابة الصحيحة عن السؤال.</a:t>
            </a:r>
            <a:endParaRPr lang="en-US" sz="1400" dirty="0">
              <a:latin typeface="Times New Roman"/>
              <a:ea typeface="Times New Roman"/>
            </a:endParaRPr>
          </a:p>
          <a:p>
            <a:pPr marL="342900" lvl="0" indent="-342900" algn="justLow" rtl="1">
              <a:lnSpc>
                <a:spcPct val="90000"/>
              </a:lnSpc>
              <a:spcAft>
                <a:spcPts val="0"/>
              </a:spcAft>
              <a:buFont typeface="+mj-lt"/>
              <a:buAutoNum type="arabicPeriod"/>
              <a:tabLst>
                <a:tab pos="476250" algn="l"/>
              </a:tabLst>
            </a:pPr>
            <a:r>
              <a:rPr lang="ar-EG" sz="1600" dirty="0">
                <a:latin typeface="Times New Roman"/>
                <a:ea typeface="Times New Roman"/>
                <a:cs typeface="AdvertisingExtraBold"/>
              </a:rPr>
              <a:t>أن يختار طالباً آخر لتكملة الإجابة عن السؤال إذا كان السؤال طويلاً.</a:t>
            </a:r>
            <a:endParaRPr lang="en-US" sz="1400" dirty="0">
              <a:latin typeface="Times New Roman"/>
              <a:ea typeface="Times New Roman"/>
            </a:endParaRPr>
          </a:p>
          <a:p>
            <a:pPr marL="342900" lvl="0" indent="-342900" algn="justLow" rtl="1">
              <a:lnSpc>
                <a:spcPct val="90000"/>
              </a:lnSpc>
              <a:spcAft>
                <a:spcPts val="0"/>
              </a:spcAft>
              <a:buFont typeface="+mj-lt"/>
              <a:buAutoNum type="arabicPeriod"/>
              <a:tabLst>
                <a:tab pos="476250" algn="l"/>
              </a:tabLst>
            </a:pPr>
            <a:r>
              <a:rPr lang="ar-EG" sz="1600" dirty="0">
                <a:latin typeface="Times New Roman"/>
                <a:ea typeface="Times New Roman"/>
                <a:cs typeface="AdvertisingExtraBold"/>
              </a:rPr>
              <a:t>أن يعزز المعلم تعزيزاً فورياً الإجابات الصحيحة للطلاب.</a:t>
            </a:r>
            <a:endParaRPr lang="en-US" sz="1400" dirty="0">
              <a:latin typeface="Times New Roman"/>
              <a:ea typeface="Times New Roman"/>
            </a:endParaRPr>
          </a:p>
          <a:p>
            <a:pPr marL="342900" lvl="0" indent="-342900" algn="justLow" rtl="1">
              <a:lnSpc>
                <a:spcPct val="90000"/>
              </a:lnSpc>
              <a:spcAft>
                <a:spcPts val="0"/>
              </a:spcAft>
              <a:buFont typeface="+mj-lt"/>
              <a:buAutoNum type="arabicPeriod"/>
              <a:tabLst>
                <a:tab pos="485775" algn="l"/>
              </a:tabLst>
            </a:pPr>
            <a:endParaRPr lang="en-US" sz="1600" dirty="0">
              <a:effectLst/>
              <a:latin typeface="Times New Roman"/>
              <a:ea typeface="Times New Roman"/>
            </a:endParaRPr>
          </a:p>
        </p:txBody>
      </p:sp>
      <p:sp>
        <p:nvSpPr>
          <p:cNvPr id="3" name="Slide Number Placeholder 2"/>
          <p:cNvSpPr>
            <a:spLocks noGrp="1"/>
          </p:cNvSpPr>
          <p:nvPr>
            <p:ph type="sldNum" sz="quarter" idx="12"/>
          </p:nvPr>
        </p:nvSpPr>
        <p:spPr/>
        <p:txBody>
          <a:bodyPr/>
          <a:lstStyle/>
          <a:p>
            <a:fld id="{A6A01B5A-6D16-4ADD-9F02-C4322D9FCC7C}" type="slidenum">
              <a:rPr lang="ar-EG" smtClean="0"/>
              <a:pPr/>
              <a:t>23</a:t>
            </a:fld>
            <a:endParaRPr lang="ar-EG"/>
          </a:p>
        </p:txBody>
      </p:sp>
      <p:sp>
        <p:nvSpPr>
          <p:cNvPr id="4" name="Footer Placeholder 3"/>
          <p:cNvSpPr>
            <a:spLocks noGrp="1"/>
          </p:cNvSpPr>
          <p:nvPr>
            <p:ph type="ftr" sz="quarter" idx="11"/>
          </p:nvPr>
        </p:nvSpPr>
        <p:spPr/>
        <p:txBody>
          <a:bodyPr/>
          <a:lstStyle/>
          <a:p>
            <a:r>
              <a:rPr lang="ar-EG" smtClean="0"/>
              <a:t>أ.د. علي حسين</a:t>
            </a:r>
            <a:endParaRPr lang="ar-EG"/>
          </a:p>
        </p:txBody>
      </p:sp>
    </p:spTree>
    <p:extLst>
      <p:ext uri="{BB962C8B-B14F-4D97-AF65-F5344CB8AC3E}">
        <p14:creationId xmlns:p14="http://schemas.microsoft.com/office/powerpoint/2010/main" xmlns="" val="1627979306"/>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8"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heel(8)">
                                      <p:cBhvr>
                                        <p:cTn id="7"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olded Corner 8"/>
          <p:cNvSpPr/>
          <p:nvPr/>
        </p:nvSpPr>
        <p:spPr>
          <a:xfrm>
            <a:off x="228600" y="228600"/>
            <a:ext cx="8763000" cy="6400800"/>
          </a:xfrm>
          <a:prstGeom prst="foldedCorner">
            <a:avLst>
              <a:gd name="adj" fmla="val 8460"/>
            </a:avLst>
          </a:prstGeom>
          <a:gradFill flip="none" rotWithShape="1">
            <a:path path="shape">
              <a:fillToRect l="50000" t="50000" r="50000" b="50000"/>
            </a:path>
            <a:tileRect/>
          </a:gradFill>
          <a:effectLst>
            <a:innerShdw blurRad="63500" dist="50800" dir="10800000">
              <a:prstClr val="black">
                <a:alpha val="50000"/>
              </a:prstClr>
            </a:innerShdw>
          </a:effectLst>
        </p:spPr>
        <p:style>
          <a:lnRef idx="1">
            <a:schemeClr val="accent2"/>
          </a:lnRef>
          <a:fillRef idx="2">
            <a:schemeClr val="accent2"/>
          </a:fillRef>
          <a:effectRef idx="1">
            <a:schemeClr val="accent2"/>
          </a:effectRef>
          <a:fontRef idx="minor">
            <a:schemeClr val="dk1"/>
          </a:fontRef>
        </p:style>
        <p:txBody>
          <a:bodyPr rtlCol="1" anchor="ctr"/>
          <a:lstStyle/>
          <a:p>
            <a:pPr algn="justLow" rtl="1">
              <a:lnSpc>
                <a:spcPct val="90000"/>
              </a:lnSpc>
              <a:spcAft>
                <a:spcPts val="0"/>
              </a:spcAft>
            </a:pPr>
            <a:r>
              <a:rPr lang="ar-EG" sz="2000" b="1" dirty="0">
                <a:solidFill>
                  <a:srgbClr val="C00000"/>
                </a:solidFill>
                <a:latin typeface="Times New Roman"/>
                <a:ea typeface="Times New Roman"/>
                <a:cs typeface="AdvertisingExtraBold"/>
              </a:rPr>
              <a:t>ثالثاً: الاعتبارات المتصلة بأسئلة الطلاب</a:t>
            </a:r>
            <a:r>
              <a:rPr lang="ar-EG" sz="2000" dirty="0" smtClean="0">
                <a:solidFill>
                  <a:srgbClr val="C00000"/>
                </a:solidFill>
                <a:latin typeface="Times New Roman"/>
                <a:ea typeface="Times New Roman"/>
                <a:cs typeface="AdvertisingExtraBold"/>
              </a:rPr>
              <a:t>:</a:t>
            </a:r>
          </a:p>
          <a:p>
            <a:pPr algn="justLow" rtl="1">
              <a:lnSpc>
                <a:spcPct val="90000"/>
              </a:lnSpc>
              <a:spcAft>
                <a:spcPts val="0"/>
              </a:spcAft>
            </a:pPr>
            <a:endParaRPr lang="en-US" sz="2000" dirty="0">
              <a:latin typeface="Times New Roman"/>
              <a:ea typeface="Times New Roman"/>
            </a:endParaRPr>
          </a:p>
          <a:p>
            <a:pPr algn="justLow" rtl="1">
              <a:lnSpc>
                <a:spcPct val="90000"/>
              </a:lnSpc>
              <a:spcAft>
                <a:spcPts val="0"/>
              </a:spcAft>
            </a:pPr>
            <a:r>
              <a:rPr lang="ar-EG" sz="2000" dirty="0">
                <a:latin typeface="Times New Roman"/>
                <a:ea typeface="Times New Roman"/>
                <a:cs typeface="AdvertisingExtraBold"/>
              </a:rPr>
              <a:t>	يجب مراعاة المعلم ما يلي عند الإجابة عن أسئلة الطلاب:</a:t>
            </a:r>
            <a:endParaRPr lang="en-US" sz="2000" dirty="0">
              <a:latin typeface="Times New Roman"/>
              <a:ea typeface="Times New Roman"/>
            </a:endParaRPr>
          </a:p>
          <a:p>
            <a:pPr marL="342900" lvl="0" indent="-342900" algn="justLow" rtl="1">
              <a:lnSpc>
                <a:spcPct val="90000"/>
              </a:lnSpc>
              <a:spcAft>
                <a:spcPts val="0"/>
              </a:spcAft>
              <a:buFont typeface="+mj-lt"/>
              <a:buAutoNum type="arabicPeriod"/>
              <a:tabLst>
                <a:tab pos="485775" algn="l"/>
              </a:tabLst>
            </a:pPr>
            <a:r>
              <a:rPr lang="ar-EG" sz="2000" dirty="0">
                <a:latin typeface="Times New Roman"/>
                <a:ea typeface="Times New Roman"/>
                <a:cs typeface="AdvertisingExtraBold"/>
              </a:rPr>
              <a:t>مساعدة الطلاب غير القادرين على صياغة الأسئلة بطريقة محددة على إعادة صياغة هذه الأسئلة.</a:t>
            </a:r>
            <a:endParaRPr lang="en-US" sz="2000" dirty="0">
              <a:latin typeface="Times New Roman"/>
              <a:ea typeface="Times New Roman"/>
            </a:endParaRPr>
          </a:p>
          <a:p>
            <a:pPr marL="342900" lvl="0" indent="-342900" algn="justLow" rtl="1">
              <a:lnSpc>
                <a:spcPct val="90000"/>
              </a:lnSpc>
              <a:spcAft>
                <a:spcPts val="0"/>
              </a:spcAft>
              <a:buFont typeface="+mj-lt"/>
              <a:buAutoNum type="arabicPeriod"/>
              <a:tabLst>
                <a:tab pos="485775" algn="l"/>
              </a:tabLst>
            </a:pPr>
            <a:r>
              <a:rPr lang="ar-EG" sz="2000" dirty="0">
                <a:latin typeface="Times New Roman"/>
                <a:ea typeface="Times New Roman"/>
                <a:cs typeface="AdvertisingExtraBold"/>
              </a:rPr>
              <a:t>تأجيل الإجابة عن السؤال إذا كانت معلوماته جديدة وسابقة لأوانها إلى دروس قادمة.</a:t>
            </a:r>
            <a:endParaRPr lang="en-US" sz="2000" dirty="0">
              <a:latin typeface="Times New Roman"/>
              <a:ea typeface="Times New Roman"/>
            </a:endParaRPr>
          </a:p>
          <a:p>
            <a:pPr marL="342900" lvl="0" indent="-342900" algn="justLow" rtl="1">
              <a:lnSpc>
                <a:spcPct val="90000"/>
              </a:lnSpc>
              <a:spcAft>
                <a:spcPts val="0"/>
              </a:spcAft>
              <a:buFont typeface="+mj-lt"/>
              <a:buAutoNum type="arabicPeriod"/>
              <a:tabLst>
                <a:tab pos="485775" algn="l"/>
              </a:tabLst>
            </a:pPr>
            <a:r>
              <a:rPr lang="ar-EG" sz="2000" dirty="0">
                <a:latin typeface="Times New Roman"/>
                <a:ea typeface="Times New Roman"/>
                <a:cs typeface="AdvertisingExtraBold"/>
              </a:rPr>
              <a:t>أن يطرح المعلم السؤال على الفصل وخاصة إذا كان السؤال مفاجئاً له حتى يشترك الطلاب في الإجابة عن السؤال، فقد يكون بينهم الطالب المتفوق الذي يستطيع الإجابة عن مثل هذا السؤال، كما تتاح الفرصة للمعلم من ناحية أخرى للتفكير في الإجابة الصحيحة، وفي حالة عدم معرفة المعلم للإجابة الصحيحة عن السؤال ينبغي عدم التهرب من الإجابة وعدم الإجابة الخطأ، ولكن عليه أن يعد طلابه بالإجابة عن السؤال في الدرس القادم ويمكن أن يكلفهم بالبحث عن إجابة لهذا السؤال لحين الدرس القادم.</a:t>
            </a:r>
            <a:endParaRPr lang="en-US" sz="2000" dirty="0">
              <a:latin typeface="Times New Roman"/>
              <a:ea typeface="Times New Roman"/>
            </a:endParaRPr>
          </a:p>
          <a:p>
            <a:pPr algn="justLow" rtl="1">
              <a:lnSpc>
                <a:spcPct val="90000"/>
              </a:lnSpc>
              <a:spcAft>
                <a:spcPts val="0"/>
              </a:spcAft>
            </a:pPr>
            <a:r>
              <a:rPr lang="ar-EG" sz="2000" b="1" dirty="0">
                <a:latin typeface="Times New Roman"/>
                <a:ea typeface="Times New Roman"/>
                <a:cs typeface="AdvertisingExtraBold"/>
              </a:rPr>
              <a:t> </a:t>
            </a:r>
            <a:endParaRPr lang="en-US" sz="2000" dirty="0">
              <a:latin typeface="Times New Roman"/>
              <a:ea typeface="Times New Roman"/>
            </a:endParaRPr>
          </a:p>
          <a:p>
            <a:pPr algn="justLow" rtl="1">
              <a:lnSpc>
                <a:spcPct val="90000"/>
              </a:lnSpc>
              <a:spcAft>
                <a:spcPts val="0"/>
              </a:spcAft>
            </a:pPr>
            <a:r>
              <a:rPr lang="ar-EG" sz="2000" b="1" dirty="0">
                <a:solidFill>
                  <a:srgbClr val="C00000"/>
                </a:solidFill>
                <a:latin typeface="Times New Roman"/>
                <a:ea typeface="Times New Roman"/>
                <a:cs typeface="AdvertisingExtraBold"/>
              </a:rPr>
              <a:t>رابعاً: الاعتبارات المتصلة بإدارة الفصل</a:t>
            </a:r>
            <a:r>
              <a:rPr lang="ar-EG" sz="2000" dirty="0" smtClean="0">
                <a:solidFill>
                  <a:srgbClr val="C00000"/>
                </a:solidFill>
                <a:latin typeface="Times New Roman"/>
                <a:ea typeface="Times New Roman"/>
                <a:cs typeface="AdvertisingExtraBold"/>
              </a:rPr>
              <a:t>:</a:t>
            </a:r>
          </a:p>
          <a:p>
            <a:pPr algn="justLow" rtl="1">
              <a:lnSpc>
                <a:spcPct val="90000"/>
              </a:lnSpc>
              <a:spcAft>
                <a:spcPts val="0"/>
              </a:spcAft>
            </a:pPr>
            <a:endParaRPr lang="en-US" sz="2000" dirty="0">
              <a:latin typeface="Times New Roman"/>
              <a:ea typeface="Times New Roman"/>
            </a:endParaRPr>
          </a:p>
          <a:p>
            <a:pPr algn="justLow" rtl="1">
              <a:lnSpc>
                <a:spcPct val="90000"/>
              </a:lnSpc>
              <a:spcAft>
                <a:spcPts val="0"/>
              </a:spcAft>
            </a:pPr>
            <a:r>
              <a:rPr lang="ar-EG" sz="2000" dirty="0">
                <a:latin typeface="Times New Roman"/>
                <a:ea typeface="Times New Roman"/>
                <a:cs typeface="AdvertisingExtraBold"/>
              </a:rPr>
              <a:t>	يجب على المعلم مراعاة ما يلي أثناء إدارة الفصل عند استخدام أسلوب المناقشة:</a:t>
            </a:r>
            <a:endParaRPr lang="en-US" sz="2000" dirty="0">
              <a:latin typeface="Times New Roman"/>
              <a:ea typeface="Times New Roman"/>
            </a:endParaRPr>
          </a:p>
          <a:p>
            <a:pPr marL="342900" lvl="0" indent="-342900" algn="justLow" rtl="1">
              <a:lnSpc>
                <a:spcPct val="90000"/>
              </a:lnSpc>
              <a:spcAft>
                <a:spcPts val="0"/>
              </a:spcAft>
              <a:buFont typeface="+mj-lt"/>
              <a:buAutoNum type="arabicPeriod"/>
              <a:tabLst>
                <a:tab pos="476250" algn="l"/>
              </a:tabLst>
            </a:pPr>
            <a:r>
              <a:rPr lang="ar-EG" sz="2000" dirty="0">
                <a:latin typeface="Times New Roman"/>
                <a:ea typeface="Times New Roman"/>
                <a:cs typeface="AdvertisingExtraBold"/>
              </a:rPr>
              <a:t>أن يعود طلابه على الإجابة بطريقة منظمة.</a:t>
            </a:r>
            <a:endParaRPr lang="en-US" sz="2000" dirty="0">
              <a:latin typeface="Times New Roman"/>
              <a:ea typeface="Times New Roman"/>
            </a:endParaRPr>
          </a:p>
          <a:p>
            <a:pPr marL="342900" lvl="0" indent="-342900" algn="justLow" rtl="1">
              <a:lnSpc>
                <a:spcPct val="90000"/>
              </a:lnSpc>
              <a:spcAft>
                <a:spcPts val="0"/>
              </a:spcAft>
              <a:buFont typeface="+mj-lt"/>
              <a:buAutoNum type="arabicPeriod"/>
              <a:tabLst>
                <a:tab pos="476250" algn="l"/>
              </a:tabLst>
            </a:pPr>
            <a:r>
              <a:rPr lang="ar-EG" sz="2000" dirty="0">
                <a:latin typeface="Times New Roman"/>
                <a:ea typeface="Times New Roman"/>
                <a:cs typeface="AdvertisingExtraBold"/>
              </a:rPr>
              <a:t>أن يتجنب الإجابات الجماعية، ويساعد في ذلك استخدام الأسئلة المفتوحة التي تتطلب تفكيراً من جانب الطلاب.</a:t>
            </a:r>
            <a:endParaRPr lang="en-US" sz="2000" dirty="0">
              <a:latin typeface="Times New Roman"/>
              <a:ea typeface="Times New Roman"/>
            </a:endParaRPr>
          </a:p>
          <a:p>
            <a:pPr marL="342900" lvl="0" indent="-342900" algn="justLow" rtl="1">
              <a:lnSpc>
                <a:spcPct val="90000"/>
              </a:lnSpc>
              <a:spcAft>
                <a:spcPts val="0"/>
              </a:spcAft>
              <a:buFont typeface="+mj-lt"/>
              <a:buAutoNum type="arabicPeriod"/>
              <a:tabLst>
                <a:tab pos="476250" algn="l"/>
              </a:tabLst>
            </a:pPr>
            <a:r>
              <a:rPr lang="ar-EG" sz="2000" dirty="0">
                <a:latin typeface="Times New Roman"/>
                <a:ea typeface="Times New Roman"/>
                <a:cs typeface="AdvertisingExtraBold"/>
              </a:rPr>
              <a:t>أن يتجنب المناقشة مع طالب أو أكثر وإهمال بقية الطلاب، وذلك حرصاً على ضبط الفصل.</a:t>
            </a:r>
            <a:endParaRPr lang="en-US" sz="2000" dirty="0">
              <a:effectLst/>
              <a:latin typeface="Times New Roman"/>
              <a:ea typeface="Times New Roman"/>
            </a:endParaRPr>
          </a:p>
        </p:txBody>
      </p:sp>
      <p:sp>
        <p:nvSpPr>
          <p:cNvPr id="3" name="Slide Number Placeholder 2"/>
          <p:cNvSpPr>
            <a:spLocks noGrp="1"/>
          </p:cNvSpPr>
          <p:nvPr>
            <p:ph type="sldNum" sz="quarter" idx="12"/>
          </p:nvPr>
        </p:nvSpPr>
        <p:spPr/>
        <p:txBody>
          <a:bodyPr/>
          <a:lstStyle/>
          <a:p>
            <a:fld id="{A6A01B5A-6D16-4ADD-9F02-C4322D9FCC7C}" type="slidenum">
              <a:rPr lang="ar-EG" smtClean="0"/>
              <a:pPr/>
              <a:t>24</a:t>
            </a:fld>
            <a:endParaRPr lang="ar-EG"/>
          </a:p>
        </p:txBody>
      </p:sp>
      <p:sp>
        <p:nvSpPr>
          <p:cNvPr id="4" name="Footer Placeholder 3"/>
          <p:cNvSpPr>
            <a:spLocks noGrp="1"/>
          </p:cNvSpPr>
          <p:nvPr>
            <p:ph type="ftr" sz="quarter" idx="11"/>
          </p:nvPr>
        </p:nvSpPr>
        <p:spPr/>
        <p:txBody>
          <a:bodyPr/>
          <a:lstStyle/>
          <a:p>
            <a:r>
              <a:rPr lang="ar-EG" smtClean="0"/>
              <a:t>أ.د. علي حسين</a:t>
            </a:r>
            <a:endParaRPr lang="ar-EG"/>
          </a:p>
        </p:txBody>
      </p:sp>
    </p:spTree>
    <p:extLst>
      <p:ext uri="{BB962C8B-B14F-4D97-AF65-F5344CB8AC3E}">
        <p14:creationId xmlns:p14="http://schemas.microsoft.com/office/powerpoint/2010/main" xmlns="" val="37301144"/>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8"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heel(8)">
                                      <p:cBhvr>
                                        <p:cTn id="7"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olded Corner 8"/>
          <p:cNvSpPr/>
          <p:nvPr/>
        </p:nvSpPr>
        <p:spPr>
          <a:xfrm>
            <a:off x="228600" y="500042"/>
            <a:ext cx="8272490" cy="6129358"/>
          </a:xfrm>
          <a:prstGeom prst="foldedCorner">
            <a:avLst>
              <a:gd name="adj" fmla="val 8460"/>
            </a:avLst>
          </a:prstGeom>
          <a:gradFill flip="none" rotWithShape="1">
            <a:path path="shape">
              <a:fillToRect l="50000" t="50000" r="50000" b="50000"/>
            </a:path>
            <a:tileRect/>
          </a:gradFill>
          <a:effectLst>
            <a:innerShdw blurRad="63500" dist="50800" dir="10800000">
              <a:prstClr val="black">
                <a:alpha val="50000"/>
              </a:prstClr>
            </a:innerShdw>
          </a:effectLst>
        </p:spPr>
        <p:style>
          <a:lnRef idx="1">
            <a:schemeClr val="accent2"/>
          </a:lnRef>
          <a:fillRef idx="2">
            <a:schemeClr val="accent2"/>
          </a:fillRef>
          <a:effectRef idx="1">
            <a:schemeClr val="accent2"/>
          </a:effectRef>
          <a:fontRef idx="minor">
            <a:schemeClr val="dk1"/>
          </a:fontRef>
        </p:style>
        <p:txBody>
          <a:bodyPr rtlCol="1" anchor="ctr"/>
          <a:lstStyle/>
          <a:p>
            <a:pPr algn="justLow" rtl="1">
              <a:lnSpc>
                <a:spcPct val="90000"/>
              </a:lnSpc>
              <a:spcAft>
                <a:spcPts val="0"/>
              </a:spcAft>
            </a:pPr>
            <a:endParaRPr lang="ar-EG" sz="2000" b="1" dirty="0" smtClean="0">
              <a:latin typeface="Times New Roman"/>
              <a:ea typeface="Times New Roman"/>
              <a:cs typeface="AdvertisingExtraBold"/>
            </a:endParaRPr>
          </a:p>
          <a:p>
            <a:pPr algn="justLow" rtl="1">
              <a:lnSpc>
                <a:spcPct val="150000"/>
              </a:lnSpc>
              <a:spcAft>
                <a:spcPts val="0"/>
              </a:spcAft>
            </a:pPr>
            <a:r>
              <a:rPr lang="ar-EG" sz="2000" b="1" dirty="0" smtClean="0">
                <a:solidFill>
                  <a:srgbClr val="C00000"/>
                </a:solidFill>
                <a:latin typeface="Times New Roman"/>
                <a:ea typeface="Times New Roman"/>
                <a:cs typeface="AdvertisingExtraBold"/>
              </a:rPr>
              <a:t>مميزات </a:t>
            </a:r>
            <a:r>
              <a:rPr lang="ar-EG" sz="2000" b="1" dirty="0">
                <a:solidFill>
                  <a:srgbClr val="C00000"/>
                </a:solidFill>
                <a:latin typeface="Times New Roman"/>
                <a:ea typeface="Times New Roman"/>
                <a:cs typeface="AdvertisingExtraBold"/>
              </a:rPr>
              <a:t>طريقة المناقشة</a:t>
            </a:r>
            <a:r>
              <a:rPr lang="ar-EG" dirty="0" smtClean="0">
                <a:solidFill>
                  <a:srgbClr val="C00000"/>
                </a:solidFill>
                <a:latin typeface="Times New Roman"/>
                <a:ea typeface="Times New Roman"/>
                <a:cs typeface="AdvertisingExtraBold"/>
              </a:rPr>
              <a:t>:</a:t>
            </a:r>
          </a:p>
          <a:p>
            <a:pPr algn="justLow" rtl="1">
              <a:lnSpc>
                <a:spcPct val="90000"/>
              </a:lnSpc>
              <a:spcAft>
                <a:spcPts val="0"/>
              </a:spcAft>
            </a:pPr>
            <a:endParaRPr lang="en-US" sz="1600" dirty="0">
              <a:latin typeface="Times New Roman"/>
              <a:ea typeface="Times New Roman"/>
            </a:endParaRPr>
          </a:p>
          <a:p>
            <a:pPr marL="342900" lvl="0" indent="-342900" algn="justLow" rtl="1">
              <a:lnSpc>
                <a:spcPct val="90000"/>
              </a:lnSpc>
              <a:spcAft>
                <a:spcPts val="0"/>
              </a:spcAft>
              <a:buFont typeface="+mj-lt"/>
              <a:buAutoNum type="arabicPeriod"/>
              <a:tabLst>
                <a:tab pos="485775" algn="l"/>
              </a:tabLst>
            </a:pPr>
            <a:r>
              <a:rPr lang="ar-EG" dirty="0">
                <a:latin typeface="Times New Roman"/>
                <a:ea typeface="Times New Roman"/>
                <a:cs typeface="AdvertisingExtraBold"/>
              </a:rPr>
              <a:t>تشجع الطلاب على المشاركة الإيجابية في عملية التعلم مما يجعله أكثر فاعلية.</a:t>
            </a:r>
            <a:endParaRPr lang="en-US" sz="1600" dirty="0">
              <a:latin typeface="Times New Roman"/>
              <a:ea typeface="Times New Roman"/>
            </a:endParaRPr>
          </a:p>
          <a:p>
            <a:pPr marL="342900" lvl="0" indent="-342900" algn="justLow" rtl="1">
              <a:lnSpc>
                <a:spcPct val="90000"/>
              </a:lnSpc>
              <a:spcAft>
                <a:spcPts val="0"/>
              </a:spcAft>
              <a:buFont typeface="+mj-lt"/>
              <a:buAutoNum type="arabicPeriod"/>
              <a:tabLst>
                <a:tab pos="485775" algn="l"/>
              </a:tabLst>
            </a:pPr>
            <a:r>
              <a:rPr lang="ar-EG" dirty="0">
                <a:latin typeface="Times New Roman"/>
                <a:ea typeface="Times New Roman"/>
                <a:cs typeface="AdvertisingExtraBold"/>
              </a:rPr>
              <a:t>تساعد الطلاب على اكتساب مهارات الاتصال والتواصل، وخاصة مهارات الحديث والكلام والتعبير والحوار العلمي.</a:t>
            </a:r>
            <a:endParaRPr lang="en-US" sz="1600" dirty="0">
              <a:latin typeface="Times New Roman"/>
              <a:ea typeface="Times New Roman"/>
            </a:endParaRPr>
          </a:p>
          <a:p>
            <a:pPr marL="342900" lvl="0" indent="-342900" algn="justLow" rtl="1">
              <a:lnSpc>
                <a:spcPct val="90000"/>
              </a:lnSpc>
              <a:spcAft>
                <a:spcPts val="0"/>
              </a:spcAft>
              <a:buFont typeface="+mj-lt"/>
              <a:buAutoNum type="arabicPeriod"/>
              <a:tabLst>
                <a:tab pos="485775" algn="l"/>
              </a:tabLst>
            </a:pPr>
            <a:r>
              <a:rPr lang="ar-EG" dirty="0">
                <a:latin typeface="Times New Roman"/>
                <a:ea typeface="Times New Roman"/>
                <a:cs typeface="AdvertisingExtraBold"/>
              </a:rPr>
              <a:t>تتيح الفرصة أمام الطلاب للتدريب على التفكير العلمي للتوصل إلى المعلومات بأنفسهم، مما يجعل طريقة المناقشة له أهمية في إثارة النشاط الذهني للطلاب.</a:t>
            </a:r>
            <a:endParaRPr lang="en-US" sz="1600" dirty="0">
              <a:latin typeface="Times New Roman"/>
              <a:ea typeface="Times New Roman"/>
            </a:endParaRPr>
          </a:p>
          <a:p>
            <a:pPr marL="342900" lvl="0" indent="-342900" algn="justLow" rtl="1">
              <a:lnSpc>
                <a:spcPct val="90000"/>
              </a:lnSpc>
              <a:spcAft>
                <a:spcPts val="0"/>
              </a:spcAft>
              <a:buFont typeface="+mj-lt"/>
              <a:buAutoNum type="arabicPeriod"/>
              <a:tabLst>
                <a:tab pos="485775" algn="l"/>
              </a:tabLst>
            </a:pPr>
            <a:r>
              <a:rPr lang="ar-EG" dirty="0">
                <a:latin typeface="Times New Roman"/>
                <a:ea typeface="Times New Roman"/>
                <a:cs typeface="AdvertisingExtraBold"/>
              </a:rPr>
              <a:t>يمكن بواسطة المناقشة تقييم كل من المعلم والطالب، وكثيراً ما يفضل بعض الموجهي إتباع معلم العلوم لهذه الطريقة في تدريسه حتى يمكنهم الحكم على مستوى أداء هؤلاء المعلمين.</a:t>
            </a:r>
            <a:endParaRPr lang="en-US" sz="1600" dirty="0">
              <a:latin typeface="Times New Roman"/>
              <a:ea typeface="Times New Roman"/>
            </a:endParaRPr>
          </a:p>
          <a:p>
            <a:pPr marL="342900" lvl="0" indent="-342900" algn="justLow" rtl="1">
              <a:lnSpc>
                <a:spcPct val="90000"/>
              </a:lnSpc>
              <a:spcAft>
                <a:spcPts val="0"/>
              </a:spcAft>
              <a:buFont typeface="+mj-lt"/>
              <a:buAutoNum type="arabicPeriod"/>
              <a:tabLst>
                <a:tab pos="485775" algn="l"/>
              </a:tabLst>
            </a:pPr>
            <a:r>
              <a:rPr lang="ar-EG" dirty="0">
                <a:latin typeface="Times New Roman"/>
                <a:ea typeface="Times New Roman"/>
                <a:cs typeface="AdvertisingExtraBold"/>
              </a:rPr>
              <a:t>تتيح الفرصة أمام الطلاب لاستخدام وتطبيق معلوماتهم وخبراتهم السابقة للوصول إلى الإجابة الصحيحة للسؤال</a:t>
            </a:r>
            <a:r>
              <a:rPr lang="ar-EG" dirty="0" smtClean="0">
                <a:latin typeface="Times New Roman"/>
                <a:ea typeface="Times New Roman"/>
                <a:cs typeface="AdvertisingExtraBold"/>
              </a:rPr>
              <a:t>.</a:t>
            </a:r>
          </a:p>
          <a:p>
            <a:pPr marL="342900" lvl="0" indent="-342900" algn="justLow" rtl="1">
              <a:lnSpc>
                <a:spcPct val="90000"/>
              </a:lnSpc>
              <a:spcAft>
                <a:spcPts val="0"/>
              </a:spcAft>
              <a:tabLst>
                <a:tab pos="485775" algn="l"/>
              </a:tabLst>
            </a:pPr>
            <a:endParaRPr lang="en-US" sz="1600" dirty="0">
              <a:latin typeface="Times New Roman"/>
              <a:ea typeface="Times New Roman"/>
            </a:endParaRPr>
          </a:p>
          <a:p>
            <a:pPr algn="justLow" rtl="1">
              <a:lnSpc>
                <a:spcPct val="90000"/>
              </a:lnSpc>
              <a:spcAft>
                <a:spcPts val="0"/>
              </a:spcAft>
            </a:pPr>
            <a:r>
              <a:rPr lang="ar-EG" sz="2000" b="1" dirty="0">
                <a:solidFill>
                  <a:srgbClr val="C00000"/>
                </a:solidFill>
                <a:latin typeface="Times New Roman"/>
                <a:ea typeface="Times New Roman"/>
                <a:cs typeface="AdvertisingExtraBold"/>
              </a:rPr>
              <a:t>عيوب طريقة المناقشة</a:t>
            </a:r>
            <a:r>
              <a:rPr lang="ar-EG" dirty="0" smtClean="0">
                <a:solidFill>
                  <a:srgbClr val="C00000"/>
                </a:solidFill>
                <a:latin typeface="Times New Roman"/>
                <a:ea typeface="Times New Roman"/>
                <a:cs typeface="AdvertisingExtraBold"/>
              </a:rPr>
              <a:t>:</a:t>
            </a:r>
          </a:p>
          <a:p>
            <a:pPr algn="justLow" rtl="1">
              <a:lnSpc>
                <a:spcPct val="90000"/>
              </a:lnSpc>
              <a:spcAft>
                <a:spcPts val="0"/>
              </a:spcAft>
            </a:pPr>
            <a:endParaRPr lang="en-US" sz="1600" dirty="0">
              <a:latin typeface="Times New Roman"/>
              <a:ea typeface="Times New Roman"/>
            </a:endParaRPr>
          </a:p>
          <a:p>
            <a:pPr marL="342900" lvl="0" indent="-342900" algn="justLow" rtl="1">
              <a:lnSpc>
                <a:spcPct val="90000"/>
              </a:lnSpc>
              <a:spcAft>
                <a:spcPts val="0"/>
              </a:spcAft>
              <a:buFont typeface="+mj-lt"/>
              <a:buAutoNum type="arabicPeriod"/>
              <a:tabLst>
                <a:tab pos="485775" algn="l"/>
              </a:tabLst>
            </a:pPr>
            <a:r>
              <a:rPr lang="ar-EG" dirty="0">
                <a:latin typeface="Times New Roman"/>
                <a:ea typeface="Times New Roman"/>
                <a:cs typeface="AdvertisingExtraBold"/>
              </a:rPr>
              <a:t>تتسم بالدرجة العالية من التجريد إذا لم يدعم المعلم حواره الشفوي ببعض الوسائل التعليمية التي تجعل الخبرات التعليمية محسوسة.</a:t>
            </a:r>
            <a:endParaRPr lang="en-US" sz="1600" dirty="0">
              <a:latin typeface="Times New Roman"/>
              <a:ea typeface="Times New Roman"/>
            </a:endParaRPr>
          </a:p>
          <a:p>
            <a:pPr marL="342900" lvl="0" indent="-342900" algn="justLow" rtl="1">
              <a:lnSpc>
                <a:spcPct val="90000"/>
              </a:lnSpc>
              <a:spcAft>
                <a:spcPts val="0"/>
              </a:spcAft>
              <a:buFont typeface="+mj-lt"/>
              <a:buAutoNum type="arabicPeriod"/>
              <a:tabLst>
                <a:tab pos="485775" algn="l"/>
              </a:tabLst>
            </a:pPr>
            <a:r>
              <a:rPr lang="ar-EG" dirty="0">
                <a:latin typeface="Times New Roman"/>
                <a:ea typeface="Times New Roman"/>
                <a:cs typeface="AdvertisingExtraBold"/>
              </a:rPr>
              <a:t>قد يغالي المعلم في توجيه الأسئلة ويكثر منها: مما يشتت انتباه الطلاب.</a:t>
            </a:r>
            <a:endParaRPr lang="en-US" sz="1600" dirty="0">
              <a:latin typeface="Times New Roman"/>
              <a:ea typeface="Times New Roman"/>
            </a:endParaRPr>
          </a:p>
          <a:p>
            <a:pPr marL="342900" lvl="0" indent="-342900" algn="justLow" rtl="1">
              <a:lnSpc>
                <a:spcPct val="90000"/>
              </a:lnSpc>
              <a:spcAft>
                <a:spcPts val="0"/>
              </a:spcAft>
              <a:buFont typeface="+mj-lt"/>
              <a:buAutoNum type="arabicPeriod"/>
              <a:tabLst>
                <a:tab pos="485775" algn="l"/>
              </a:tabLst>
            </a:pPr>
            <a:r>
              <a:rPr lang="ar-EG" dirty="0">
                <a:latin typeface="Times New Roman"/>
                <a:ea typeface="Times New Roman"/>
                <a:cs typeface="AdvertisingExtraBold"/>
              </a:rPr>
              <a:t>قد يفقد المعلم سيطرته على النظام داخل الفصل، وخاصة إذا كان المعلم حديث التخرج وغير متمرس في استخدام طريقة المناقشة في التدريس.</a:t>
            </a:r>
            <a:endParaRPr lang="en-US" sz="1600" dirty="0">
              <a:latin typeface="Times New Roman"/>
              <a:ea typeface="Times New Roman"/>
            </a:endParaRPr>
          </a:p>
          <a:p>
            <a:pPr marL="342900" lvl="0" indent="-342900" algn="justLow" rtl="1">
              <a:lnSpc>
                <a:spcPct val="90000"/>
              </a:lnSpc>
              <a:spcAft>
                <a:spcPts val="0"/>
              </a:spcAft>
              <a:buFont typeface="+mj-lt"/>
              <a:buAutoNum type="arabicPeriod"/>
              <a:tabLst>
                <a:tab pos="485775" algn="l"/>
              </a:tabLst>
            </a:pPr>
            <a:r>
              <a:rPr lang="ar-EG" dirty="0">
                <a:latin typeface="Times New Roman"/>
                <a:ea typeface="Times New Roman"/>
                <a:cs typeface="AdvertisingExtraBold"/>
              </a:rPr>
              <a:t>قد لا يوزع المعلم الأسئلة بعدالة على الطلاب، مما يدفع بعض الطلاب الذين لا توجه إليهم أسئلة إلى الشرود وعدم متابعة الدرس.</a:t>
            </a:r>
            <a:endParaRPr lang="en-US" sz="1600" dirty="0">
              <a:latin typeface="Times New Roman"/>
              <a:ea typeface="Times New Roman"/>
            </a:endParaRPr>
          </a:p>
          <a:p>
            <a:pPr marL="342900" lvl="0" indent="-342900" algn="justLow" rtl="1">
              <a:lnSpc>
                <a:spcPct val="90000"/>
              </a:lnSpc>
              <a:spcAft>
                <a:spcPts val="0"/>
              </a:spcAft>
              <a:buFont typeface="+mj-lt"/>
              <a:buAutoNum type="arabicPeriod"/>
              <a:tabLst>
                <a:tab pos="485775" algn="l"/>
              </a:tabLst>
            </a:pPr>
            <a:r>
              <a:rPr lang="ar-EG" dirty="0">
                <a:latin typeface="Times New Roman"/>
                <a:ea typeface="Times New Roman"/>
                <a:cs typeface="AdvertisingExtraBold"/>
              </a:rPr>
              <a:t>يصعب تحقيق بعض أهداف تدريس العلوم باستخدام طريقة المناقشة مثل المهارات اليدوية التي تتطلب استخدام الأدوات والأجهزة العلمية بالمعمل.</a:t>
            </a:r>
            <a:endParaRPr lang="en-US" sz="1600" dirty="0">
              <a:effectLst/>
              <a:latin typeface="Times New Roman"/>
              <a:ea typeface="Times New Roman"/>
            </a:endParaRPr>
          </a:p>
        </p:txBody>
      </p:sp>
      <p:sp>
        <p:nvSpPr>
          <p:cNvPr id="3" name="Slide Number Placeholder 2"/>
          <p:cNvSpPr>
            <a:spLocks noGrp="1"/>
          </p:cNvSpPr>
          <p:nvPr>
            <p:ph type="sldNum" sz="quarter" idx="12"/>
          </p:nvPr>
        </p:nvSpPr>
        <p:spPr/>
        <p:txBody>
          <a:bodyPr/>
          <a:lstStyle/>
          <a:p>
            <a:fld id="{A6A01B5A-6D16-4ADD-9F02-C4322D9FCC7C}" type="slidenum">
              <a:rPr lang="ar-EG" smtClean="0"/>
              <a:pPr/>
              <a:t>25</a:t>
            </a:fld>
            <a:endParaRPr lang="ar-EG"/>
          </a:p>
        </p:txBody>
      </p:sp>
      <p:sp>
        <p:nvSpPr>
          <p:cNvPr id="4" name="Footer Placeholder 3"/>
          <p:cNvSpPr>
            <a:spLocks noGrp="1"/>
          </p:cNvSpPr>
          <p:nvPr>
            <p:ph type="ftr" sz="quarter" idx="11"/>
          </p:nvPr>
        </p:nvSpPr>
        <p:spPr/>
        <p:txBody>
          <a:bodyPr/>
          <a:lstStyle/>
          <a:p>
            <a:r>
              <a:rPr lang="ar-EG" smtClean="0"/>
              <a:t>أ.د. علي حسين</a:t>
            </a:r>
            <a:endParaRPr lang="ar-EG"/>
          </a:p>
        </p:txBody>
      </p:sp>
    </p:spTree>
    <p:extLst>
      <p:ext uri="{BB962C8B-B14F-4D97-AF65-F5344CB8AC3E}">
        <p14:creationId xmlns:p14="http://schemas.microsoft.com/office/powerpoint/2010/main" xmlns="" val="724650570"/>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8"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heel(8)">
                                      <p:cBhvr>
                                        <p:cTn id="7"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olded Corner 8"/>
          <p:cNvSpPr/>
          <p:nvPr/>
        </p:nvSpPr>
        <p:spPr>
          <a:xfrm>
            <a:off x="228600" y="228600"/>
            <a:ext cx="8701118" cy="6400800"/>
          </a:xfrm>
          <a:prstGeom prst="foldedCorner">
            <a:avLst>
              <a:gd name="adj" fmla="val 8460"/>
            </a:avLst>
          </a:prstGeom>
          <a:gradFill flip="none" rotWithShape="1">
            <a:path path="shape">
              <a:fillToRect l="50000" t="50000" r="50000" b="50000"/>
            </a:path>
            <a:tileRect/>
          </a:gradFill>
          <a:effectLst>
            <a:innerShdw blurRad="63500" dist="50800" dir="10800000">
              <a:prstClr val="black">
                <a:alpha val="50000"/>
              </a:prstClr>
            </a:innerShdw>
          </a:effectLst>
        </p:spPr>
        <p:style>
          <a:lnRef idx="1">
            <a:schemeClr val="accent2"/>
          </a:lnRef>
          <a:fillRef idx="2">
            <a:schemeClr val="accent2"/>
          </a:fillRef>
          <a:effectRef idx="1">
            <a:schemeClr val="accent2"/>
          </a:effectRef>
          <a:fontRef idx="minor">
            <a:schemeClr val="dk1"/>
          </a:fontRef>
        </p:style>
        <p:txBody>
          <a:bodyPr rtlCol="1" anchor="ctr"/>
          <a:lstStyle/>
          <a:p>
            <a:pPr algn="justLow" rtl="1">
              <a:lnSpc>
                <a:spcPct val="90000"/>
              </a:lnSpc>
              <a:spcAft>
                <a:spcPts val="0"/>
              </a:spcAft>
            </a:pPr>
            <a:r>
              <a:rPr lang="ar-EG" sz="2800" b="1" dirty="0">
                <a:solidFill>
                  <a:srgbClr val="C00000"/>
                </a:solidFill>
                <a:latin typeface="Times New Roman"/>
                <a:ea typeface="Times New Roman"/>
                <a:cs typeface="AdvertisingExtraBold"/>
              </a:rPr>
              <a:t>مقترحات لتحسين طريقة المناقشة</a:t>
            </a:r>
            <a:r>
              <a:rPr lang="ar-EG" sz="2400" dirty="0" smtClean="0">
                <a:solidFill>
                  <a:srgbClr val="C00000"/>
                </a:solidFill>
                <a:latin typeface="Times New Roman"/>
                <a:ea typeface="Times New Roman"/>
                <a:cs typeface="AdvertisingExtraBold"/>
              </a:rPr>
              <a:t>:</a:t>
            </a:r>
            <a:endParaRPr lang="en-US" sz="2400" dirty="0">
              <a:solidFill>
                <a:srgbClr val="C00000"/>
              </a:solidFill>
              <a:latin typeface="Times New Roman"/>
              <a:ea typeface="Times New Roman"/>
            </a:endParaRPr>
          </a:p>
          <a:p>
            <a:pPr algn="justLow" rtl="1">
              <a:lnSpc>
                <a:spcPct val="90000"/>
              </a:lnSpc>
              <a:spcAft>
                <a:spcPts val="0"/>
              </a:spcAft>
            </a:pPr>
            <a:r>
              <a:rPr lang="ar-EG" sz="2400" dirty="0">
                <a:latin typeface="Times New Roman"/>
                <a:ea typeface="Times New Roman"/>
                <a:cs typeface="AdvertisingExtraBold"/>
              </a:rPr>
              <a:t>	</a:t>
            </a:r>
            <a:endParaRPr lang="en-US" sz="2400" dirty="0">
              <a:latin typeface="Times New Roman"/>
              <a:ea typeface="Times New Roman"/>
            </a:endParaRPr>
          </a:p>
          <a:p>
            <a:pPr marL="342900" lvl="0" indent="-342900" algn="justLow" rtl="1">
              <a:lnSpc>
                <a:spcPct val="90000"/>
              </a:lnSpc>
              <a:spcAft>
                <a:spcPts val="0"/>
              </a:spcAft>
              <a:buFont typeface="Arial" pitchFamily="34" charset="0"/>
              <a:buChar char="•"/>
              <a:tabLst>
                <a:tab pos="485775" algn="l"/>
              </a:tabLst>
            </a:pPr>
            <a:r>
              <a:rPr lang="ar-EG" sz="2400" dirty="0">
                <a:latin typeface="Times New Roman"/>
                <a:ea typeface="Times New Roman"/>
                <a:cs typeface="AdvertisingExtraBold"/>
              </a:rPr>
              <a:t>تنويع أشكال المناقشة من مناقشة وحوار بين المعلم وطلابه إلى مناقشة جماعية </a:t>
            </a:r>
            <a:r>
              <a:rPr lang="en-US" sz="2400" dirty="0">
                <a:latin typeface="Times New Roman"/>
                <a:ea typeface="Times New Roman"/>
                <a:cs typeface="AdvertisingExtraBold"/>
              </a:rPr>
              <a:t>Group Discussion</a:t>
            </a:r>
            <a:r>
              <a:rPr lang="ar-EG" sz="2400" dirty="0">
                <a:latin typeface="Times New Roman"/>
                <a:ea typeface="Times New Roman"/>
                <a:cs typeface="AdvertisingExtraBold"/>
              </a:rPr>
              <a:t> يشترك فيها جميع الطلاب إلى مناقشة المجموعات الصغيرة (5طلاب) </a:t>
            </a:r>
            <a:r>
              <a:rPr lang="en-US" sz="2400" dirty="0">
                <a:latin typeface="Times New Roman"/>
                <a:ea typeface="Times New Roman"/>
                <a:cs typeface="AdvertisingExtraBold"/>
              </a:rPr>
              <a:t>Small Group Discussion</a:t>
            </a:r>
            <a:r>
              <a:rPr lang="ar-EG" sz="2400" dirty="0">
                <a:latin typeface="Times New Roman"/>
                <a:ea typeface="Times New Roman"/>
                <a:cs typeface="AdvertisingExtraBold"/>
              </a:rPr>
              <a:t> حيث يعرض رائد كل مجموعة ما تم التوصل إليه من اقتراحات حول موضوع المناقشة إلى مناظرة </a:t>
            </a:r>
            <a:r>
              <a:rPr lang="en-US" sz="2400" dirty="0">
                <a:latin typeface="Times New Roman"/>
                <a:ea typeface="Times New Roman"/>
                <a:cs typeface="AdvertisingExtraBold"/>
              </a:rPr>
              <a:t>Debate</a:t>
            </a:r>
            <a:r>
              <a:rPr lang="ar-EG" sz="2400" dirty="0">
                <a:latin typeface="Times New Roman"/>
                <a:ea typeface="Times New Roman"/>
                <a:cs typeface="AdvertisingExtraBold"/>
              </a:rPr>
              <a:t> حيث يتم فيها المناظرة بين فريقين من الطلاب حول قضية معينة ويستمع الآخرون لهم إلى الندوة ويقوم فيها بعض الطلاب بالحديث عن قضية معينة ويناقشهم زملاؤهم في </a:t>
            </a:r>
            <a:r>
              <a:rPr lang="ar-EG" sz="2400" dirty="0" smtClean="0">
                <a:latin typeface="Times New Roman"/>
                <a:ea typeface="Times New Roman"/>
                <a:cs typeface="AdvertisingExtraBold"/>
              </a:rPr>
              <a:t>ذلك.</a:t>
            </a:r>
          </a:p>
          <a:p>
            <a:pPr marL="342900" lvl="0" indent="-342900" algn="justLow" rtl="1">
              <a:lnSpc>
                <a:spcPct val="90000"/>
              </a:lnSpc>
              <a:spcAft>
                <a:spcPts val="0"/>
              </a:spcAft>
              <a:buFont typeface="Arial" pitchFamily="34" charset="0"/>
              <a:buChar char="•"/>
              <a:tabLst>
                <a:tab pos="485775" algn="l"/>
              </a:tabLst>
            </a:pPr>
            <a:endParaRPr lang="ar-EG" sz="2400" dirty="0" smtClean="0">
              <a:latin typeface="Times New Roman"/>
              <a:ea typeface="Times New Roman"/>
              <a:cs typeface="AdvertisingExtraBold"/>
            </a:endParaRPr>
          </a:p>
          <a:p>
            <a:pPr marL="342900" lvl="0" indent="-342900" algn="justLow" rtl="1">
              <a:lnSpc>
                <a:spcPct val="90000"/>
              </a:lnSpc>
              <a:spcAft>
                <a:spcPts val="0"/>
              </a:spcAft>
              <a:buFont typeface="Arial" pitchFamily="34" charset="0"/>
              <a:buChar char="•"/>
              <a:tabLst>
                <a:tab pos="485775" algn="l"/>
              </a:tabLst>
            </a:pPr>
            <a:r>
              <a:rPr lang="ar-EG" sz="2400" dirty="0" smtClean="0">
                <a:latin typeface="Times New Roman"/>
                <a:ea typeface="Times New Roman"/>
                <a:cs typeface="AdvertisingExtraBold"/>
              </a:rPr>
              <a:t>الاستعانة </a:t>
            </a:r>
            <a:r>
              <a:rPr lang="ar-EG" sz="2400" dirty="0">
                <a:latin typeface="Times New Roman"/>
                <a:ea typeface="Times New Roman"/>
                <a:cs typeface="AdvertisingExtraBold"/>
              </a:rPr>
              <a:t>ببعض العروض العملية أثناء المناقشة للإجابة على بعض أسئلة الطلاب أثناء المناقشة، كإجراء تجربة عرض للإجابة عن سؤال حول أثر الضوء على شدة البناء الضوئي في النبات، أو الإجابة عن أسئلة حول بعض التطبيقات العلمية لمفاهيم الدرس.</a:t>
            </a:r>
            <a:endParaRPr lang="en-US" sz="2400" dirty="0">
              <a:effectLst/>
              <a:latin typeface="Times New Roman"/>
              <a:ea typeface="Times New Roman"/>
            </a:endParaRPr>
          </a:p>
        </p:txBody>
      </p:sp>
      <p:sp>
        <p:nvSpPr>
          <p:cNvPr id="3" name="Slide Number Placeholder 2"/>
          <p:cNvSpPr>
            <a:spLocks noGrp="1"/>
          </p:cNvSpPr>
          <p:nvPr>
            <p:ph type="sldNum" sz="quarter" idx="12"/>
          </p:nvPr>
        </p:nvSpPr>
        <p:spPr/>
        <p:txBody>
          <a:bodyPr/>
          <a:lstStyle/>
          <a:p>
            <a:fld id="{A6A01B5A-6D16-4ADD-9F02-C4322D9FCC7C}" type="slidenum">
              <a:rPr lang="ar-EG" smtClean="0"/>
              <a:pPr/>
              <a:t>26</a:t>
            </a:fld>
            <a:endParaRPr lang="ar-EG"/>
          </a:p>
        </p:txBody>
      </p:sp>
      <p:sp>
        <p:nvSpPr>
          <p:cNvPr id="4" name="Footer Placeholder 3"/>
          <p:cNvSpPr>
            <a:spLocks noGrp="1"/>
          </p:cNvSpPr>
          <p:nvPr>
            <p:ph type="ftr" sz="quarter" idx="11"/>
          </p:nvPr>
        </p:nvSpPr>
        <p:spPr/>
        <p:txBody>
          <a:bodyPr/>
          <a:lstStyle/>
          <a:p>
            <a:r>
              <a:rPr lang="ar-EG" smtClean="0"/>
              <a:t>أ.د. علي حسين</a:t>
            </a:r>
            <a:endParaRPr lang="ar-EG"/>
          </a:p>
        </p:txBody>
      </p:sp>
    </p:spTree>
    <p:extLst>
      <p:ext uri="{BB962C8B-B14F-4D97-AF65-F5344CB8AC3E}">
        <p14:creationId xmlns:p14="http://schemas.microsoft.com/office/powerpoint/2010/main" xmlns="" val="377202731"/>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8"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heel(8)">
                                      <p:cBhvr>
                                        <p:cTn id="7"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Number Placeholder 17"/>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a:defRPr/>
            </a:pPr>
            <a:fld id="{A3B4386D-3E33-46FA-8686-32B09306D7B6}" type="slidenum">
              <a:rPr lang="ar-SA">
                <a:solidFill>
                  <a:srgbClr val="04617B">
                    <a:shade val="90000"/>
                  </a:srgbClr>
                </a:solidFill>
              </a:rPr>
              <a:pPr>
                <a:defRPr/>
              </a:pPr>
              <a:t>27</a:t>
            </a:fld>
            <a:endParaRPr lang="en-US" dirty="0">
              <a:solidFill>
                <a:srgbClr val="04617B">
                  <a:shade val="90000"/>
                </a:srgbClr>
              </a:solidFill>
            </a:endParaRPr>
          </a:p>
        </p:txBody>
      </p:sp>
      <p:sp>
        <p:nvSpPr>
          <p:cNvPr id="27652" name="Text Box 4"/>
          <p:cNvSpPr txBox="1">
            <a:spLocks noChangeArrowheads="1"/>
          </p:cNvSpPr>
          <p:nvPr/>
        </p:nvSpPr>
        <p:spPr bwMode="auto">
          <a:xfrm>
            <a:off x="0" y="228600"/>
            <a:ext cx="9144000" cy="2862322"/>
          </a:xfrm>
          <a:prstGeom prst="rect">
            <a:avLst/>
          </a:prstGeom>
          <a:noFill/>
          <a:ln w="9525">
            <a:noFill/>
            <a:miter lim="800000"/>
            <a:headEnd/>
            <a:tailEnd/>
          </a:ln>
        </p:spPr>
        <p:txBody>
          <a:bodyPr wrap="square">
            <a:spAutoFit/>
          </a:bodyPr>
          <a:lstStyle/>
          <a:p>
            <a:pPr algn="ctr" fontAlgn="base">
              <a:spcBef>
                <a:spcPct val="0"/>
              </a:spcBef>
              <a:spcAft>
                <a:spcPct val="0"/>
              </a:spcAft>
            </a:pPr>
            <a:r>
              <a:rPr lang="ar-EG" sz="6000" b="1" dirty="0" smtClean="0">
                <a:solidFill>
                  <a:srgbClr val="C00000"/>
                </a:solidFill>
                <a:latin typeface="Arial" pitchFamily="34" charset="0"/>
                <a:cs typeface="PT Bold Heading" pitchFamily="2" charset="-78"/>
              </a:rPr>
              <a:t>استراتيجية</a:t>
            </a:r>
            <a:r>
              <a:rPr lang="ar-SA" sz="6000" b="1" dirty="0" smtClean="0">
                <a:solidFill>
                  <a:srgbClr val="C00000"/>
                </a:solidFill>
                <a:latin typeface="Arial" pitchFamily="34" charset="0"/>
                <a:cs typeface="PT Bold Heading" pitchFamily="2" charset="-78"/>
              </a:rPr>
              <a:t> </a:t>
            </a:r>
            <a:r>
              <a:rPr lang="ar-SA" sz="6000" b="1" dirty="0">
                <a:solidFill>
                  <a:srgbClr val="C00000"/>
                </a:solidFill>
                <a:latin typeface="Arial" pitchFamily="34" charset="0"/>
                <a:cs typeface="PT Bold Heading" pitchFamily="2" charset="-78"/>
              </a:rPr>
              <a:t>حل </a:t>
            </a:r>
            <a:r>
              <a:rPr lang="ar-SA" sz="6000" b="1" dirty="0" smtClean="0">
                <a:solidFill>
                  <a:srgbClr val="C00000"/>
                </a:solidFill>
                <a:latin typeface="Arial" pitchFamily="34" charset="0"/>
                <a:cs typeface="PT Bold Heading" pitchFamily="2" charset="-78"/>
              </a:rPr>
              <a:t>المشكلات</a:t>
            </a:r>
            <a:endParaRPr lang="ar-EG" sz="6000" b="1" dirty="0" smtClean="0">
              <a:solidFill>
                <a:srgbClr val="C00000"/>
              </a:solidFill>
              <a:latin typeface="Arial" pitchFamily="34" charset="0"/>
              <a:cs typeface="PT Bold Heading" pitchFamily="2" charset="-78"/>
            </a:endParaRPr>
          </a:p>
          <a:p>
            <a:pPr algn="ctr" fontAlgn="base">
              <a:spcBef>
                <a:spcPct val="0"/>
              </a:spcBef>
              <a:spcAft>
                <a:spcPct val="0"/>
              </a:spcAft>
            </a:pPr>
            <a:endParaRPr lang="ar-EG" sz="6000" b="1" dirty="0" smtClean="0">
              <a:solidFill>
                <a:srgbClr val="C00000"/>
              </a:solidFill>
              <a:latin typeface="Arial" pitchFamily="34" charset="0"/>
              <a:cs typeface="PT Bold Heading" pitchFamily="2" charset="-78"/>
            </a:endParaRPr>
          </a:p>
          <a:p>
            <a:pPr algn="ctr" fontAlgn="base">
              <a:spcBef>
                <a:spcPct val="0"/>
              </a:spcBef>
              <a:spcAft>
                <a:spcPct val="0"/>
              </a:spcAft>
            </a:pPr>
            <a:endParaRPr lang="ar-SA" sz="6000" b="1" dirty="0">
              <a:solidFill>
                <a:srgbClr val="C00000"/>
              </a:solidFill>
              <a:latin typeface="Arial" pitchFamily="34" charset="0"/>
              <a:cs typeface="PT Bold Heading" pitchFamily="2" charset="-78"/>
            </a:endParaRPr>
          </a:p>
        </p:txBody>
      </p:sp>
      <p:sp>
        <p:nvSpPr>
          <p:cNvPr id="27653" name="Text Box 5"/>
          <p:cNvSpPr txBox="1">
            <a:spLocks noChangeArrowheads="1"/>
          </p:cNvSpPr>
          <p:nvPr/>
        </p:nvSpPr>
        <p:spPr bwMode="auto">
          <a:xfrm>
            <a:off x="609600" y="1219223"/>
            <a:ext cx="8001000" cy="5262979"/>
          </a:xfrm>
          <a:prstGeom prst="rect">
            <a:avLst/>
          </a:prstGeom>
          <a:noFill/>
          <a:ln w="9525">
            <a:noFill/>
            <a:miter lim="800000"/>
            <a:headEnd/>
            <a:tailEnd/>
          </a:ln>
        </p:spPr>
        <p:txBody>
          <a:bodyPr wrap="square">
            <a:spAutoFit/>
          </a:bodyPr>
          <a:lstStyle/>
          <a:p>
            <a:pPr algn="ctr" fontAlgn="base">
              <a:lnSpc>
                <a:spcPct val="150000"/>
              </a:lnSpc>
              <a:spcBef>
                <a:spcPct val="0"/>
              </a:spcBef>
              <a:spcAft>
                <a:spcPct val="0"/>
              </a:spcAft>
            </a:pPr>
            <a:r>
              <a:rPr lang="en-US" sz="3200" b="1" dirty="0">
                <a:solidFill>
                  <a:prstClr val="black"/>
                </a:solidFill>
                <a:latin typeface="Arial" pitchFamily="34" charset="0"/>
                <a:cs typeface="Arial" pitchFamily="34" charset="0"/>
              </a:rPr>
              <a:t>Problem-solving </a:t>
            </a:r>
            <a:r>
              <a:rPr lang="en-US" sz="3200" b="1" dirty="0" smtClean="0">
                <a:solidFill>
                  <a:prstClr val="black"/>
                </a:solidFill>
                <a:latin typeface="Arial" pitchFamily="34" charset="0"/>
                <a:cs typeface="Arial" pitchFamily="34" charset="0"/>
              </a:rPr>
              <a:t>strategy</a:t>
            </a:r>
            <a:endParaRPr lang="ar-EG" sz="3200" b="1" dirty="0" smtClean="0">
              <a:solidFill>
                <a:prstClr val="black"/>
              </a:solidFill>
              <a:latin typeface="Arial" pitchFamily="34" charset="0"/>
              <a:cs typeface="Arial" pitchFamily="34" charset="0"/>
            </a:endParaRPr>
          </a:p>
          <a:p>
            <a:pPr algn="ctr" fontAlgn="base">
              <a:lnSpc>
                <a:spcPct val="150000"/>
              </a:lnSpc>
              <a:spcBef>
                <a:spcPct val="0"/>
              </a:spcBef>
              <a:spcAft>
                <a:spcPct val="0"/>
              </a:spcAft>
            </a:pPr>
            <a:endParaRPr lang="ar-EG" sz="3200" b="1" dirty="0" smtClean="0">
              <a:solidFill>
                <a:prstClr val="black"/>
              </a:solidFill>
              <a:latin typeface="Arial" pitchFamily="34" charset="0"/>
              <a:cs typeface="Arial" pitchFamily="34" charset="0"/>
            </a:endParaRPr>
          </a:p>
          <a:p>
            <a:pPr fontAlgn="base">
              <a:lnSpc>
                <a:spcPct val="150000"/>
              </a:lnSpc>
              <a:spcBef>
                <a:spcPct val="0"/>
              </a:spcBef>
              <a:spcAft>
                <a:spcPct val="0"/>
              </a:spcAft>
            </a:pPr>
            <a:r>
              <a:rPr lang="ar-EG" sz="3200" b="1" dirty="0" smtClean="0">
                <a:solidFill>
                  <a:prstClr val="black"/>
                </a:solidFill>
                <a:latin typeface="Arial" pitchFamily="34" charset="0"/>
                <a:cs typeface="Arial" pitchFamily="34" charset="0"/>
              </a:rPr>
              <a:t>موقف</a:t>
            </a:r>
            <a:r>
              <a:rPr lang="ar-SA" sz="3200" b="1" dirty="0" smtClean="0">
                <a:solidFill>
                  <a:prstClr val="black"/>
                </a:solidFill>
                <a:latin typeface="Arial" pitchFamily="34" charset="0"/>
                <a:cs typeface="Arial" pitchFamily="34" charset="0"/>
              </a:rPr>
              <a:t> </a:t>
            </a:r>
            <a:r>
              <a:rPr lang="ar-SA" sz="3200" b="1" dirty="0">
                <a:solidFill>
                  <a:prstClr val="black"/>
                </a:solidFill>
                <a:latin typeface="Arial" pitchFamily="34" charset="0"/>
                <a:cs typeface="Arial" pitchFamily="34" charset="0"/>
              </a:rPr>
              <a:t>تعليمى يواجه فيه </a:t>
            </a:r>
            <a:r>
              <a:rPr lang="ar-SA" sz="3200" b="1" dirty="0" smtClean="0">
                <a:solidFill>
                  <a:prstClr val="black"/>
                </a:solidFill>
                <a:latin typeface="Arial" pitchFamily="34" charset="0"/>
                <a:cs typeface="Arial" pitchFamily="34" charset="0"/>
              </a:rPr>
              <a:t>الم</a:t>
            </a:r>
            <a:r>
              <a:rPr lang="ar-EG" sz="3200" b="1" dirty="0" smtClean="0">
                <a:solidFill>
                  <a:prstClr val="black"/>
                </a:solidFill>
                <a:latin typeface="Arial" pitchFamily="34" charset="0"/>
                <a:cs typeface="Arial" pitchFamily="34" charset="0"/>
              </a:rPr>
              <a:t>ُ</a:t>
            </a:r>
            <a:r>
              <a:rPr lang="ar-SA" sz="3200" b="1" dirty="0" smtClean="0">
                <a:solidFill>
                  <a:prstClr val="black"/>
                </a:solidFill>
                <a:latin typeface="Arial" pitchFamily="34" charset="0"/>
                <a:cs typeface="Arial" pitchFamily="34" charset="0"/>
              </a:rPr>
              <a:t>تعلم </a:t>
            </a:r>
            <a:r>
              <a:rPr lang="ar-SA" sz="3200" b="1" dirty="0">
                <a:solidFill>
                  <a:prstClr val="black"/>
                </a:solidFill>
                <a:latin typeface="Arial" pitchFamily="34" charset="0"/>
                <a:cs typeface="Arial" pitchFamily="34" charset="0"/>
              </a:rPr>
              <a:t>مشكلة</a:t>
            </a:r>
            <a:r>
              <a:rPr lang="ar-EG" sz="3200" b="1" dirty="0">
                <a:solidFill>
                  <a:prstClr val="black"/>
                </a:solidFill>
                <a:latin typeface="Arial" pitchFamily="34" charset="0"/>
                <a:cs typeface="Arial" pitchFamily="34" charset="0"/>
              </a:rPr>
              <a:t> معينة</a:t>
            </a:r>
            <a:r>
              <a:rPr lang="ar-SA" sz="3200" b="1" dirty="0">
                <a:solidFill>
                  <a:prstClr val="black"/>
                </a:solidFill>
                <a:latin typeface="Arial" pitchFamily="34" charset="0"/>
                <a:cs typeface="Arial" pitchFamily="34" charset="0"/>
              </a:rPr>
              <a:t>، يسعى لحلها مستخدماً ما لديه من معارف ومهارات</a:t>
            </a:r>
            <a:r>
              <a:rPr lang="ar-SA" sz="3200" b="1" dirty="0" smtClean="0">
                <a:solidFill>
                  <a:prstClr val="black"/>
                </a:solidFill>
                <a:latin typeface="Arial" pitchFamily="34" charset="0"/>
                <a:cs typeface="Arial" pitchFamily="34" charset="0"/>
              </a:rPr>
              <a:t>،</a:t>
            </a:r>
            <a:r>
              <a:rPr lang="en-US" sz="3200" b="1" dirty="0" smtClean="0">
                <a:solidFill>
                  <a:prstClr val="black"/>
                </a:solidFill>
                <a:latin typeface="Arial" pitchFamily="34" charset="0"/>
                <a:cs typeface="Arial" pitchFamily="34" charset="0"/>
              </a:rPr>
              <a:t> </a:t>
            </a:r>
            <a:r>
              <a:rPr lang="ar-EG" sz="3200" b="1" dirty="0" smtClean="0">
                <a:solidFill>
                  <a:prstClr val="black"/>
                </a:solidFill>
                <a:latin typeface="Arial" pitchFamily="34" charset="0"/>
                <a:cs typeface="Arial" pitchFamily="34" charset="0"/>
              </a:rPr>
              <a:t>وقيم          واتجاهات</a:t>
            </a:r>
            <a:r>
              <a:rPr lang="en-US" sz="3200" b="1" dirty="0" smtClean="0">
                <a:solidFill>
                  <a:prstClr val="black"/>
                </a:solidFill>
                <a:latin typeface="Arial" pitchFamily="34" charset="0"/>
                <a:cs typeface="Arial" pitchFamily="34" charset="0"/>
              </a:rPr>
              <a:t> </a:t>
            </a:r>
            <a:r>
              <a:rPr lang="ar-SA" sz="3200" b="1" dirty="0" smtClean="0">
                <a:solidFill>
                  <a:prstClr val="black"/>
                </a:solidFill>
                <a:latin typeface="Arial" pitchFamily="34" charset="0"/>
                <a:cs typeface="Arial" pitchFamily="34" charset="0"/>
              </a:rPr>
              <a:t>وذلك </a:t>
            </a:r>
            <a:r>
              <a:rPr lang="ar-SA" sz="3200" b="1" dirty="0">
                <a:solidFill>
                  <a:prstClr val="black"/>
                </a:solidFill>
                <a:latin typeface="Arial" pitchFamily="34" charset="0"/>
                <a:cs typeface="Arial" pitchFamily="34" charset="0"/>
              </a:rPr>
              <a:t>بإجراء خطوات </a:t>
            </a:r>
            <a:r>
              <a:rPr lang="ar-SA" sz="3200" b="1" dirty="0" smtClean="0">
                <a:solidFill>
                  <a:prstClr val="black"/>
                </a:solidFill>
                <a:latin typeface="Arial" pitchFamily="34" charset="0"/>
                <a:cs typeface="Arial" pitchFamily="34" charset="0"/>
              </a:rPr>
              <a:t>مرتبة</a:t>
            </a:r>
            <a:r>
              <a:rPr lang="ar-EG" sz="3200" b="1" dirty="0" smtClean="0">
                <a:solidFill>
                  <a:prstClr val="black"/>
                </a:solidFill>
                <a:latin typeface="Arial" pitchFamily="34" charset="0"/>
                <a:cs typeface="Arial" pitchFamily="34" charset="0"/>
              </a:rPr>
              <a:t>                     </a:t>
            </a:r>
            <a:r>
              <a:rPr lang="ar-SA" sz="3200" b="1" dirty="0" smtClean="0">
                <a:solidFill>
                  <a:prstClr val="black"/>
                </a:solidFill>
                <a:latin typeface="Arial" pitchFamily="34" charset="0"/>
                <a:cs typeface="Arial" pitchFamily="34" charset="0"/>
              </a:rPr>
              <a:t> ت</a:t>
            </a:r>
            <a:r>
              <a:rPr lang="ar-EG" sz="3200" b="1" dirty="0" smtClean="0">
                <a:solidFill>
                  <a:prstClr val="black"/>
                </a:solidFill>
                <a:latin typeface="Arial" pitchFamily="34" charset="0"/>
                <a:cs typeface="Arial" pitchFamily="34" charset="0"/>
              </a:rPr>
              <a:t>ُ</a:t>
            </a:r>
            <a:r>
              <a:rPr lang="ar-SA" sz="3200" b="1" dirty="0" smtClean="0">
                <a:solidFill>
                  <a:prstClr val="black"/>
                </a:solidFill>
                <a:latin typeface="Arial" pitchFamily="34" charset="0"/>
                <a:cs typeface="Arial" pitchFamily="34" charset="0"/>
              </a:rPr>
              <a:t>ماثل خطوات</a:t>
            </a:r>
            <a:r>
              <a:rPr lang="en-US" sz="3200" b="1" dirty="0" smtClean="0">
                <a:solidFill>
                  <a:prstClr val="black"/>
                </a:solidFill>
                <a:latin typeface="Arial" pitchFamily="34" charset="0"/>
                <a:cs typeface="Arial" pitchFamily="34" charset="0"/>
              </a:rPr>
              <a:t> </a:t>
            </a:r>
            <a:r>
              <a:rPr lang="ar-SA" sz="3200" b="1" dirty="0" smtClean="0">
                <a:solidFill>
                  <a:prstClr val="black"/>
                </a:solidFill>
                <a:latin typeface="Arial" pitchFamily="34" charset="0"/>
                <a:cs typeface="Arial" pitchFamily="34" charset="0"/>
              </a:rPr>
              <a:t>الطريقة </a:t>
            </a:r>
            <a:r>
              <a:rPr lang="ar-SA" sz="3200" b="1" dirty="0">
                <a:solidFill>
                  <a:prstClr val="black"/>
                </a:solidFill>
                <a:latin typeface="Arial" pitchFamily="34" charset="0"/>
                <a:cs typeface="Arial" pitchFamily="34" charset="0"/>
              </a:rPr>
              <a:t>العلمية فى التفكير </a:t>
            </a:r>
            <a:r>
              <a:rPr lang="en-US" sz="3200" b="1" dirty="0" smtClean="0">
                <a:solidFill>
                  <a:prstClr val="black"/>
                </a:solidFill>
                <a:latin typeface="Arial" pitchFamily="34" charset="0"/>
                <a:cs typeface="Arial" pitchFamily="34" charset="0"/>
              </a:rPr>
              <a:t>                  </a:t>
            </a:r>
            <a:r>
              <a:rPr lang="ar-SA" sz="3200" b="1" dirty="0" smtClean="0">
                <a:solidFill>
                  <a:prstClr val="black"/>
                </a:solidFill>
                <a:latin typeface="Arial" pitchFamily="34" charset="0"/>
                <a:cs typeface="Arial" pitchFamily="34" charset="0"/>
              </a:rPr>
              <a:t>ليصل </a:t>
            </a:r>
            <a:r>
              <a:rPr lang="ar-SA" sz="3200" b="1" dirty="0">
                <a:solidFill>
                  <a:prstClr val="black"/>
                </a:solidFill>
                <a:latin typeface="Arial" pitchFamily="34" charset="0"/>
                <a:cs typeface="Arial" pitchFamily="34" charset="0"/>
              </a:rPr>
              <a:t>فى النهاية </a:t>
            </a:r>
            <a:r>
              <a:rPr lang="ar-SA" sz="3200" b="1" dirty="0" smtClean="0">
                <a:solidFill>
                  <a:prstClr val="black"/>
                </a:solidFill>
                <a:latin typeface="Arial" pitchFamily="34" charset="0"/>
                <a:cs typeface="Arial" pitchFamily="34" charset="0"/>
              </a:rPr>
              <a:t>إلى </a:t>
            </a:r>
            <a:r>
              <a:rPr lang="ar-SA" sz="3200" b="1" dirty="0">
                <a:solidFill>
                  <a:prstClr val="black"/>
                </a:solidFill>
                <a:latin typeface="Arial" pitchFamily="34" charset="0"/>
                <a:cs typeface="Arial" pitchFamily="34" charset="0"/>
              </a:rPr>
              <a:t>حل </a:t>
            </a:r>
            <a:r>
              <a:rPr lang="ar-SA" sz="3200" b="1" dirty="0" smtClean="0">
                <a:solidFill>
                  <a:prstClr val="black"/>
                </a:solidFill>
                <a:latin typeface="Arial" pitchFamily="34" charset="0"/>
                <a:cs typeface="Arial" pitchFamily="34" charset="0"/>
              </a:rPr>
              <a:t>للمشكلة</a:t>
            </a:r>
            <a:endParaRPr lang="en-US" sz="3200" b="1" dirty="0">
              <a:solidFill>
                <a:prstClr val="black"/>
              </a:solidFill>
              <a:latin typeface="Arial" pitchFamily="34" charset="0"/>
              <a:cs typeface="Arial" pitchFamily="34" charset="0"/>
            </a:endParaRPr>
          </a:p>
        </p:txBody>
      </p:sp>
      <p:pic>
        <p:nvPicPr>
          <p:cNvPr id="22532" name="Picture 4" descr="C:\Documents and Settings\Dr Aly.MISHO\My Documents\أشكال توضيحية\images (36).jpg"/>
          <p:cNvPicPr>
            <a:picLocks noChangeAspect="1" noChangeArrowheads="1"/>
          </p:cNvPicPr>
          <p:nvPr/>
        </p:nvPicPr>
        <p:blipFill>
          <a:blip r:embed="rId2"/>
          <a:srcRect/>
          <a:stretch>
            <a:fillRect/>
          </a:stretch>
        </p:blipFill>
        <p:spPr bwMode="auto">
          <a:xfrm flipH="1">
            <a:off x="304800" y="3657600"/>
            <a:ext cx="2133600" cy="2824578"/>
          </a:xfrm>
          <a:prstGeom prst="ellipse">
            <a:avLst/>
          </a:prstGeom>
          <a:ln>
            <a:noFill/>
          </a:ln>
          <a:effectLst>
            <a:softEdge rad="112500"/>
          </a:effectLst>
        </p:spPr>
      </p:pic>
      <p:sp>
        <p:nvSpPr>
          <p:cNvPr id="6" name="Footer Placeholder 5"/>
          <p:cNvSpPr>
            <a:spLocks noGrp="1"/>
          </p:cNvSpPr>
          <p:nvPr>
            <p:ph type="ftr" sz="quarter" idx="11"/>
          </p:nvPr>
        </p:nvSpPr>
        <p:spPr/>
        <p:txBody>
          <a:bodyPr/>
          <a:lstStyle/>
          <a:p>
            <a:r>
              <a:rPr lang="ar-EG" smtClean="0"/>
              <a:t>أ.د. علي حسين</a:t>
            </a:r>
            <a:endParaRPr lang="ar-EG"/>
          </a:p>
        </p:txBody>
      </p:sp>
    </p:spTree>
    <p:extLst>
      <p:ext uri="{BB962C8B-B14F-4D97-AF65-F5344CB8AC3E}">
        <p14:creationId xmlns:p14="http://schemas.microsoft.com/office/powerpoint/2010/main" xmlns="" val="41782647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7652"/>
                                        </p:tgtEl>
                                        <p:attrNameLst>
                                          <p:attrName>style.visibility</p:attrName>
                                        </p:attrNameLst>
                                      </p:cBhvr>
                                      <p:to>
                                        <p:strVal val="visible"/>
                                      </p:to>
                                    </p:set>
                                    <p:animEffect transition="in" filter="randombar(horizontal)">
                                      <p:cBhvr>
                                        <p:cTn id="7" dur="500"/>
                                        <p:tgtEl>
                                          <p:spTgt spid="27652"/>
                                        </p:tgtEl>
                                      </p:cBhvr>
                                    </p:animEffect>
                                  </p:childTnLst>
                                </p:cTn>
                              </p:par>
                            </p:childTnLst>
                          </p:cTn>
                        </p:par>
                      </p:childTnLst>
                    </p:cTn>
                  </p:par>
                  <p:par>
                    <p:cTn id="8" fill="hold">
                      <p:stCondLst>
                        <p:cond delay="indefinite"/>
                      </p:stCondLst>
                      <p:childTnLst>
                        <p:par>
                          <p:cTn id="9" fill="hold">
                            <p:stCondLst>
                              <p:cond delay="0"/>
                            </p:stCondLst>
                            <p:childTnLst>
                              <p:par>
                                <p:cTn id="10" presetID="7" presetClass="entr" presetSubtype="4" fill="hold" grpId="0" nodeType="clickEffect">
                                  <p:stCondLst>
                                    <p:cond delay="0"/>
                                  </p:stCondLst>
                                  <p:childTnLst>
                                    <p:set>
                                      <p:cBhvr>
                                        <p:cTn id="11" dur="1" fill="hold">
                                          <p:stCondLst>
                                            <p:cond delay="0"/>
                                          </p:stCondLst>
                                        </p:cTn>
                                        <p:tgtEl>
                                          <p:spTgt spid="27653"/>
                                        </p:tgtEl>
                                        <p:attrNameLst>
                                          <p:attrName>style.visibility</p:attrName>
                                        </p:attrNameLst>
                                      </p:cBhvr>
                                      <p:to>
                                        <p:strVal val="visible"/>
                                      </p:to>
                                    </p:set>
                                    <p:anim calcmode="lin" valueType="num">
                                      <p:cBhvr additive="base">
                                        <p:cTn id="12" dur="5000" fill="hold"/>
                                        <p:tgtEl>
                                          <p:spTgt spid="27653"/>
                                        </p:tgtEl>
                                        <p:attrNameLst>
                                          <p:attrName>ppt_x</p:attrName>
                                        </p:attrNameLst>
                                      </p:cBhvr>
                                      <p:tavLst>
                                        <p:tav tm="0">
                                          <p:val>
                                            <p:strVal val="#ppt_x"/>
                                          </p:val>
                                        </p:tav>
                                        <p:tav tm="100000">
                                          <p:val>
                                            <p:strVal val="#ppt_x"/>
                                          </p:val>
                                        </p:tav>
                                      </p:tavLst>
                                    </p:anim>
                                    <p:anim calcmode="lin" valueType="num">
                                      <p:cBhvr additive="base">
                                        <p:cTn id="13" dur="5000" fill="hold"/>
                                        <p:tgtEl>
                                          <p:spTgt spid="2765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4" presetClass="entr" presetSubtype="10" fill="hold" grpId="1" nodeType="clickEffect">
                                  <p:stCondLst>
                                    <p:cond delay="0"/>
                                  </p:stCondLst>
                                  <p:childTnLst>
                                    <p:set>
                                      <p:cBhvr>
                                        <p:cTn id="17" dur="1" fill="hold">
                                          <p:stCondLst>
                                            <p:cond delay="0"/>
                                          </p:stCondLst>
                                        </p:cTn>
                                        <p:tgtEl>
                                          <p:spTgt spid="27653"/>
                                        </p:tgtEl>
                                        <p:attrNameLst>
                                          <p:attrName>style.visibility</p:attrName>
                                        </p:attrNameLst>
                                      </p:cBhvr>
                                      <p:to>
                                        <p:strVal val="visible"/>
                                      </p:to>
                                    </p:set>
                                    <p:animEffect transition="in" filter="randombar(horizontal)">
                                      <p:cBhvr>
                                        <p:cTn id="18" dur="500"/>
                                        <p:tgtEl>
                                          <p:spTgt spid="276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2" grpId="0"/>
      <p:bldP spid="27653" grpId="0"/>
      <p:bldP spid="27653" grpId="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Number Placeholder 17"/>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a:defRPr/>
            </a:pPr>
            <a:fld id="{40BE4D23-F309-40AB-86D6-74D5EFE552A4}" type="slidenum">
              <a:rPr lang="ar-SA"/>
              <a:pPr>
                <a:defRPr/>
              </a:pPr>
              <a:t>28</a:t>
            </a:fld>
            <a:endParaRPr lang="en-US"/>
          </a:p>
        </p:txBody>
      </p:sp>
      <p:sp>
        <p:nvSpPr>
          <p:cNvPr id="28677" name="Rectangle 5"/>
          <p:cNvSpPr>
            <a:spLocks noChangeArrowheads="1"/>
          </p:cNvSpPr>
          <p:nvPr/>
        </p:nvSpPr>
        <p:spPr bwMode="auto">
          <a:xfrm>
            <a:off x="6413500" y="1219200"/>
            <a:ext cx="2460625" cy="457200"/>
          </a:xfrm>
          <a:prstGeom prst="rect">
            <a:avLst/>
          </a:prstGeom>
          <a:noFill/>
          <a:ln w="9525">
            <a:noFill/>
            <a:miter lim="800000"/>
            <a:headEnd/>
            <a:tailEnd/>
          </a:ln>
        </p:spPr>
        <p:txBody>
          <a:bodyPr wrap="none" anchor="ctr">
            <a:spAutoFit/>
          </a:bodyPr>
          <a:lstStyle/>
          <a:p>
            <a:pPr algn="justLow">
              <a:buSzPct val="100000"/>
              <a:buFontTx/>
              <a:buAutoNum type="arabicPeriod"/>
              <a:tabLst>
                <a:tab pos="323850" algn="r"/>
                <a:tab pos="2743200" algn="ctr"/>
                <a:tab pos="5486400" algn="r"/>
              </a:tabLst>
            </a:pPr>
            <a:r>
              <a:rPr lang="ar-SA" sz="2400" b="1">
                <a:solidFill>
                  <a:srgbClr val="0000FF"/>
                </a:solidFill>
              </a:rPr>
              <a:t>الإحساس بالمشكلة :</a:t>
            </a:r>
          </a:p>
        </p:txBody>
      </p:sp>
      <p:sp>
        <p:nvSpPr>
          <p:cNvPr id="28678" name="Rectangle 6"/>
          <p:cNvSpPr>
            <a:spLocks noChangeArrowheads="1"/>
          </p:cNvSpPr>
          <p:nvPr/>
        </p:nvSpPr>
        <p:spPr bwMode="auto">
          <a:xfrm>
            <a:off x="381000" y="1079500"/>
            <a:ext cx="5867400" cy="831850"/>
          </a:xfrm>
          <a:prstGeom prst="rect">
            <a:avLst/>
          </a:prstGeom>
          <a:solidFill>
            <a:schemeClr val="bg1">
              <a:lumMod val="85000"/>
            </a:schemeClr>
          </a:solidFill>
          <a:ln w="9525">
            <a:solidFill>
              <a:schemeClr val="accent2"/>
            </a:solidFill>
            <a:miter lim="800000"/>
            <a:headEnd/>
            <a:tailEnd/>
          </a:ln>
        </p:spPr>
        <p:txBody>
          <a:bodyPr anchor="ctr">
            <a:spAutoFit/>
          </a:bodyPr>
          <a:lstStyle/>
          <a:p>
            <a:pPr algn="justLow">
              <a:tabLst>
                <a:tab pos="457200" algn="r"/>
                <a:tab pos="2743200" algn="ctr"/>
                <a:tab pos="5486400" algn="r"/>
              </a:tabLst>
            </a:pPr>
            <a:r>
              <a:rPr lang="ar-SA" sz="2400" b="1" dirty="0"/>
              <a:t>يقوم </a:t>
            </a:r>
            <a:r>
              <a:rPr lang="ar-SA" sz="2400" b="1" dirty="0" smtClean="0"/>
              <a:t>المحاضر </a:t>
            </a:r>
            <a:r>
              <a:rPr lang="ar-SA" sz="2400" b="1" dirty="0"/>
              <a:t>بعرض مجموعة من البيانات أو الظواهر </a:t>
            </a:r>
            <a:r>
              <a:rPr lang="ar-SA" sz="2400" b="1" dirty="0" smtClean="0"/>
              <a:t>التي </a:t>
            </a:r>
            <a:r>
              <a:rPr lang="ar-SA" sz="2400" b="1" dirty="0"/>
              <a:t>تثير اهتمام الطلاب نحو المشكلة موضوع الدراسة .</a:t>
            </a:r>
          </a:p>
        </p:txBody>
      </p:sp>
      <p:sp>
        <p:nvSpPr>
          <p:cNvPr id="28680" name="Rectangle 8"/>
          <p:cNvSpPr>
            <a:spLocks noChangeArrowheads="1"/>
          </p:cNvSpPr>
          <p:nvPr/>
        </p:nvSpPr>
        <p:spPr bwMode="auto">
          <a:xfrm>
            <a:off x="6629400" y="2146300"/>
            <a:ext cx="2171700" cy="457200"/>
          </a:xfrm>
          <a:prstGeom prst="rect">
            <a:avLst/>
          </a:prstGeom>
          <a:noFill/>
          <a:ln w="9525">
            <a:noFill/>
            <a:miter lim="800000"/>
            <a:headEnd/>
            <a:tailEnd/>
          </a:ln>
        </p:spPr>
        <p:txBody>
          <a:bodyPr wrap="none" anchor="ctr">
            <a:spAutoFit/>
          </a:bodyPr>
          <a:lstStyle/>
          <a:p>
            <a:pPr marL="342900" indent="-342900" algn="justLow">
              <a:buSzPct val="100000"/>
              <a:tabLst>
                <a:tab pos="323850" algn="r"/>
                <a:tab pos="2743200" algn="ctr"/>
                <a:tab pos="5486400" algn="r"/>
              </a:tabLst>
            </a:pPr>
            <a:r>
              <a:rPr lang="ar-EG" sz="2400" b="1">
                <a:solidFill>
                  <a:srgbClr val="0000FF"/>
                </a:solidFill>
              </a:rPr>
              <a:t>2.  </a:t>
            </a:r>
            <a:r>
              <a:rPr lang="ar-SA" sz="2400" b="1">
                <a:solidFill>
                  <a:srgbClr val="0000FF"/>
                </a:solidFill>
              </a:rPr>
              <a:t>تحديد المشكلة :</a:t>
            </a:r>
          </a:p>
        </p:txBody>
      </p:sp>
      <p:sp>
        <p:nvSpPr>
          <p:cNvPr id="28681" name="Rectangle 9"/>
          <p:cNvSpPr>
            <a:spLocks noChangeArrowheads="1"/>
          </p:cNvSpPr>
          <p:nvPr/>
        </p:nvSpPr>
        <p:spPr bwMode="auto">
          <a:xfrm>
            <a:off x="381000" y="2028825"/>
            <a:ext cx="5867400" cy="831850"/>
          </a:xfrm>
          <a:prstGeom prst="rect">
            <a:avLst/>
          </a:prstGeom>
          <a:solidFill>
            <a:schemeClr val="accent4">
              <a:lumMod val="20000"/>
              <a:lumOff val="80000"/>
            </a:schemeClr>
          </a:solidFill>
          <a:ln w="9525">
            <a:solidFill>
              <a:schemeClr val="accent2"/>
            </a:solidFill>
            <a:miter lim="800000"/>
            <a:headEnd/>
            <a:tailEnd/>
          </a:ln>
        </p:spPr>
        <p:txBody>
          <a:bodyPr anchor="ctr">
            <a:spAutoFit/>
          </a:bodyPr>
          <a:lstStyle/>
          <a:p>
            <a:pPr algn="justLow">
              <a:tabLst>
                <a:tab pos="457200" algn="r"/>
                <a:tab pos="2743200" algn="ctr"/>
                <a:tab pos="5486400" algn="r"/>
              </a:tabLst>
            </a:pPr>
            <a:r>
              <a:rPr lang="ar-SA" sz="2400" b="1" dirty="0"/>
              <a:t>يقوم </a:t>
            </a:r>
            <a:r>
              <a:rPr lang="ar-SA" sz="2400" b="1" dirty="0" smtClean="0"/>
              <a:t>المحاضر </a:t>
            </a:r>
            <a:r>
              <a:rPr lang="ar-SA" sz="2400" b="1" dirty="0"/>
              <a:t>بمساعدة الطلاب على صياغة المشكلة وتحديدها </a:t>
            </a:r>
            <a:r>
              <a:rPr lang="ar-SA" sz="2400" b="1" dirty="0" smtClean="0"/>
              <a:t>في </a:t>
            </a:r>
            <a:r>
              <a:rPr lang="ar-SA" sz="2400" b="1" dirty="0"/>
              <a:t>سؤال أو أكثر .</a:t>
            </a:r>
          </a:p>
        </p:txBody>
      </p:sp>
      <p:sp>
        <p:nvSpPr>
          <p:cNvPr id="28682" name="Rectangle 10"/>
          <p:cNvSpPr>
            <a:spLocks noChangeArrowheads="1"/>
          </p:cNvSpPr>
          <p:nvPr/>
        </p:nvSpPr>
        <p:spPr bwMode="auto">
          <a:xfrm>
            <a:off x="6705600" y="3175000"/>
            <a:ext cx="2173288" cy="457200"/>
          </a:xfrm>
          <a:prstGeom prst="rect">
            <a:avLst/>
          </a:prstGeom>
          <a:noFill/>
          <a:ln w="9525">
            <a:noFill/>
            <a:miter lim="800000"/>
            <a:headEnd/>
            <a:tailEnd/>
          </a:ln>
        </p:spPr>
        <p:txBody>
          <a:bodyPr wrap="none" anchor="ctr">
            <a:spAutoFit/>
          </a:bodyPr>
          <a:lstStyle/>
          <a:p>
            <a:pPr algn="justLow">
              <a:buSzPct val="100000"/>
              <a:tabLst>
                <a:tab pos="323850" algn="r"/>
                <a:tab pos="2743200" algn="ctr"/>
                <a:tab pos="5486400" algn="r"/>
              </a:tabLst>
            </a:pPr>
            <a:r>
              <a:rPr lang="ar-EG" sz="2400" b="1">
                <a:solidFill>
                  <a:srgbClr val="0000FF"/>
                </a:solidFill>
              </a:rPr>
              <a:t>3. </a:t>
            </a:r>
            <a:r>
              <a:rPr lang="ar-SA" sz="2400" b="1">
                <a:solidFill>
                  <a:srgbClr val="0000FF"/>
                </a:solidFill>
              </a:rPr>
              <a:t>فرض الفروض :</a:t>
            </a:r>
          </a:p>
        </p:txBody>
      </p:sp>
      <p:sp>
        <p:nvSpPr>
          <p:cNvPr id="28683" name="Rectangle 11"/>
          <p:cNvSpPr>
            <a:spLocks noChangeArrowheads="1"/>
          </p:cNvSpPr>
          <p:nvPr/>
        </p:nvSpPr>
        <p:spPr bwMode="auto">
          <a:xfrm>
            <a:off x="381000" y="2981325"/>
            <a:ext cx="5867400" cy="831850"/>
          </a:xfrm>
          <a:prstGeom prst="rect">
            <a:avLst/>
          </a:prstGeom>
          <a:solidFill>
            <a:schemeClr val="bg1">
              <a:lumMod val="85000"/>
            </a:schemeClr>
          </a:solidFill>
          <a:ln w="9525">
            <a:solidFill>
              <a:schemeClr val="accent2"/>
            </a:solidFill>
            <a:miter lim="800000"/>
            <a:headEnd/>
            <a:tailEnd/>
          </a:ln>
        </p:spPr>
        <p:txBody>
          <a:bodyPr anchor="ctr">
            <a:spAutoFit/>
          </a:bodyPr>
          <a:lstStyle/>
          <a:p>
            <a:pPr algn="justLow">
              <a:tabLst>
                <a:tab pos="457200" algn="r"/>
                <a:tab pos="2743200" algn="ctr"/>
                <a:tab pos="5486400" algn="r"/>
              </a:tabLst>
            </a:pPr>
            <a:r>
              <a:rPr lang="ar-SA" sz="2400" b="1" dirty="0"/>
              <a:t>يقوم </a:t>
            </a:r>
            <a:r>
              <a:rPr lang="ar-SA" sz="2400" b="1" dirty="0" smtClean="0"/>
              <a:t>المحاضر </a:t>
            </a:r>
            <a:r>
              <a:rPr lang="ar-SA" sz="2400" b="1" dirty="0"/>
              <a:t>بتشجيع الطلاب على عرض مجموعة من الأفكار أو الحلول المقترحة للمشكلة موضوع الدراسة.</a:t>
            </a:r>
          </a:p>
        </p:txBody>
      </p:sp>
      <p:sp>
        <p:nvSpPr>
          <p:cNvPr id="28684" name="Rectangle 12"/>
          <p:cNvSpPr>
            <a:spLocks noChangeArrowheads="1"/>
          </p:cNvSpPr>
          <p:nvPr/>
        </p:nvSpPr>
        <p:spPr bwMode="auto">
          <a:xfrm>
            <a:off x="6143625" y="4083050"/>
            <a:ext cx="2825750" cy="457200"/>
          </a:xfrm>
          <a:prstGeom prst="rect">
            <a:avLst/>
          </a:prstGeom>
          <a:noFill/>
          <a:ln w="9525">
            <a:noFill/>
            <a:miter lim="800000"/>
            <a:headEnd/>
            <a:tailEnd/>
          </a:ln>
        </p:spPr>
        <p:txBody>
          <a:bodyPr wrap="none" anchor="ctr">
            <a:spAutoFit/>
          </a:bodyPr>
          <a:lstStyle/>
          <a:p>
            <a:pPr algn="justLow">
              <a:buSzPct val="100000"/>
              <a:tabLst>
                <a:tab pos="323850" algn="r"/>
                <a:tab pos="2743200" algn="ctr"/>
                <a:tab pos="5486400" algn="r"/>
              </a:tabLst>
            </a:pPr>
            <a:r>
              <a:rPr lang="ar-EG" sz="2400" b="1">
                <a:solidFill>
                  <a:srgbClr val="0000FF"/>
                </a:solidFill>
              </a:rPr>
              <a:t>4. </a:t>
            </a:r>
            <a:r>
              <a:rPr lang="ar-SA" sz="2400" b="1">
                <a:solidFill>
                  <a:srgbClr val="0000FF"/>
                </a:solidFill>
              </a:rPr>
              <a:t>اختبار صحة الفروض :</a:t>
            </a:r>
          </a:p>
        </p:txBody>
      </p:sp>
      <p:sp>
        <p:nvSpPr>
          <p:cNvPr id="28685" name="Rectangle 13"/>
          <p:cNvSpPr>
            <a:spLocks noChangeArrowheads="1"/>
          </p:cNvSpPr>
          <p:nvPr/>
        </p:nvSpPr>
        <p:spPr bwMode="auto">
          <a:xfrm>
            <a:off x="381000" y="3949700"/>
            <a:ext cx="5848350" cy="831850"/>
          </a:xfrm>
          <a:prstGeom prst="rect">
            <a:avLst/>
          </a:prstGeom>
          <a:solidFill>
            <a:schemeClr val="accent4">
              <a:lumMod val="20000"/>
              <a:lumOff val="80000"/>
            </a:schemeClr>
          </a:solidFill>
          <a:ln w="9525">
            <a:solidFill>
              <a:schemeClr val="accent2"/>
            </a:solidFill>
            <a:miter lim="800000"/>
            <a:headEnd/>
            <a:tailEnd/>
          </a:ln>
        </p:spPr>
        <p:txBody>
          <a:bodyPr anchor="ctr">
            <a:spAutoFit/>
          </a:bodyPr>
          <a:lstStyle/>
          <a:p>
            <a:pPr algn="justLow">
              <a:tabLst>
                <a:tab pos="457200" algn="r"/>
                <a:tab pos="2743200" algn="ctr"/>
                <a:tab pos="5486400" algn="r"/>
              </a:tabLst>
            </a:pPr>
            <a:r>
              <a:rPr lang="ar-SA" sz="2400" b="1" dirty="0"/>
              <a:t>يوجه </a:t>
            </a:r>
            <a:r>
              <a:rPr lang="ar-SA" sz="2400" b="1" dirty="0" smtClean="0"/>
              <a:t>المحاضر </a:t>
            </a:r>
            <a:r>
              <a:rPr lang="ar-SA" sz="2400" b="1" dirty="0"/>
              <a:t>الطلاب لاختبار لأفكار والحلول باستخدام جمع البيانات أو التجريب </a:t>
            </a:r>
            <a:r>
              <a:rPr lang="ar-SA" sz="2400" b="1" dirty="0" smtClean="0"/>
              <a:t>العملي </a:t>
            </a:r>
            <a:r>
              <a:rPr lang="ar-SA" sz="2400" b="1" dirty="0"/>
              <a:t>.</a:t>
            </a:r>
          </a:p>
        </p:txBody>
      </p:sp>
      <p:sp>
        <p:nvSpPr>
          <p:cNvPr id="28686" name="Rectangle 14"/>
          <p:cNvSpPr>
            <a:spLocks noChangeArrowheads="1"/>
          </p:cNvSpPr>
          <p:nvPr/>
        </p:nvSpPr>
        <p:spPr bwMode="auto">
          <a:xfrm>
            <a:off x="6527800" y="4895850"/>
            <a:ext cx="2408238" cy="457200"/>
          </a:xfrm>
          <a:prstGeom prst="rect">
            <a:avLst/>
          </a:prstGeom>
          <a:noFill/>
          <a:ln w="9525">
            <a:noFill/>
            <a:miter lim="800000"/>
            <a:headEnd/>
            <a:tailEnd/>
          </a:ln>
        </p:spPr>
        <p:txBody>
          <a:bodyPr wrap="none" anchor="ctr">
            <a:spAutoFit/>
          </a:bodyPr>
          <a:lstStyle/>
          <a:p>
            <a:pPr algn="justLow">
              <a:buSzPct val="100000"/>
              <a:tabLst>
                <a:tab pos="323850" algn="r"/>
                <a:tab pos="2743200" algn="ctr"/>
                <a:tab pos="5486400" algn="r"/>
              </a:tabLst>
            </a:pPr>
            <a:r>
              <a:rPr lang="ar-EG" sz="2400" b="1">
                <a:solidFill>
                  <a:srgbClr val="0000FF"/>
                </a:solidFill>
              </a:rPr>
              <a:t>5. </a:t>
            </a:r>
            <a:r>
              <a:rPr lang="ar-SA" sz="2400" b="1">
                <a:solidFill>
                  <a:srgbClr val="0000FF"/>
                </a:solidFill>
              </a:rPr>
              <a:t>الوصول إلى الحل :</a:t>
            </a:r>
          </a:p>
        </p:txBody>
      </p:sp>
      <p:sp>
        <p:nvSpPr>
          <p:cNvPr id="28687" name="Rectangle 15"/>
          <p:cNvSpPr>
            <a:spLocks noChangeArrowheads="1"/>
          </p:cNvSpPr>
          <p:nvPr/>
        </p:nvSpPr>
        <p:spPr bwMode="auto">
          <a:xfrm>
            <a:off x="381000" y="4919663"/>
            <a:ext cx="5867400" cy="466725"/>
          </a:xfrm>
          <a:prstGeom prst="rect">
            <a:avLst/>
          </a:prstGeom>
          <a:solidFill>
            <a:schemeClr val="bg1">
              <a:lumMod val="85000"/>
            </a:schemeClr>
          </a:solidFill>
          <a:ln w="9525">
            <a:solidFill>
              <a:schemeClr val="accent2"/>
            </a:solidFill>
            <a:miter lim="800000"/>
            <a:headEnd/>
            <a:tailEnd/>
          </a:ln>
        </p:spPr>
        <p:txBody>
          <a:bodyPr anchor="ctr">
            <a:spAutoFit/>
          </a:bodyPr>
          <a:lstStyle/>
          <a:p>
            <a:pPr algn="justLow">
              <a:tabLst>
                <a:tab pos="457200" algn="r"/>
                <a:tab pos="2743200" algn="ctr"/>
                <a:tab pos="5486400" algn="r"/>
              </a:tabLst>
            </a:pPr>
            <a:r>
              <a:rPr lang="ar-SA" sz="2400" b="1" dirty="0"/>
              <a:t>يقوم </a:t>
            </a:r>
            <a:r>
              <a:rPr lang="ar-SA" sz="2400" b="1" dirty="0" smtClean="0"/>
              <a:t>المحاضر </a:t>
            </a:r>
            <a:r>
              <a:rPr lang="ar-SA" sz="2400" b="1" dirty="0"/>
              <a:t>بالاشتراك مع طلابه باختيار أنسب الحلول .</a:t>
            </a:r>
          </a:p>
        </p:txBody>
      </p:sp>
      <p:sp>
        <p:nvSpPr>
          <p:cNvPr id="28688" name="Rectangle 16"/>
          <p:cNvSpPr>
            <a:spLocks noChangeArrowheads="1"/>
          </p:cNvSpPr>
          <p:nvPr/>
        </p:nvSpPr>
        <p:spPr bwMode="auto">
          <a:xfrm>
            <a:off x="7542213" y="5683250"/>
            <a:ext cx="1358900" cy="457200"/>
          </a:xfrm>
          <a:prstGeom prst="rect">
            <a:avLst/>
          </a:prstGeom>
          <a:noFill/>
          <a:ln w="9525">
            <a:noFill/>
            <a:miter lim="800000"/>
            <a:headEnd/>
            <a:tailEnd/>
          </a:ln>
        </p:spPr>
        <p:txBody>
          <a:bodyPr wrap="none" anchor="ctr">
            <a:spAutoFit/>
          </a:bodyPr>
          <a:lstStyle/>
          <a:p>
            <a:r>
              <a:rPr lang="ar-SA" sz="2400" b="1">
                <a:solidFill>
                  <a:srgbClr val="0000FF"/>
                </a:solidFill>
              </a:rPr>
              <a:t>6. التعميم:</a:t>
            </a:r>
            <a:r>
              <a:rPr lang="en-US" sz="2400" b="1">
                <a:solidFill>
                  <a:srgbClr val="0000FF"/>
                </a:solidFill>
              </a:rPr>
              <a:t> </a:t>
            </a:r>
          </a:p>
        </p:txBody>
      </p:sp>
      <p:sp>
        <p:nvSpPr>
          <p:cNvPr id="28689" name="Rectangle 17"/>
          <p:cNvSpPr>
            <a:spLocks noChangeArrowheads="1"/>
          </p:cNvSpPr>
          <p:nvPr/>
        </p:nvSpPr>
        <p:spPr bwMode="auto">
          <a:xfrm>
            <a:off x="393700" y="5524500"/>
            <a:ext cx="5864225" cy="831850"/>
          </a:xfrm>
          <a:prstGeom prst="rect">
            <a:avLst/>
          </a:prstGeom>
          <a:solidFill>
            <a:schemeClr val="accent4">
              <a:lumMod val="20000"/>
              <a:lumOff val="80000"/>
            </a:schemeClr>
          </a:solidFill>
          <a:ln w="9525">
            <a:solidFill>
              <a:schemeClr val="accent2"/>
            </a:solidFill>
            <a:miter lim="800000"/>
            <a:headEnd/>
            <a:tailEnd/>
          </a:ln>
        </p:spPr>
        <p:txBody>
          <a:bodyPr anchor="ctr">
            <a:spAutoFit/>
          </a:bodyPr>
          <a:lstStyle/>
          <a:p>
            <a:pPr algn="justLow">
              <a:tabLst>
                <a:tab pos="457200" algn="r"/>
                <a:tab pos="2743200" algn="ctr"/>
                <a:tab pos="5486400" algn="r"/>
              </a:tabLst>
            </a:pPr>
            <a:r>
              <a:rPr lang="ar-SA" sz="2400" b="1" dirty="0"/>
              <a:t>يقوم الطلاب تحت إشراف </a:t>
            </a:r>
            <a:r>
              <a:rPr lang="ar-SA" sz="2400" b="1" dirty="0" smtClean="0"/>
              <a:t>المحاضر </a:t>
            </a:r>
            <a:r>
              <a:rPr lang="ar-SA" sz="2400" b="1" dirty="0"/>
              <a:t>بتعميم النتائج </a:t>
            </a:r>
            <a:r>
              <a:rPr lang="ar-SA" sz="2400" b="1" dirty="0" smtClean="0"/>
              <a:t>التي </a:t>
            </a:r>
            <a:r>
              <a:rPr lang="ar-SA" sz="2400" b="1" dirty="0"/>
              <a:t>توصلوا إليها </a:t>
            </a:r>
            <a:r>
              <a:rPr lang="ar-SA" sz="2400" b="1" dirty="0" smtClean="0"/>
              <a:t>في </a:t>
            </a:r>
            <a:r>
              <a:rPr lang="ar-SA" sz="2400" b="1" dirty="0"/>
              <a:t>حل المشكلة .</a:t>
            </a:r>
          </a:p>
        </p:txBody>
      </p:sp>
      <p:sp>
        <p:nvSpPr>
          <p:cNvPr id="27652" name="Text Box 4"/>
          <p:cNvSpPr txBox="1">
            <a:spLocks noChangeArrowheads="1"/>
          </p:cNvSpPr>
          <p:nvPr/>
        </p:nvSpPr>
        <p:spPr bwMode="auto">
          <a:xfrm>
            <a:off x="1219200" y="0"/>
            <a:ext cx="6451600" cy="1015663"/>
          </a:xfrm>
          <a:prstGeom prst="rect">
            <a:avLst/>
          </a:prstGeom>
          <a:noFill/>
          <a:ln w="9525">
            <a:noFill/>
            <a:miter lim="800000"/>
            <a:headEnd/>
            <a:tailEnd/>
          </a:ln>
        </p:spPr>
        <p:txBody>
          <a:bodyPr wrap="square">
            <a:spAutoFit/>
          </a:bodyPr>
          <a:lstStyle/>
          <a:p>
            <a:pPr algn="ctr"/>
            <a:r>
              <a:rPr lang="ar-SA" sz="6000" b="1" dirty="0">
                <a:solidFill>
                  <a:srgbClr val="C00000"/>
                </a:solidFill>
                <a:cs typeface="PT Bold Heading" pitchFamily="2" charset="-78"/>
              </a:rPr>
              <a:t>خطوات </a:t>
            </a:r>
            <a:r>
              <a:rPr lang="ar-SA" sz="6000" b="1" dirty="0" smtClean="0">
                <a:solidFill>
                  <a:srgbClr val="C00000"/>
                </a:solidFill>
                <a:cs typeface="PT Bold Heading" pitchFamily="2" charset="-78"/>
              </a:rPr>
              <a:t>حل المشكل</a:t>
            </a:r>
            <a:r>
              <a:rPr lang="ar-EG" sz="6000" b="1" dirty="0" smtClean="0">
                <a:solidFill>
                  <a:srgbClr val="C00000"/>
                </a:solidFill>
                <a:cs typeface="PT Bold Heading" pitchFamily="2" charset="-78"/>
              </a:rPr>
              <a:t>ة</a:t>
            </a:r>
            <a:endParaRPr lang="ar-SA" sz="6000" b="1" dirty="0">
              <a:solidFill>
                <a:srgbClr val="C00000"/>
              </a:solidFill>
              <a:cs typeface="PT Bold Heading" pitchFamily="2" charset="-78"/>
            </a:endParaRPr>
          </a:p>
        </p:txBody>
      </p:sp>
      <p:sp>
        <p:nvSpPr>
          <p:cNvPr id="16" name="Footer Placeholder 15"/>
          <p:cNvSpPr>
            <a:spLocks noGrp="1"/>
          </p:cNvSpPr>
          <p:nvPr>
            <p:ph type="ftr" sz="quarter" idx="11"/>
          </p:nvPr>
        </p:nvSpPr>
        <p:spPr/>
        <p:txBody>
          <a:bodyPr/>
          <a:lstStyle/>
          <a:p>
            <a:r>
              <a:rPr lang="ar-EG" smtClean="0"/>
              <a:t>أ.د. علي حسين</a:t>
            </a:r>
            <a:endParaRPr lang="ar-EG"/>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8677"/>
                                        </p:tgtEl>
                                        <p:attrNameLst>
                                          <p:attrName>style.visibility</p:attrName>
                                        </p:attrNameLst>
                                      </p:cBhvr>
                                      <p:to>
                                        <p:strVal val="visible"/>
                                      </p:to>
                                    </p:set>
                                    <p:animEffect transition="in" filter="randombar(horizontal)">
                                      <p:cBhvr>
                                        <p:cTn id="7" dur="500"/>
                                        <p:tgtEl>
                                          <p:spTgt spid="28677"/>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28678"/>
                                        </p:tgtEl>
                                        <p:attrNameLst>
                                          <p:attrName>style.visibility</p:attrName>
                                        </p:attrNameLst>
                                      </p:cBhvr>
                                      <p:to>
                                        <p:strVal val="visible"/>
                                      </p:to>
                                    </p:set>
                                    <p:animEffect transition="in" filter="slide(fromBottom)">
                                      <p:cBhvr>
                                        <p:cTn id="12" dur="500"/>
                                        <p:tgtEl>
                                          <p:spTgt spid="28678"/>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28680"/>
                                        </p:tgtEl>
                                        <p:attrNameLst>
                                          <p:attrName>style.visibility</p:attrName>
                                        </p:attrNameLst>
                                      </p:cBhvr>
                                      <p:to>
                                        <p:strVal val="visible"/>
                                      </p:to>
                                    </p:set>
                                    <p:animEffect transition="in" filter="barn(inHorizontal)">
                                      <p:cBhvr>
                                        <p:cTn id="17" dur="500"/>
                                        <p:tgtEl>
                                          <p:spTgt spid="28680"/>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28681"/>
                                        </p:tgtEl>
                                        <p:attrNameLst>
                                          <p:attrName>style.visibility</p:attrName>
                                        </p:attrNameLst>
                                      </p:cBhvr>
                                      <p:to>
                                        <p:strVal val="visible"/>
                                      </p:to>
                                    </p:set>
                                    <p:animEffect transition="in" filter="slide(fromBottom)">
                                      <p:cBhvr>
                                        <p:cTn id="22" dur="500"/>
                                        <p:tgtEl>
                                          <p:spTgt spid="28681"/>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6" fill="hold" grpId="0" nodeType="clickEffect">
                                  <p:stCondLst>
                                    <p:cond delay="0"/>
                                  </p:stCondLst>
                                  <p:childTnLst>
                                    <p:set>
                                      <p:cBhvr>
                                        <p:cTn id="26" dur="1" fill="hold">
                                          <p:stCondLst>
                                            <p:cond delay="0"/>
                                          </p:stCondLst>
                                        </p:cTn>
                                        <p:tgtEl>
                                          <p:spTgt spid="28682"/>
                                        </p:tgtEl>
                                        <p:attrNameLst>
                                          <p:attrName>style.visibility</p:attrName>
                                        </p:attrNameLst>
                                      </p:cBhvr>
                                      <p:to>
                                        <p:strVal val="visible"/>
                                      </p:to>
                                    </p:set>
                                    <p:animEffect transition="in" filter="barn(inHorizontal)">
                                      <p:cBhvr>
                                        <p:cTn id="27" dur="500"/>
                                        <p:tgtEl>
                                          <p:spTgt spid="28682"/>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28683"/>
                                        </p:tgtEl>
                                        <p:attrNameLst>
                                          <p:attrName>style.visibility</p:attrName>
                                        </p:attrNameLst>
                                      </p:cBhvr>
                                      <p:to>
                                        <p:strVal val="visible"/>
                                      </p:to>
                                    </p:set>
                                    <p:animEffect transition="in" filter="slide(fromBottom)">
                                      <p:cBhvr>
                                        <p:cTn id="32" dur="500"/>
                                        <p:tgtEl>
                                          <p:spTgt spid="28683"/>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6" fill="hold" grpId="0" nodeType="clickEffect">
                                  <p:stCondLst>
                                    <p:cond delay="0"/>
                                  </p:stCondLst>
                                  <p:childTnLst>
                                    <p:set>
                                      <p:cBhvr>
                                        <p:cTn id="36" dur="1" fill="hold">
                                          <p:stCondLst>
                                            <p:cond delay="0"/>
                                          </p:stCondLst>
                                        </p:cTn>
                                        <p:tgtEl>
                                          <p:spTgt spid="28684"/>
                                        </p:tgtEl>
                                        <p:attrNameLst>
                                          <p:attrName>style.visibility</p:attrName>
                                        </p:attrNameLst>
                                      </p:cBhvr>
                                      <p:to>
                                        <p:strVal val="visible"/>
                                      </p:to>
                                    </p:set>
                                    <p:animEffect transition="in" filter="barn(inHorizontal)">
                                      <p:cBhvr>
                                        <p:cTn id="37" dur="500"/>
                                        <p:tgtEl>
                                          <p:spTgt spid="28684"/>
                                        </p:tgtEl>
                                      </p:cBhvr>
                                    </p:animEffect>
                                  </p:childTnLst>
                                </p:cTn>
                              </p:par>
                            </p:childTnLst>
                          </p:cTn>
                        </p:par>
                      </p:childTnLst>
                    </p:cTn>
                  </p:par>
                  <p:par>
                    <p:cTn id="38" fill="hold">
                      <p:stCondLst>
                        <p:cond delay="indefinite"/>
                      </p:stCondLst>
                      <p:childTnLst>
                        <p:par>
                          <p:cTn id="39" fill="hold">
                            <p:stCondLst>
                              <p:cond delay="0"/>
                            </p:stCondLst>
                            <p:childTnLst>
                              <p:par>
                                <p:cTn id="40" presetID="12" presetClass="entr" presetSubtype="4" fill="hold" grpId="0" nodeType="clickEffect">
                                  <p:stCondLst>
                                    <p:cond delay="0"/>
                                  </p:stCondLst>
                                  <p:childTnLst>
                                    <p:set>
                                      <p:cBhvr>
                                        <p:cTn id="41" dur="1" fill="hold">
                                          <p:stCondLst>
                                            <p:cond delay="0"/>
                                          </p:stCondLst>
                                        </p:cTn>
                                        <p:tgtEl>
                                          <p:spTgt spid="28685"/>
                                        </p:tgtEl>
                                        <p:attrNameLst>
                                          <p:attrName>style.visibility</p:attrName>
                                        </p:attrNameLst>
                                      </p:cBhvr>
                                      <p:to>
                                        <p:strVal val="visible"/>
                                      </p:to>
                                    </p:set>
                                    <p:animEffect transition="in" filter="slide(fromBottom)">
                                      <p:cBhvr>
                                        <p:cTn id="42" dur="500"/>
                                        <p:tgtEl>
                                          <p:spTgt spid="28685"/>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6" fill="hold" grpId="0" nodeType="clickEffect">
                                  <p:stCondLst>
                                    <p:cond delay="0"/>
                                  </p:stCondLst>
                                  <p:childTnLst>
                                    <p:set>
                                      <p:cBhvr>
                                        <p:cTn id="46" dur="1" fill="hold">
                                          <p:stCondLst>
                                            <p:cond delay="0"/>
                                          </p:stCondLst>
                                        </p:cTn>
                                        <p:tgtEl>
                                          <p:spTgt spid="28686"/>
                                        </p:tgtEl>
                                        <p:attrNameLst>
                                          <p:attrName>style.visibility</p:attrName>
                                        </p:attrNameLst>
                                      </p:cBhvr>
                                      <p:to>
                                        <p:strVal val="visible"/>
                                      </p:to>
                                    </p:set>
                                    <p:animEffect transition="in" filter="barn(inHorizontal)">
                                      <p:cBhvr>
                                        <p:cTn id="47" dur="500"/>
                                        <p:tgtEl>
                                          <p:spTgt spid="28686"/>
                                        </p:tgtEl>
                                      </p:cBhvr>
                                    </p:animEffect>
                                  </p:childTnLst>
                                </p:cTn>
                              </p:par>
                            </p:childTnLst>
                          </p:cTn>
                        </p:par>
                      </p:childTnLst>
                    </p:cTn>
                  </p:par>
                  <p:par>
                    <p:cTn id="48" fill="hold">
                      <p:stCondLst>
                        <p:cond delay="indefinite"/>
                      </p:stCondLst>
                      <p:childTnLst>
                        <p:par>
                          <p:cTn id="49" fill="hold">
                            <p:stCondLst>
                              <p:cond delay="0"/>
                            </p:stCondLst>
                            <p:childTnLst>
                              <p:par>
                                <p:cTn id="50" presetID="12" presetClass="entr" presetSubtype="4" fill="hold" grpId="0" nodeType="clickEffect">
                                  <p:stCondLst>
                                    <p:cond delay="0"/>
                                  </p:stCondLst>
                                  <p:childTnLst>
                                    <p:set>
                                      <p:cBhvr>
                                        <p:cTn id="51" dur="1" fill="hold">
                                          <p:stCondLst>
                                            <p:cond delay="0"/>
                                          </p:stCondLst>
                                        </p:cTn>
                                        <p:tgtEl>
                                          <p:spTgt spid="28687"/>
                                        </p:tgtEl>
                                        <p:attrNameLst>
                                          <p:attrName>style.visibility</p:attrName>
                                        </p:attrNameLst>
                                      </p:cBhvr>
                                      <p:to>
                                        <p:strVal val="visible"/>
                                      </p:to>
                                    </p:set>
                                    <p:animEffect transition="in" filter="slide(fromBottom)">
                                      <p:cBhvr>
                                        <p:cTn id="52" dur="500"/>
                                        <p:tgtEl>
                                          <p:spTgt spid="28687"/>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6" fill="hold" grpId="0" nodeType="clickEffect">
                                  <p:stCondLst>
                                    <p:cond delay="0"/>
                                  </p:stCondLst>
                                  <p:childTnLst>
                                    <p:set>
                                      <p:cBhvr>
                                        <p:cTn id="56" dur="1" fill="hold">
                                          <p:stCondLst>
                                            <p:cond delay="0"/>
                                          </p:stCondLst>
                                        </p:cTn>
                                        <p:tgtEl>
                                          <p:spTgt spid="28688"/>
                                        </p:tgtEl>
                                        <p:attrNameLst>
                                          <p:attrName>style.visibility</p:attrName>
                                        </p:attrNameLst>
                                      </p:cBhvr>
                                      <p:to>
                                        <p:strVal val="visible"/>
                                      </p:to>
                                    </p:set>
                                    <p:animEffect transition="in" filter="barn(inHorizontal)">
                                      <p:cBhvr>
                                        <p:cTn id="57" dur="500"/>
                                        <p:tgtEl>
                                          <p:spTgt spid="28688"/>
                                        </p:tgtEl>
                                      </p:cBhvr>
                                    </p:animEffect>
                                  </p:childTnLst>
                                </p:cTn>
                              </p:par>
                            </p:childTnLst>
                          </p:cTn>
                        </p:par>
                      </p:childTnLst>
                    </p:cTn>
                  </p:par>
                  <p:par>
                    <p:cTn id="58" fill="hold">
                      <p:stCondLst>
                        <p:cond delay="indefinite"/>
                      </p:stCondLst>
                      <p:childTnLst>
                        <p:par>
                          <p:cTn id="59" fill="hold">
                            <p:stCondLst>
                              <p:cond delay="0"/>
                            </p:stCondLst>
                            <p:childTnLst>
                              <p:par>
                                <p:cTn id="60" presetID="12" presetClass="entr" presetSubtype="4" fill="hold" grpId="0" nodeType="clickEffect">
                                  <p:stCondLst>
                                    <p:cond delay="0"/>
                                  </p:stCondLst>
                                  <p:childTnLst>
                                    <p:set>
                                      <p:cBhvr>
                                        <p:cTn id="61" dur="1" fill="hold">
                                          <p:stCondLst>
                                            <p:cond delay="0"/>
                                          </p:stCondLst>
                                        </p:cTn>
                                        <p:tgtEl>
                                          <p:spTgt spid="28689"/>
                                        </p:tgtEl>
                                        <p:attrNameLst>
                                          <p:attrName>style.visibility</p:attrName>
                                        </p:attrNameLst>
                                      </p:cBhvr>
                                      <p:to>
                                        <p:strVal val="visible"/>
                                      </p:to>
                                    </p:set>
                                    <p:animEffect transition="in" filter="slide(fromBottom)">
                                      <p:cBhvr>
                                        <p:cTn id="62" dur="500"/>
                                        <p:tgtEl>
                                          <p:spTgt spid="28689"/>
                                        </p:tgtEl>
                                      </p:cBhvr>
                                    </p:animEffect>
                                  </p:childTnLst>
                                </p:cTn>
                              </p:par>
                            </p:childTnLst>
                          </p:cTn>
                        </p:par>
                      </p:childTnLst>
                    </p:cTn>
                  </p:par>
                  <p:par>
                    <p:cTn id="63" fill="hold">
                      <p:stCondLst>
                        <p:cond delay="indefinite"/>
                      </p:stCondLst>
                      <p:childTnLst>
                        <p:par>
                          <p:cTn id="64" fill="hold">
                            <p:stCondLst>
                              <p:cond delay="0"/>
                            </p:stCondLst>
                            <p:childTnLst>
                              <p:par>
                                <p:cTn id="65" presetID="14" presetClass="entr" presetSubtype="10" fill="hold" grpId="0" nodeType="clickEffect">
                                  <p:stCondLst>
                                    <p:cond delay="0"/>
                                  </p:stCondLst>
                                  <p:childTnLst>
                                    <p:set>
                                      <p:cBhvr>
                                        <p:cTn id="66" dur="1" fill="hold">
                                          <p:stCondLst>
                                            <p:cond delay="0"/>
                                          </p:stCondLst>
                                        </p:cTn>
                                        <p:tgtEl>
                                          <p:spTgt spid="27652"/>
                                        </p:tgtEl>
                                        <p:attrNameLst>
                                          <p:attrName>style.visibility</p:attrName>
                                        </p:attrNameLst>
                                      </p:cBhvr>
                                      <p:to>
                                        <p:strVal val="visible"/>
                                      </p:to>
                                    </p:set>
                                    <p:animEffect transition="in" filter="randombar(horizontal)">
                                      <p:cBhvr>
                                        <p:cTn id="67" dur="500"/>
                                        <p:tgtEl>
                                          <p:spTgt spid="276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7" grpId="0"/>
      <p:bldP spid="28678" grpId="0" animBg="1"/>
      <p:bldP spid="28680" grpId="0"/>
      <p:bldP spid="28681" grpId="0" animBg="1"/>
      <p:bldP spid="28682" grpId="0"/>
      <p:bldP spid="28683" grpId="0" animBg="1"/>
      <p:bldP spid="28684" grpId="0"/>
      <p:bldP spid="28685" grpId="0" animBg="1"/>
      <p:bldP spid="28686" grpId="0"/>
      <p:bldP spid="28687" grpId="0" animBg="1"/>
      <p:bldP spid="28688" grpId="0"/>
      <p:bldP spid="28689" grpId="0" animBg="1"/>
      <p:bldP spid="27652"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Number Placeholder 17"/>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a:defRPr/>
            </a:pPr>
            <a:fld id="{4F5967D2-54B1-4EFB-A6DC-3D3976B5C5A3}" type="slidenum">
              <a:rPr lang="ar-SA"/>
              <a:pPr>
                <a:defRPr/>
              </a:pPr>
              <a:t>29</a:t>
            </a:fld>
            <a:endParaRPr lang="en-US"/>
          </a:p>
        </p:txBody>
      </p:sp>
      <p:sp>
        <p:nvSpPr>
          <p:cNvPr id="398338" name="Rectangle 2"/>
          <p:cNvSpPr>
            <a:spLocks noChangeArrowheads="1"/>
          </p:cNvSpPr>
          <p:nvPr/>
        </p:nvSpPr>
        <p:spPr bwMode="auto">
          <a:xfrm>
            <a:off x="609600" y="381000"/>
            <a:ext cx="7972055" cy="707886"/>
          </a:xfrm>
          <a:prstGeom prst="rect">
            <a:avLst/>
          </a:prstGeom>
          <a:noFill/>
          <a:ln w="9525">
            <a:noFill/>
            <a:miter lim="800000"/>
            <a:headEnd/>
            <a:tailEnd/>
          </a:ln>
        </p:spPr>
        <p:txBody>
          <a:bodyPr wrap="none" anchor="ctr">
            <a:spAutoFit/>
          </a:bodyPr>
          <a:lstStyle/>
          <a:p>
            <a:pPr algn="ctr"/>
            <a:r>
              <a:rPr lang="ar-SA" sz="4000" b="1" dirty="0">
                <a:solidFill>
                  <a:srgbClr val="C00000"/>
                </a:solidFill>
                <a:cs typeface="PT Bold Heading" pitchFamily="2" charset="-78"/>
              </a:rPr>
              <a:t>شروط يجب مراعاتها عند استخدام </a:t>
            </a:r>
            <a:r>
              <a:rPr lang="ar-EG" sz="4000" b="1" dirty="0" smtClean="0">
                <a:solidFill>
                  <a:srgbClr val="C00000"/>
                </a:solidFill>
                <a:cs typeface="PT Bold Heading" pitchFamily="2" charset="-78"/>
              </a:rPr>
              <a:t>طريقة حل المشكلات</a:t>
            </a:r>
            <a:endParaRPr lang="ar-SA" sz="4000" b="1" dirty="0">
              <a:solidFill>
                <a:srgbClr val="C00000"/>
              </a:solidFill>
              <a:cs typeface="PT Bold Heading" pitchFamily="2" charset="-78"/>
            </a:endParaRPr>
          </a:p>
        </p:txBody>
      </p:sp>
      <p:sp>
        <p:nvSpPr>
          <p:cNvPr id="398339" name="Text Box 3"/>
          <p:cNvSpPr txBox="1">
            <a:spLocks noChangeArrowheads="1"/>
          </p:cNvSpPr>
          <p:nvPr/>
        </p:nvSpPr>
        <p:spPr bwMode="auto">
          <a:xfrm>
            <a:off x="762000" y="1143000"/>
            <a:ext cx="7848600" cy="3081338"/>
          </a:xfrm>
          <a:prstGeom prst="rect">
            <a:avLst/>
          </a:prstGeom>
          <a:noFill/>
          <a:ln w="9525">
            <a:noFill/>
            <a:miter lim="800000"/>
            <a:headEnd/>
            <a:tailEnd/>
          </a:ln>
        </p:spPr>
        <p:txBody>
          <a:bodyPr>
            <a:spAutoFit/>
          </a:bodyPr>
          <a:lstStyle/>
          <a:p>
            <a:pPr marL="523875" indent="-463550" algn="just">
              <a:buFont typeface="Wingdings" pitchFamily="2" charset="2"/>
              <a:buChar char="Ø"/>
            </a:pPr>
            <a:r>
              <a:rPr lang="ar-SA" sz="2800" b="1" dirty="0">
                <a:cs typeface="Arabic Transparent" pitchFamily="2" charset="-78"/>
              </a:rPr>
              <a:t>أن تكون </a:t>
            </a:r>
            <a:r>
              <a:rPr lang="ar-SA" sz="2800" b="1" dirty="0">
                <a:latin typeface="Lucida Sans Unicode" pitchFamily="34" charset="0"/>
                <a:cs typeface="Arabic Transparent" pitchFamily="2" charset="-78"/>
              </a:rPr>
              <a:t>المشكلات التي تقدم للطلاب واقعية، وتثير اهتمامهم، وتناسب مستوى نضجهم العقلي.</a:t>
            </a:r>
          </a:p>
          <a:p>
            <a:pPr marL="523875" indent="-463550" algn="just">
              <a:buFont typeface="Wingdings" pitchFamily="2" charset="2"/>
              <a:buChar char="Ø"/>
            </a:pPr>
            <a:r>
              <a:rPr lang="ar-SA" sz="2800" b="1" dirty="0">
                <a:latin typeface="Lucida Sans Unicode" pitchFamily="34" charset="0"/>
                <a:cs typeface="Arabic Transparent" pitchFamily="2" charset="-78"/>
              </a:rPr>
              <a:t> أن يتأكد </a:t>
            </a:r>
            <a:r>
              <a:rPr lang="ar-SA" sz="2800" b="1" dirty="0" smtClean="0">
                <a:latin typeface="Lucida Sans Unicode" pitchFamily="34" charset="0"/>
                <a:cs typeface="Arabic Transparent" pitchFamily="2" charset="-78"/>
              </a:rPr>
              <a:t>المحاضر </a:t>
            </a:r>
            <a:r>
              <a:rPr lang="ar-SA" sz="2800" b="1" dirty="0">
                <a:latin typeface="Lucida Sans Unicode" pitchFamily="34" charset="0"/>
                <a:cs typeface="Arabic Transparent" pitchFamily="2" charset="-78"/>
              </a:rPr>
              <a:t>من امتلاك الطلاب للمهارات والمعلومات، التي يحتاجون إليها في الحل .</a:t>
            </a:r>
          </a:p>
          <a:p>
            <a:pPr marL="523875" indent="-463550" algn="just">
              <a:buFont typeface="Wingdings" pitchFamily="2" charset="2"/>
              <a:buChar char="Ø"/>
            </a:pPr>
            <a:r>
              <a:rPr lang="ar-SA" sz="2800" b="1" dirty="0">
                <a:latin typeface="Lucida Sans Unicode" pitchFamily="34" charset="0"/>
                <a:cs typeface="Arabic Transparent" pitchFamily="2" charset="-78"/>
              </a:rPr>
              <a:t> أن يساعد </a:t>
            </a:r>
            <a:r>
              <a:rPr lang="ar-SA" sz="2800" b="1" dirty="0" smtClean="0">
                <a:latin typeface="Lucida Sans Unicode" pitchFamily="34" charset="0"/>
                <a:cs typeface="Arabic Transparent" pitchFamily="2" charset="-78"/>
              </a:rPr>
              <a:t>المحاضر </a:t>
            </a:r>
            <a:r>
              <a:rPr lang="ar-SA" sz="2800" b="1" dirty="0">
                <a:latin typeface="Lucida Sans Unicode" pitchFamily="34" charset="0"/>
                <a:cs typeface="Arabic Transparent" pitchFamily="2" charset="-78"/>
              </a:rPr>
              <a:t>الطلاب على اقتراح استراتيجيات للحل . </a:t>
            </a:r>
          </a:p>
          <a:p>
            <a:pPr marL="523875" indent="-463550" algn="just">
              <a:buFont typeface="Wingdings" pitchFamily="2" charset="2"/>
              <a:buChar char="Ø"/>
            </a:pPr>
            <a:r>
              <a:rPr lang="ar-SA" sz="2800" b="1" dirty="0">
                <a:latin typeface="Lucida Sans Unicode" pitchFamily="34" charset="0"/>
                <a:cs typeface="Arabic Transparent" pitchFamily="2" charset="-78"/>
              </a:rPr>
              <a:t> أن يعطى </a:t>
            </a:r>
            <a:r>
              <a:rPr lang="ar-SA" sz="2800" b="1" dirty="0" smtClean="0">
                <a:latin typeface="Lucida Sans Unicode" pitchFamily="34" charset="0"/>
                <a:cs typeface="Arabic Transparent" pitchFamily="2" charset="-78"/>
              </a:rPr>
              <a:t>المحاضر </a:t>
            </a:r>
            <a:r>
              <a:rPr lang="ar-SA" sz="2800" b="1" dirty="0">
                <a:latin typeface="Lucida Sans Unicode" pitchFamily="34" charset="0"/>
                <a:cs typeface="Arabic Transparent" pitchFamily="2" charset="-78"/>
              </a:rPr>
              <a:t>بعض الإرشادات للطلاب أثناء العمل .</a:t>
            </a:r>
          </a:p>
          <a:p>
            <a:pPr marL="523875" indent="-463550" algn="just">
              <a:buFont typeface="Wingdings" pitchFamily="2" charset="2"/>
              <a:buChar char="Ø"/>
            </a:pPr>
            <a:r>
              <a:rPr lang="ar-SA" sz="2800" b="1" dirty="0">
                <a:latin typeface="Lucida Sans Unicode" pitchFamily="34" charset="0"/>
                <a:cs typeface="Arabic Transparent" pitchFamily="2" charset="-78"/>
              </a:rPr>
              <a:t> أن يشجع </a:t>
            </a:r>
            <a:r>
              <a:rPr lang="ar-SA" sz="2800" b="1" dirty="0" smtClean="0">
                <a:latin typeface="Lucida Sans Unicode" pitchFamily="34" charset="0"/>
                <a:cs typeface="Arabic Transparent" pitchFamily="2" charset="-78"/>
              </a:rPr>
              <a:t>المحاضر </a:t>
            </a:r>
            <a:r>
              <a:rPr lang="ar-SA" sz="2800" b="1" dirty="0">
                <a:latin typeface="Lucida Sans Unicode" pitchFamily="34" charset="0"/>
                <a:cs typeface="Arabic Transparent" pitchFamily="2" charset="-78"/>
              </a:rPr>
              <a:t>الطلاب على العمل الجماعي .</a:t>
            </a:r>
            <a:endParaRPr lang="en-US" sz="2800" b="1" dirty="0">
              <a:latin typeface="Lucida Sans Unicode" pitchFamily="34" charset="0"/>
              <a:cs typeface="Arabic Transparent" pitchFamily="2" charset="-78"/>
            </a:endParaRPr>
          </a:p>
        </p:txBody>
      </p:sp>
      <p:pic>
        <p:nvPicPr>
          <p:cNvPr id="28678" name="Picture 5"/>
          <p:cNvPicPr>
            <a:picLocks noChangeAspect="1" noChangeArrowheads="1"/>
          </p:cNvPicPr>
          <p:nvPr/>
        </p:nvPicPr>
        <p:blipFill>
          <a:blip r:embed="rId2"/>
          <a:srcRect/>
          <a:stretch>
            <a:fillRect/>
          </a:stretch>
        </p:blipFill>
        <p:spPr bwMode="auto">
          <a:xfrm>
            <a:off x="2057400" y="4213225"/>
            <a:ext cx="4191000" cy="2644775"/>
          </a:xfrm>
          <a:prstGeom prst="ellipse">
            <a:avLst/>
          </a:prstGeom>
          <a:ln>
            <a:noFill/>
          </a:ln>
          <a:effectLst>
            <a:softEdge rad="112500"/>
          </a:effectLst>
        </p:spPr>
      </p:pic>
      <p:sp>
        <p:nvSpPr>
          <p:cNvPr id="6" name="Footer Placeholder 5"/>
          <p:cNvSpPr>
            <a:spLocks noGrp="1"/>
          </p:cNvSpPr>
          <p:nvPr>
            <p:ph type="ftr" sz="quarter" idx="11"/>
          </p:nvPr>
        </p:nvSpPr>
        <p:spPr/>
        <p:txBody>
          <a:bodyPr/>
          <a:lstStyle/>
          <a:p>
            <a:r>
              <a:rPr lang="ar-EG" smtClean="0"/>
              <a:t>أ.د. علي حسين</a:t>
            </a:r>
            <a:endParaRPr lang="ar-EG"/>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98338"/>
                                        </p:tgtEl>
                                        <p:attrNameLst>
                                          <p:attrName>style.visibility</p:attrName>
                                        </p:attrNameLst>
                                      </p:cBhvr>
                                      <p:to>
                                        <p:strVal val="visible"/>
                                      </p:to>
                                    </p:set>
                                    <p:anim calcmode="lin" valueType="num">
                                      <p:cBhvr additive="base">
                                        <p:cTn id="7" dur="500" fill="hold"/>
                                        <p:tgtEl>
                                          <p:spTgt spid="398338"/>
                                        </p:tgtEl>
                                        <p:attrNameLst>
                                          <p:attrName>ppt_x</p:attrName>
                                        </p:attrNameLst>
                                      </p:cBhvr>
                                      <p:tavLst>
                                        <p:tav tm="0">
                                          <p:val>
                                            <p:strVal val="0-#ppt_w/2"/>
                                          </p:val>
                                        </p:tav>
                                        <p:tav tm="100000">
                                          <p:val>
                                            <p:strVal val="#ppt_x"/>
                                          </p:val>
                                        </p:tav>
                                      </p:tavLst>
                                    </p:anim>
                                    <p:anim calcmode="lin" valueType="num">
                                      <p:cBhvr additive="base">
                                        <p:cTn id="8" dur="500" fill="hold"/>
                                        <p:tgtEl>
                                          <p:spTgt spid="398338"/>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grpId="0" nodeType="clickEffect">
                                  <p:stCondLst>
                                    <p:cond delay="0"/>
                                  </p:stCondLst>
                                  <p:childTnLst>
                                    <p:set>
                                      <p:cBhvr>
                                        <p:cTn id="12" dur="1" fill="hold">
                                          <p:stCondLst>
                                            <p:cond delay="0"/>
                                          </p:stCondLst>
                                        </p:cTn>
                                        <p:tgtEl>
                                          <p:spTgt spid="398339">
                                            <p:txEl>
                                              <p:pRg st="0" end="0"/>
                                            </p:txEl>
                                          </p:spTgt>
                                        </p:tgtEl>
                                        <p:attrNameLst>
                                          <p:attrName>style.visibility</p:attrName>
                                        </p:attrNameLst>
                                      </p:cBhvr>
                                      <p:to>
                                        <p:strVal val="visible"/>
                                      </p:to>
                                    </p:set>
                                    <p:animEffect transition="in" filter="randombar(horizontal)">
                                      <p:cBhvr>
                                        <p:cTn id="13" dur="500"/>
                                        <p:tgtEl>
                                          <p:spTgt spid="398339">
                                            <p:txEl>
                                              <p:pRg st="0" end="0"/>
                                            </p:txEl>
                                          </p:spTgt>
                                        </p:tgtEl>
                                      </p:cBhvr>
                                    </p:animEffect>
                                  </p:childTnLst>
                                </p:cTn>
                              </p:par>
                              <p:par>
                                <p:cTn id="14" presetID="14" presetClass="entr" presetSubtype="10" fill="hold" grpId="0" nodeType="withEffect">
                                  <p:stCondLst>
                                    <p:cond delay="0"/>
                                  </p:stCondLst>
                                  <p:childTnLst>
                                    <p:set>
                                      <p:cBhvr>
                                        <p:cTn id="15" dur="1" fill="hold">
                                          <p:stCondLst>
                                            <p:cond delay="0"/>
                                          </p:stCondLst>
                                        </p:cTn>
                                        <p:tgtEl>
                                          <p:spTgt spid="398339">
                                            <p:txEl>
                                              <p:pRg st="1" end="1"/>
                                            </p:txEl>
                                          </p:spTgt>
                                        </p:tgtEl>
                                        <p:attrNameLst>
                                          <p:attrName>style.visibility</p:attrName>
                                        </p:attrNameLst>
                                      </p:cBhvr>
                                      <p:to>
                                        <p:strVal val="visible"/>
                                      </p:to>
                                    </p:set>
                                    <p:animEffect transition="in" filter="randombar(horizontal)">
                                      <p:cBhvr>
                                        <p:cTn id="16" dur="500"/>
                                        <p:tgtEl>
                                          <p:spTgt spid="398339">
                                            <p:txEl>
                                              <p:pRg st="1" end="1"/>
                                            </p:txEl>
                                          </p:spTgt>
                                        </p:tgtEl>
                                      </p:cBhvr>
                                    </p:animEffect>
                                  </p:childTnLst>
                                </p:cTn>
                              </p:par>
                              <p:par>
                                <p:cTn id="17" presetID="14" presetClass="entr" presetSubtype="10" fill="hold" grpId="0" nodeType="withEffect">
                                  <p:stCondLst>
                                    <p:cond delay="0"/>
                                  </p:stCondLst>
                                  <p:childTnLst>
                                    <p:set>
                                      <p:cBhvr>
                                        <p:cTn id="18" dur="1" fill="hold">
                                          <p:stCondLst>
                                            <p:cond delay="0"/>
                                          </p:stCondLst>
                                        </p:cTn>
                                        <p:tgtEl>
                                          <p:spTgt spid="398339">
                                            <p:txEl>
                                              <p:pRg st="2" end="2"/>
                                            </p:txEl>
                                          </p:spTgt>
                                        </p:tgtEl>
                                        <p:attrNameLst>
                                          <p:attrName>style.visibility</p:attrName>
                                        </p:attrNameLst>
                                      </p:cBhvr>
                                      <p:to>
                                        <p:strVal val="visible"/>
                                      </p:to>
                                    </p:set>
                                    <p:animEffect transition="in" filter="randombar(horizontal)">
                                      <p:cBhvr>
                                        <p:cTn id="19" dur="500"/>
                                        <p:tgtEl>
                                          <p:spTgt spid="398339">
                                            <p:txEl>
                                              <p:pRg st="2" end="2"/>
                                            </p:txEl>
                                          </p:spTgt>
                                        </p:tgtEl>
                                      </p:cBhvr>
                                    </p:animEffect>
                                  </p:childTnLst>
                                </p:cTn>
                              </p:par>
                              <p:par>
                                <p:cTn id="20" presetID="14" presetClass="entr" presetSubtype="10" fill="hold" grpId="0" nodeType="withEffect">
                                  <p:stCondLst>
                                    <p:cond delay="0"/>
                                  </p:stCondLst>
                                  <p:childTnLst>
                                    <p:set>
                                      <p:cBhvr>
                                        <p:cTn id="21" dur="1" fill="hold">
                                          <p:stCondLst>
                                            <p:cond delay="0"/>
                                          </p:stCondLst>
                                        </p:cTn>
                                        <p:tgtEl>
                                          <p:spTgt spid="398339">
                                            <p:txEl>
                                              <p:pRg st="3" end="3"/>
                                            </p:txEl>
                                          </p:spTgt>
                                        </p:tgtEl>
                                        <p:attrNameLst>
                                          <p:attrName>style.visibility</p:attrName>
                                        </p:attrNameLst>
                                      </p:cBhvr>
                                      <p:to>
                                        <p:strVal val="visible"/>
                                      </p:to>
                                    </p:set>
                                    <p:animEffect transition="in" filter="randombar(horizontal)">
                                      <p:cBhvr>
                                        <p:cTn id="22" dur="500"/>
                                        <p:tgtEl>
                                          <p:spTgt spid="398339">
                                            <p:txEl>
                                              <p:pRg st="3" end="3"/>
                                            </p:txEl>
                                          </p:spTgt>
                                        </p:tgtEl>
                                      </p:cBhvr>
                                    </p:animEffect>
                                  </p:childTnLst>
                                </p:cTn>
                              </p:par>
                              <p:par>
                                <p:cTn id="23" presetID="14" presetClass="entr" presetSubtype="10" fill="hold" grpId="0" nodeType="withEffect">
                                  <p:stCondLst>
                                    <p:cond delay="0"/>
                                  </p:stCondLst>
                                  <p:childTnLst>
                                    <p:set>
                                      <p:cBhvr>
                                        <p:cTn id="24" dur="1" fill="hold">
                                          <p:stCondLst>
                                            <p:cond delay="0"/>
                                          </p:stCondLst>
                                        </p:cTn>
                                        <p:tgtEl>
                                          <p:spTgt spid="398339">
                                            <p:txEl>
                                              <p:pRg st="4" end="4"/>
                                            </p:txEl>
                                          </p:spTgt>
                                        </p:tgtEl>
                                        <p:attrNameLst>
                                          <p:attrName>style.visibility</p:attrName>
                                        </p:attrNameLst>
                                      </p:cBhvr>
                                      <p:to>
                                        <p:strVal val="visible"/>
                                      </p:to>
                                    </p:set>
                                    <p:animEffect transition="in" filter="randombar(horizontal)">
                                      <p:cBhvr>
                                        <p:cTn id="25" dur="500"/>
                                        <p:tgtEl>
                                          <p:spTgt spid="39833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8338" grpId="0"/>
      <p:bldP spid="398339" grpId="0" build="allAtOnce"/>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68760"/>
          </a:xfrm>
          <a:solidFill>
            <a:schemeClr val="accent1">
              <a:lumMod val="20000"/>
              <a:lumOff val="80000"/>
            </a:schemeClr>
          </a:solidFill>
        </p:spPr>
        <p:txBody>
          <a:bodyPr/>
          <a:lstStyle/>
          <a:p>
            <a:pPr algn="ctr"/>
            <a:r>
              <a:rPr lang="ar-EG" b="1" dirty="0" smtClean="0">
                <a:solidFill>
                  <a:srgbClr val="C00000"/>
                </a:solidFill>
              </a:rPr>
              <a:t>المراحل الرئيسة لتنفيذ استراتيجيات التدريس</a:t>
            </a:r>
            <a:endParaRPr lang="ar-EG" b="1" dirty="0">
              <a:solidFill>
                <a:srgbClr val="C00000"/>
              </a:solidFill>
            </a:endParaRPr>
          </a:p>
        </p:txBody>
      </p:sp>
      <p:sp>
        <p:nvSpPr>
          <p:cNvPr id="3" name="Content Placeholder 2"/>
          <p:cNvSpPr>
            <a:spLocks noGrp="1"/>
          </p:cNvSpPr>
          <p:nvPr>
            <p:ph idx="1"/>
          </p:nvPr>
        </p:nvSpPr>
        <p:spPr>
          <a:xfrm>
            <a:off x="0" y="1268760"/>
            <a:ext cx="9144000" cy="5589240"/>
          </a:xfrm>
          <a:solidFill>
            <a:schemeClr val="tx1"/>
          </a:solidFill>
        </p:spPr>
        <p:txBody>
          <a:bodyPr>
            <a:normAutofit/>
          </a:bodyPr>
          <a:lstStyle/>
          <a:p>
            <a:pPr>
              <a:buNone/>
            </a:pPr>
            <a:r>
              <a:rPr lang="ar-EG" sz="3600" b="1" dirty="0" smtClean="0">
                <a:solidFill>
                  <a:schemeClr val="bg1">
                    <a:lumMod val="95000"/>
                    <a:lumOff val="5000"/>
                  </a:schemeClr>
                </a:solidFill>
              </a:rPr>
              <a:t>    </a:t>
            </a:r>
            <a:endParaRPr lang="ar-EG" sz="3600" b="1" dirty="0">
              <a:solidFill>
                <a:schemeClr val="bg1">
                  <a:lumMod val="95000"/>
                  <a:lumOff val="5000"/>
                </a:schemeClr>
              </a:solidFill>
            </a:endParaRPr>
          </a:p>
        </p:txBody>
      </p:sp>
      <p:graphicFrame>
        <p:nvGraphicFramePr>
          <p:cNvPr id="4" name="Diagram 3"/>
          <p:cNvGraphicFramePr/>
          <p:nvPr>
            <p:extLst>
              <p:ext uri="{D42A27DB-BD31-4B8C-83A1-F6EECF244321}">
                <p14:modId xmlns:p14="http://schemas.microsoft.com/office/powerpoint/2010/main" xmlns="" val="1300496589"/>
              </p:ext>
            </p:extLst>
          </p:nvPr>
        </p:nvGraphicFramePr>
        <p:xfrm>
          <a:off x="467544" y="1397000"/>
          <a:ext cx="8208912" cy="49123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lide Number Placeholder 4"/>
          <p:cNvSpPr>
            <a:spLocks noGrp="1"/>
          </p:cNvSpPr>
          <p:nvPr>
            <p:ph type="sldNum" sz="quarter" idx="12"/>
          </p:nvPr>
        </p:nvSpPr>
        <p:spPr/>
        <p:txBody>
          <a:bodyPr/>
          <a:lstStyle/>
          <a:p>
            <a:fld id="{A6A01B5A-6D16-4ADD-9F02-C4322D9FCC7C}" type="slidenum">
              <a:rPr lang="ar-EG" smtClean="0"/>
              <a:pPr/>
              <a:t>3</a:t>
            </a:fld>
            <a:endParaRPr lang="ar-EG"/>
          </a:p>
        </p:txBody>
      </p:sp>
      <p:sp>
        <p:nvSpPr>
          <p:cNvPr id="6" name="Footer Placeholder 5"/>
          <p:cNvSpPr>
            <a:spLocks noGrp="1"/>
          </p:cNvSpPr>
          <p:nvPr>
            <p:ph type="ftr" sz="quarter" idx="11"/>
          </p:nvPr>
        </p:nvSpPr>
        <p:spPr/>
        <p:txBody>
          <a:bodyPr/>
          <a:lstStyle/>
          <a:p>
            <a:r>
              <a:rPr lang="ar-EG" smtClean="0"/>
              <a:t>أ.د. علي حسين</a:t>
            </a:r>
            <a:endParaRPr lang="ar-EG"/>
          </a:p>
        </p:txBody>
      </p:sp>
    </p:spTree>
    <p:extLst>
      <p:ext uri="{BB962C8B-B14F-4D97-AF65-F5344CB8AC3E}">
        <p14:creationId xmlns:p14="http://schemas.microsoft.com/office/powerpoint/2010/main" xmlns="" val="93857762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160748"/>
            <a:ext cx="8358214" cy="5697252"/>
          </a:xfrm>
        </p:spPr>
        <p:style>
          <a:lnRef idx="2">
            <a:schemeClr val="accent1"/>
          </a:lnRef>
          <a:fillRef idx="1">
            <a:schemeClr val="lt1"/>
          </a:fillRef>
          <a:effectRef idx="0">
            <a:schemeClr val="accent1"/>
          </a:effectRef>
          <a:fontRef idx="minor">
            <a:schemeClr val="dk1"/>
          </a:fontRef>
        </p:style>
        <p:txBody>
          <a:bodyPr>
            <a:normAutofit/>
          </a:bodyPr>
          <a:lstStyle/>
          <a:p>
            <a:pPr marL="137160" indent="0">
              <a:buNone/>
            </a:pPr>
            <a:endParaRPr lang="ar-EG" dirty="0" smtClean="0">
              <a:solidFill>
                <a:schemeClr val="tx2"/>
              </a:solidFill>
            </a:endParaRPr>
          </a:p>
          <a:p>
            <a:pPr marL="514350" indent="-514350">
              <a:buFont typeface="+mj-lt"/>
              <a:buAutoNum type="arabicPeriod"/>
            </a:pPr>
            <a:r>
              <a:rPr lang="ar-EG" b="1" dirty="0" smtClean="0">
                <a:solidFill>
                  <a:schemeClr val="tx2"/>
                </a:solidFill>
              </a:rPr>
              <a:t>إثارة</a:t>
            </a:r>
            <a:r>
              <a:rPr lang="ar-SA" b="1" dirty="0" smtClean="0">
                <a:solidFill>
                  <a:schemeClr val="tx2"/>
                </a:solidFill>
              </a:rPr>
              <a:t> اهتمام الطلاب نحو المشكلة موضوع الدراسة </a:t>
            </a:r>
            <a:r>
              <a:rPr lang="ar-EG" b="1" dirty="0" smtClean="0">
                <a:solidFill>
                  <a:schemeClr val="tx2"/>
                </a:solidFill>
              </a:rPr>
              <a:t>بإستخدام التمهيد المناسب.</a:t>
            </a:r>
            <a:r>
              <a:rPr lang="ar-SA" b="1" dirty="0" smtClean="0">
                <a:solidFill>
                  <a:schemeClr val="tx2"/>
                </a:solidFill>
              </a:rPr>
              <a:t> </a:t>
            </a:r>
            <a:endParaRPr lang="ar-EG" dirty="0" smtClean="0">
              <a:solidFill>
                <a:schemeClr val="tx2"/>
              </a:solidFill>
            </a:endParaRPr>
          </a:p>
          <a:p>
            <a:pPr marL="514350" indent="-514350">
              <a:buFont typeface="+mj-lt"/>
              <a:buAutoNum type="arabicPeriod"/>
            </a:pPr>
            <a:r>
              <a:rPr lang="ar-SA" b="1" dirty="0" smtClean="0">
                <a:solidFill>
                  <a:schemeClr val="tx2"/>
                </a:solidFill>
              </a:rPr>
              <a:t>مساعدة الطلاب على صياغة المشكلة وتحديدها فى سؤال أو أكثر.</a:t>
            </a:r>
            <a:endParaRPr lang="ar-EG" dirty="0" smtClean="0">
              <a:solidFill>
                <a:schemeClr val="tx2"/>
              </a:solidFill>
            </a:endParaRPr>
          </a:p>
          <a:p>
            <a:pPr marL="514350" indent="-514350">
              <a:buFont typeface="+mj-lt"/>
              <a:buAutoNum type="arabicPeriod"/>
            </a:pPr>
            <a:r>
              <a:rPr lang="ar-SA" b="1" dirty="0" smtClean="0">
                <a:solidFill>
                  <a:schemeClr val="tx2"/>
                </a:solidFill>
              </a:rPr>
              <a:t>تشجيع الطلاب على عرض الأفكار أو الحلول المقترحة للمشكلة.</a:t>
            </a:r>
            <a:endParaRPr lang="ar-EG" dirty="0" smtClean="0">
              <a:solidFill>
                <a:schemeClr val="tx2"/>
              </a:solidFill>
            </a:endParaRPr>
          </a:p>
          <a:p>
            <a:pPr marL="514350" indent="-514350">
              <a:buFont typeface="+mj-lt"/>
              <a:buAutoNum type="arabicPeriod"/>
            </a:pPr>
            <a:r>
              <a:rPr lang="ar-EG" b="1" dirty="0" smtClean="0">
                <a:solidFill>
                  <a:schemeClr val="tx2"/>
                </a:solidFill>
              </a:rPr>
              <a:t>ت</a:t>
            </a:r>
            <a:r>
              <a:rPr lang="ar-SA" b="1" dirty="0" smtClean="0">
                <a:solidFill>
                  <a:schemeClr val="tx2"/>
                </a:solidFill>
              </a:rPr>
              <a:t>وج</a:t>
            </a:r>
            <a:r>
              <a:rPr lang="ar-EG" b="1" dirty="0" smtClean="0">
                <a:solidFill>
                  <a:schemeClr val="tx2"/>
                </a:solidFill>
              </a:rPr>
              <a:t>ي</a:t>
            </a:r>
            <a:r>
              <a:rPr lang="ar-SA" b="1" dirty="0" smtClean="0">
                <a:solidFill>
                  <a:schemeClr val="tx2"/>
                </a:solidFill>
              </a:rPr>
              <a:t>ه الطلاب</a:t>
            </a:r>
            <a:r>
              <a:rPr lang="ar-EG" b="1" dirty="0" smtClean="0">
                <a:solidFill>
                  <a:schemeClr val="tx2"/>
                </a:solidFill>
              </a:rPr>
              <a:t> إلي </a:t>
            </a:r>
            <a:r>
              <a:rPr lang="ar-EG" b="1" dirty="0">
                <a:solidFill>
                  <a:schemeClr val="tx2"/>
                </a:solidFill>
              </a:rPr>
              <a:t>إ</a:t>
            </a:r>
            <a:r>
              <a:rPr lang="ar-SA" b="1" dirty="0" smtClean="0">
                <a:solidFill>
                  <a:schemeClr val="tx2"/>
                </a:solidFill>
              </a:rPr>
              <a:t>ختبار الحلول </a:t>
            </a:r>
            <a:r>
              <a:rPr lang="ar-EG" b="1" dirty="0" smtClean="0">
                <a:solidFill>
                  <a:schemeClr val="tx2"/>
                </a:solidFill>
              </a:rPr>
              <a:t>من خلال </a:t>
            </a:r>
            <a:r>
              <a:rPr lang="ar-SA" b="1" dirty="0" smtClean="0">
                <a:solidFill>
                  <a:schemeClr val="tx2"/>
                </a:solidFill>
              </a:rPr>
              <a:t>جمع البيانات أو التجريب العملى .</a:t>
            </a:r>
            <a:endParaRPr lang="ar-EG" dirty="0" smtClean="0">
              <a:solidFill>
                <a:schemeClr val="tx2"/>
              </a:solidFill>
            </a:endParaRPr>
          </a:p>
          <a:p>
            <a:pPr marL="514350" indent="-514350">
              <a:buFont typeface="+mj-lt"/>
              <a:buAutoNum type="arabicPeriod"/>
            </a:pPr>
            <a:r>
              <a:rPr lang="ar-EG" b="1" dirty="0" smtClean="0">
                <a:solidFill>
                  <a:schemeClr val="tx2"/>
                </a:solidFill>
              </a:rPr>
              <a:t>مُساعدة</a:t>
            </a:r>
            <a:r>
              <a:rPr lang="ar-SA" b="1" dirty="0" smtClean="0">
                <a:solidFill>
                  <a:schemeClr val="tx2"/>
                </a:solidFill>
              </a:rPr>
              <a:t> </a:t>
            </a:r>
            <a:r>
              <a:rPr lang="ar-EG" b="1" dirty="0" smtClean="0">
                <a:solidFill>
                  <a:schemeClr val="tx2"/>
                </a:solidFill>
              </a:rPr>
              <a:t>ال</a:t>
            </a:r>
            <a:r>
              <a:rPr lang="ar-SA" b="1" dirty="0" smtClean="0">
                <a:solidFill>
                  <a:schemeClr val="tx2"/>
                </a:solidFill>
              </a:rPr>
              <a:t>طلاب</a:t>
            </a:r>
            <a:r>
              <a:rPr lang="ar-EG" b="1" dirty="0" smtClean="0">
                <a:solidFill>
                  <a:schemeClr val="tx2"/>
                </a:solidFill>
              </a:rPr>
              <a:t> في</a:t>
            </a:r>
            <a:r>
              <a:rPr lang="ar-SA" b="1" dirty="0" smtClean="0">
                <a:solidFill>
                  <a:schemeClr val="tx2"/>
                </a:solidFill>
              </a:rPr>
              <a:t> </a:t>
            </a:r>
            <a:r>
              <a:rPr lang="ar-EG" b="1" dirty="0" smtClean="0">
                <a:solidFill>
                  <a:schemeClr val="tx2"/>
                </a:solidFill>
              </a:rPr>
              <a:t>ا</a:t>
            </a:r>
            <a:r>
              <a:rPr lang="ar-SA" b="1" dirty="0" smtClean="0">
                <a:solidFill>
                  <a:schemeClr val="tx2"/>
                </a:solidFill>
              </a:rPr>
              <a:t>ختيار أنسب الحلول.</a:t>
            </a:r>
            <a:endParaRPr lang="ar-EG" dirty="0" smtClean="0">
              <a:solidFill>
                <a:schemeClr val="tx2"/>
              </a:solidFill>
            </a:endParaRPr>
          </a:p>
          <a:p>
            <a:pPr marL="514350" indent="-514350">
              <a:buFont typeface="+mj-lt"/>
              <a:buAutoNum type="arabicPeriod"/>
            </a:pPr>
            <a:r>
              <a:rPr lang="ar-EG" b="1" dirty="0" smtClean="0">
                <a:solidFill>
                  <a:schemeClr val="tx2"/>
                </a:solidFill>
              </a:rPr>
              <a:t>مُساعدة الطلاب في</a:t>
            </a:r>
            <a:r>
              <a:rPr lang="ar-SA" b="1" dirty="0" smtClean="0">
                <a:solidFill>
                  <a:schemeClr val="tx2"/>
                </a:solidFill>
              </a:rPr>
              <a:t> تعميم النتائج التى توصلوا إليها.</a:t>
            </a:r>
          </a:p>
          <a:p>
            <a:pPr>
              <a:buNone/>
            </a:pPr>
            <a:endParaRPr lang="ar-EG" dirty="0"/>
          </a:p>
        </p:txBody>
      </p:sp>
      <p:sp>
        <p:nvSpPr>
          <p:cNvPr id="4" name="Title 3"/>
          <p:cNvSpPr>
            <a:spLocks noGrp="1"/>
          </p:cNvSpPr>
          <p:nvPr>
            <p:ph type="title"/>
          </p:nvPr>
        </p:nvSpPr>
        <p:spPr>
          <a:xfrm>
            <a:off x="571472" y="142852"/>
            <a:ext cx="8229600" cy="928686"/>
          </a:xfrm>
        </p:spPr>
        <p:txBody>
          <a:bodyPr>
            <a:normAutofit/>
          </a:bodyPr>
          <a:lstStyle/>
          <a:p>
            <a:pPr algn="ctr"/>
            <a:r>
              <a:rPr lang="ar-EG" sz="4000" b="1" dirty="0" smtClean="0">
                <a:solidFill>
                  <a:srgbClr val="FF0000"/>
                </a:solidFill>
              </a:rPr>
              <a:t>دور المُعلم في إستراتيجية حل المُشكلات</a:t>
            </a:r>
            <a:endParaRPr lang="ar-EG" sz="4000" b="1" dirty="0"/>
          </a:p>
        </p:txBody>
      </p:sp>
      <p:sp>
        <p:nvSpPr>
          <p:cNvPr id="5" name="Slide Number Placeholder 4"/>
          <p:cNvSpPr>
            <a:spLocks noGrp="1"/>
          </p:cNvSpPr>
          <p:nvPr>
            <p:ph type="sldNum" sz="quarter" idx="12"/>
          </p:nvPr>
        </p:nvSpPr>
        <p:spPr/>
        <p:txBody>
          <a:bodyPr/>
          <a:lstStyle/>
          <a:p>
            <a:fld id="{A6A01B5A-6D16-4ADD-9F02-C4322D9FCC7C}" type="slidenum">
              <a:rPr lang="ar-EG" smtClean="0"/>
              <a:pPr/>
              <a:t>30</a:t>
            </a:fld>
            <a:endParaRPr lang="ar-EG"/>
          </a:p>
        </p:txBody>
      </p:sp>
      <p:sp>
        <p:nvSpPr>
          <p:cNvPr id="6" name="Footer Placeholder 5"/>
          <p:cNvSpPr>
            <a:spLocks noGrp="1"/>
          </p:cNvSpPr>
          <p:nvPr>
            <p:ph type="ftr" sz="quarter" idx="11"/>
          </p:nvPr>
        </p:nvSpPr>
        <p:spPr/>
        <p:txBody>
          <a:bodyPr/>
          <a:lstStyle/>
          <a:p>
            <a:r>
              <a:rPr lang="ar-EG" smtClean="0"/>
              <a:t>أ.د. علي حسين</a:t>
            </a:r>
            <a:endParaRPr lang="ar-EG"/>
          </a:p>
        </p:txBody>
      </p:sp>
    </p:spTree>
    <p:extLst>
      <p:ext uri="{BB962C8B-B14F-4D97-AF65-F5344CB8AC3E}">
        <p14:creationId xmlns:p14="http://schemas.microsoft.com/office/powerpoint/2010/main" xmlns="" val="319725869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Number Placeholder 17"/>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a:defRPr/>
            </a:pPr>
            <a:fld id="{976DE9F2-07D4-41A4-8791-159835B9ADD6}" type="slidenum">
              <a:rPr lang="ar-SA"/>
              <a:pPr>
                <a:defRPr/>
              </a:pPr>
              <a:t>31</a:t>
            </a:fld>
            <a:endParaRPr lang="en-US"/>
          </a:p>
        </p:txBody>
      </p:sp>
      <p:sp>
        <p:nvSpPr>
          <p:cNvPr id="29699" name="Rectangle 3"/>
          <p:cNvSpPr>
            <a:spLocks noGrp="1"/>
          </p:cNvSpPr>
          <p:nvPr>
            <p:ph type="body" idx="4294967295"/>
          </p:nvPr>
        </p:nvSpPr>
        <p:spPr>
          <a:xfrm>
            <a:off x="428596" y="1785926"/>
            <a:ext cx="7715250" cy="2071688"/>
          </a:xfrm>
        </p:spPr>
        <p:txBody>
          <a:bodyPr>
            <a:normAutofit/>
          </a:bodyPr>
          <a:lstStyle/>
          <a:p>
            <a:pPr marL="0" algn="just" eaLnBrk="1" hangingPunct="1">
              <a:spcBef>
                <a:spcPts val="0"/>
              </a:spcBef>
              <a:buFont typeface="Wingdings 3" pitchFamily="18" charset="2"/>
              <a:buNone/>
            </a:pPr>
            <a:r>
              <a:rPr lang="ar-EG" sz="3200" b="1" dirty="0" smtClean="0">
                <a:latin typeface="Times New Roman" pitchFamily="18" charset="0"/>
                <a:ea typeface="Majalla UI"/>
                <a:cs typeface="Times New Roman" pitchFamily="18" charset="0"/>
              </a:rPr>
              <a:t>طرح</a:t>
            </a:r>
            <a:r>
              <a:rPr lang="ar-SA" sz="3200" b="1" dirty="0" smtClean="0">
                <a:latin typeface="Times New Roman" pitchFamily="18" charset="0"/>
                <a:ea typeface="Majalla UI"/>
                <a:cs typeface="Times New Roman" pitchFamily="18" charset="0"/>
              </a:rPr>
              <a:t> أكبر قدر ممكن من الأفكار من جانب ال</a:t>
            </a:r>
            <a:r>
              <a:rPr lang="ar-EG" sz="3200" b="1" dirty="0" smtClean="0">
                <a:latin typeface="Times New Roman" pitchFamily="18" charset="0"/>
                <a:ea typeface="Majalla UI"/>
                <a:cs typeface="Times New Roman" pitchFamily="18" charset="0"/>
              </a:rPr>
              <a:t>متعلمين</a:t>
            </a:r>
            <a:r>
              <a:rPr lang="ar-SA" sz="3200" b="1" dirty="0" smtClean="0">
                <a:latin typeface="Times New Roman" pitchFamily="18" charset="0"/>
                <a:ea typeface="Majalla UI"/>
                <a:cs typeface="Times New Roman" pitchFamily="18" charset="0"/>
              </a:rPr>
              <a:t>، بغض النظر عن الكيف في البداية، ودون منطق يحكم </a:t>
            </a:r>
            <a:r>
              <a:rPr lang="ar-EG" sz="3200" b="1" dirty="0" smtClean="0">
                <a:latin typeface="Times New Roman" pitchFamily="18" charset="0"/>
                <a:ea typeface="Majalla UI"/>
                <a:cs typeface="Times New Roman" pitchFamily="18" charset="0"/>
              </a:rPr>
              <a:t>طرح</a:t>
            </a:r>
            <a:r>
              <a:rPr lang="ar-SA" sz="3200" b="1" dirty="0" smtClean="0">
                <a:latin typeface="Times New Roman" pitchFamily="18" charset="0"/>
                <a:ea typeface="Majalla UI"/>
                <a:cs typeface="Times New Roman" pitchFamily="18" charset="0"/>
              </a:rPr>
              <a:t> هذه الأفكار</a:t>
            </a:r>
            <a:r>
              <a:rPr lang="ar-EG" sz="3200" b="1" dirty="0" smtClean="0">
                <a:latin typeface="Times New Roman" pitchFamily="18" charset="0"/>
                <a:ea typeface="Majalla UI"/>
                <a:cs typeface="Times New Roman" pitchFamily="18" charset="0"/>
              </a:rPr>
              <a:t>، </a:t>
            </a:r>
            <a:r>
              <a:rPr lang="ar-SA" sz="3200" b="1" dirty="0" smtClean="0">
                <a:latin typeface="Times New Roman" pitchFamily="18" charset="0"/>
                <a:ea typeface="Majalla UI"/>
                <a:cs typeface="Times New Roman" pitchFamily="18" charset="0"/>
              </a:rPr>
              <a:t>و</a:t>
            </a:r>
            <a:r>
              <a:rPr lang="ar-EG" sz="3200" b="1" dirty="0" smtClean="0">
                <a:latin typeface="Times New Roman" pitchFamily="18" charset="0"/>
                <a:ea typeface="Majalla UI"/>
                <a:cs typeface="Times New Roman" pitchFamily="18" charset="0"/>
              </a:rPr>
              <a:t>بلا</a:t>
            </a:r>
            <a:r>
              <a:rPr lang="ar-SA" sz="3200" b="1" dirty="0" smtClean="0">
                <a:latin typeface="Times New Roman" pitchFamily="18" charset="0"/>
                <a:ea typeface="Majalla UI"/>
                <a:cs typeface="Times New Roman" pitchFamily="18" charset="0"/>
              </a:rPr>
              <a:t> أي تقويم للأفكار أثناء </a:t>
            </a:r>
            <a:r>
              <a:rPr lang="ar-EG" sz="3200" b="1" dirty="0" smtClean="0">
                <a:latin typeface="Times New Roman" pitchFamily="18" charset="0"/>
                <a:ea typeface="Majalla UI"/>
                <a:cs typeface="Times New Roman" pitchFamily="18" charset="0"/>
              </a:rPr>
              <a:t>عرضها</a:t>
            </a:r>
            <a:r>
              <a:rPr lang="ar-EG" sz="3200" b="1" dirty="0">
                <a:latin typeface="Times New Roman" pitchFamily="18" charset="0"/>
                <a:ea typeface="Majalla UI"/>
                <a:cs typeface="Times New Roman" pitchFamily="18" charset="0"/>
              </a:rPr>
              <a:t> </a:t>
            </a:r>
            <a:r>
              <a:rPr lang="ar-EG" sz="3200" b="1" dirty="0" smtClean="0">
                <a:latin typeface="Times New Roman" pitchFamily="18" charset="0"/>
                <a:ea typeface="Majalla UI"/>
                <a:cs typeface="Times New Roman" pitchFamily="18" charset="0"/>
              </a:rPr>
              <a:t>من جانبهم</a:t>
            </a:r>
            <a:r>
              <a:rPr lang="ar-EG" sz="3200" b="1" dirty="0">
                <a:latin typeface="Times New Roman" pitchFamily="18" charset="0"/>
                <a:ea typeface="Majalla UI"/>
                <a:cs typeface="Times New Roman" pitchFamily="18" charset="0"/>
              </a:rPr>
              <a:t> </a:t>
            </a:r>
            <a:r>
              <a:rPr lang="ar-EG" sz="3200" b="1" dirty="0" smtClean="0">
                <a:latin typeface="Times New Roman" pitchFamily="18" charset="0"/>
                <a:ea typeface="Majalla UI"/>
                <a:cs typeface="Times New Roman" pitchFamily="18" charset="0"/>
              </a:rPr>
              <a:t>ثم مناقشتها بعد ذلك</a:t>
            </a:r>
            <a:r>
              <a:rPr lang="ar-EG" sz="3200" dirty="0">
                <a:latin typeface="Times New Roman" pitchFamily="18" charset="0"/>
                <a:cs typeface="Times New Roman" pitchFamily="18" charset="0"/>
              </a:rPr>
              <a:t>.</a:t>
            </a:r>
            <a:endParaRPr lang="en-US" sz="3200" dirty="0" smtClean="0">
              <a:latin typeface="Times New Roman" pitchFamily="18" charset="0"/>
              <a:cs typeface="Times New Roman" pitchFamily="18" charset="0"/>
            </a:endParaRPr>
          </a:p>
        </p:txBody>
      </p:sp>
      <p:sp>
        <p:nvSpPr>
          <p:cNvPr id="29701" name="Rectangle 7"/>
          <p:cNvSpPr>
            <a:spLocks/>
          </p:cNvSpPr>
          <p:nvPr/>
        </p:nvSpPr>
        <p:spPr bwMode="auto">
          <a:xfrm>
            <a:off x="0" y="285728"/>
            <a:ext cx="8686800" cy="1143000"/>
          </a:xfrm>
          <a:prstGeom prst="rect">
            <a:avLst/>
          </a:prstGeom>
          <a:noFill/>
          <a:ln w="9525">
            <a:noFill/>
            <a:miter lim="800000"/>
            <a:headEnd/>
            <a:tailEnd/>
          </a:ln>
        </p:spPr>
        <p:txBody>
          <a:bodyPr anchor="ctr"/>
          <a:lstStyle/>
          <a:p>
            <a:pPr algn="ctr" eaLnBrk="0" hangingPunct="0"/>
            <a:r>
              <a:rPr lang="ar-EG" sz="5400" b="1" dirty="0">
                <a:solidFill>
                  <a:srgbClr val="C00000"/>
                </a:solidFill>
                <a:latin typeface="Lucida Sans Unicode" pitchFamily="34" charset="0"/>
                <a:cs typeface="PT Bold Heading" pitchFamily="2" charset="-78"/>
              </a:rPr>
              <a:t>رابعا: </a:t>
            </a:r>
            <a:r>
              <a:rPr lang="ar-EG" sz="5400" b="1" dirty="0" smtClean="0">
                <a:solidFill>
                  <a:srgbClr val="C00000"/>
                </a:solidFill>
                <a:latin typeface="Lucida Sans Unicode" pitchFamily="34" charset="0"/>
                <a:cs typeface="PT Bold Heading" pitchFamily="2" charset="-78"/>
              </a:rPr>
              <a:t>طريقة</a:t>
            </a:r>
            <a:r>
              <a:rPr lang="ar-SA" sz="5400" b="1" dirty="0" smtClean="0">
                <a:solidFill>
                  <a:srgbClr val="C00000"/>
                </a:solidFill>
                <a:latin typeface="Lucida Sans Unicode" pitchFamily="34" charset="0"/>
                <a:cs typeface="PT Bold Heading" pitchFamily="2" charset="-78"/>
              </a:rPr>
              <a:t> </a:t>
            </a:r>
            <a:r>
              <a:rPr lang="ar-SA" sz="5400" b="1" dirty="0">
                <a:solidFill>
                  <a:srgbClr val="C00000"/>
                </a:solidFill>
                <a:latin typeface="Lucida Sans Unicode" pitchFamily="34" charset="0"/>
                <a:cs typeface="PT Bold Heading" pitchFamily="2" charset="-78"/>
              </a:rPr>
              <a:t>العصف الذهني </a:t>
            </a:r>
            <a:r>
              <a:rPr lang="en-US" sz="3200" b="1" dirty="0">
                <a:solidFill>
                  <a:srgbClr val="C00000"/>
                </a:solidFill>
                <a:latin typeface="Lucida Sans Unicode" pitchFamily="34" charset="0"/>
                <a:cs typeface="PT Bold Heading" pitchFamily="2" charset="-78"/>
              </a:rPr>
              <a:t>Brain Storming</a:t>
            </a:r>
          </a:p>
        </p:txBody>
      </p:sp>
      <p:pic>
        <p:nvPicPr>
          <p:cNvPr id="29702" name="Picture 4" descr="brainstorming"/>
          <p:cNvPicPr>
            <a:picLocks noChangeAspect="1" noChangeArrowheads="1"/>
          </p:cNvPicPr>
          <p:nvPr/>
        </p:nvPicPr>
        <p:blipFill>
          <a:blip r:embed="rId2">
            <a:duotone>
              <a:prstClr val="black"/>
              <a:schemeClr val="tx2">
                <a:tint val="45000"/>
                <a:satMod val="400000"/>
              </a:schemeClr>
            </a:duotone>
          </a:blip>
          <a:srcRect/>
          <a:stretch>
            <a:fillRect/>
          </a:stretch>
        </p:blipFill>
        <p:spPr bwMode="auto">
          <a:xfrm>
            <a:off x="785786" y="3929066"/>
            <a:ext cx="4876800" cy="2362200"/>
          </a:xfrm>
          <a:prstGeom prst="rect">
            <a:avLst/>
          </a:prstGeom>
          <a:solidFill>
            <a:schemeClr val="tx2"/>
          </a:solidFill>
          <a:ln w="9525">
            <a:solidFill>
              <a:srgbClr val="7030A0"/>
            </a:solidFill>
            <a:miter lim="800000"/>
            <a:headEnd/>
            <a:tailEnd/>
          </a:ln>
        </p:spPr>
      </p:pic>
      <p:sp>
        <p:nvSpPr>
          <p:cNvPr id="6" name="Footer Placeholder 5"/>
          <p:cNvSpPr>
            <a:spLocks noGrp="1"/>
          </p:cNvSpPr>
          <p:nvPr>
            <p:ph type="ftr" sz="quarter" idx="11"/>
          </p:nvPr>
        </p:nvSpPr>
        <p:spPr/>
        <p:txBody>
          <a:bodyPr/>
          <a:lstStyle/>
          <a:p>
            <a:r>
              <a:rPr lang="ar-EG" smtClean="0"/>
              <a:t>أ.د. علي حسين</a:t>
            </a:r>
            <a:endParaRPr lang="ar-EG"/>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Number Placeholder 17"/>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a:defRPr/>
            </a:pPr>
            <a:fld id="{01385378-7DC0-4D06-BAA6-249E14FC34FC}" type="slidenum">
              <a:rPr lang="ar-SA"/>
              <a:pPr>
                <a:defRPr/>
              </a:pPr>
              <a:t>32</a:t>
            </a:fld>
            <a:endParaRPr lang="en-US"/>
          </a:p>
        </p:txBody>
      </p:sp>
      <p:sp>
        <p:nvSpPr>
          <p:cNvPr id="30723" name="Rectangle 3"/>
          <p:cNvSpPr>
            <a:spLocks noGrp="1"/>
          </p:cNvSpPr>
          <p:nvPr>
            <p:ph type="body" idx="4294967295"/>
          </p:nvPr>
        </p:nvSpPr>
        <p:spPr>
          <a:xfrm>
            <a:off x="428596" y="1785926"/>
            <a:ext cx="7458104" cy="4100513"/>
          </a:xfrm>
        </p:spPr>
        <p:txBody>
          <a:bodyPr>
            <a:normAutofit fontScale="92500" lnSpcReduction="10000"/>
          </a:bodyPr>
          <a:lstStyle/>
          <a:p>
            <a:pPr marL="514350" indent="-514350" algn="just">
              <a:lnSpc>
                <a:spcPct val="150000"/>
              </a:lnSpc>
              <a:buFont typeface="+mj-lt"/>
              <a:buAutoNum type="arabicPeriod"/>
            </a:pPr>
            <a:r>
              <a:rPr lang="ar-EG" b="1" dirty="0" smtClean="0">
                <a:solidFill>
                  <a:srgbClr val="C00000"/>
                </a:solidFill>
                <a:ea typeface="Majalla UI"/>
              </a:rPr>
              <a:t>تحديد الوقت اللازم للانجاز.</a:t>
            </a:r>
          </a:p>
          <a:p>
            <a:pPr marL="514350" indent="-514350" algn="just" eaLnBrk="1" hangingPunct="1">
              <a:lnSpc>
                <a:spcPct val="150000"/>
              </a:lnSpc>
              <a:buFont typeface="+mj-lt"/>
              <a:buAutoNum type="arabicPeriod"/>
            </a:pPr>
            <a:r>
              <a:rPr lang="ar-SA" b="1" dirty="0" smtClean="0">
                <a:solidFill>
                  <a:srgbClr val="C00000"/>
                </a:solidFill>
                <a:ea typeface="Majalla UI"/>
              </a:rPr>
              <a:t>النقد المؤجل: </a:t>
            </a:r>
            <a:r>
              <a:rPr lang="ar-SA" b="1" dirty="0" smtClean="0">
                <a:ea typeface="Majalla UI"/>
              </a:rPr>
              <a:t>وهذا يعني أن الحكم </a:t>
            </a:r>
            <a:r>
              <a:rPr lang="ar-EG" b="1" dirty="0" smtClean="0">
                <a:ea typeface="Majalla UI"/>
              </a:rPr>
              <a:t>على </a:t>
            </a:r>
            <a:r>
              <a:rPr lang="ar-EG" b="1" dirty="0" err="1" smtClean="0">
                <a:ea typeface="Majalla UI"/>
              </a:rPr>
              <a:t>ا</a:t>
            </a:r>
            <a:r>
              <a:rPr lang="ar-SA" b="1" dirty="0" smtClean="0">
                <a:ea typeface="Majalla UI"/>
              </a:rPr>
              <a:t>لأفكار يجب أن يؤجل </a:t>
            </a:r>
            <a:r>
              <a:rPr lang="ar-EG" b="1" dirty="0" smtClean="0">
                <a:ea typeface="Majalla UI"/>
              </a:rPr>
              <a:t>ل</a:t>
            </a:r>
            <a:r>
              <a:rPr lang="ar-SA" b="1" dirty="0" smtClean="0">
                <a:ea typeface="Majalla UI"/>
              </a:rPr>
              <a:t>وقت لاحق؛ حتى لا نكبت </a:t>
            </a:r>
            <a:r>
              <a:rPr lang="ar-EG" b="1" dirty="0" smtClean="0">
                <a:ea typeface="Majalla UI"/>
              </a:rPr>
              <a:t>هذه ال</a:t>
            </a:r>
            <a:r>
              <a:rPr lang="ar-SA" b="1" dirty="0" smtClean="0">
                <a:ea typeface="Majalla UI"/>
              </a:rPr>
              <a:t>أفكار</a:t>
            </a:r>
            <a:r>
              <a:rPr lang="ar-EG" b="1" dirty="0" smtClean="0">
                <a:ea typeface="Majalla UI"/>
              </a:rPr>
              <a:t>.</a:t>
            </a:r>
          </a:p>
          <a:p>
            <a:pPr marL="514350" indent="-514350" algn="just" eaLnBrk="1" hangingPunct="1">
              <a:lnSpc>
                <a:spcPct val="150000"/>
              </a:lnSpc>
              <a:buFont typeface="+mj-lt"/>
              <a:buAutoNum type="arabicPeriod"/>
            </a:pPr>
            <a:r>
              <a:rPr lang="ar-SA" b="1" dirty="0" smtClean="0">
                <a:solidFill>
                  <a:srgbClr val="C00000"/>
                </a:solidFill>
                <a:ea typeface="Majalla UI"/>
              </a:rPr>
              <a:t>الترحيب بالانطلاق الحر: </a:t>
            </a:r>
            <a:r>
              <a:rPr lang="ar-SA" b="1" dirty="0" smtClean="0">
                <a:ea typeface="Majalla UI"/>
              </a:rPr>
              <a:t>فكلما كانت الأفكار أشمل وأوسع كان أفضل.</a:t>
            </a:r>
          </a:p>
          <a:p>
            <a:pPr marL="514350" indent="-514350" algn="just" eaLnBrk="1" hangingPunct="1">
              <a:lnSpc>
                <a:spcPct val="150000"/>
              </a:lnSpc>
              <a:buFont typeface="+mj-lt"/>
              <a:buAutoNum type="arabicPeriod"/>
            </a:pPr>
            <a:r>
              <a:rPr lang="ar-SA" b="1" dirty="0" smtClean="0">
                <a:solidFill>
                  <a:srgbClr val="C00000"/>
                </a:solidFill>
                <a:ea typeface="Majalla UI"/>
              </a:rPr>
              <a:t>الكم مطلوب: </a:t>
            </a:r>
            <a:r>
              <a:rPr lang="ar-SA" b="1" dirty="0" smtClean="0">
                <a:ea typeface="Majalla UI"/>
              </a:rPr>
              <a:t>كلما ازداد عدد الأفكار؛ ارتفع رصيد الأفكار المفيدة.</a:t>
            </a:r>
            <a:endParaRPr lang="ar-EG" b="1" dirty="0" smtClean="0">
              <a:ea typeface="Majalla UI"/>
            </a:endParaRPr>
          </a:p>
          <a:p>
            <a:pPr marL="514350" indent="-514350" algn="just">
              <a:lnSpc>
                <a:spcPct val="150000"/>
              </a:lnSpc>
              <a:buFont typeface="+mj-lt"/>
              <a:buAutoNum type="arabicPeriod"/>
            </a:pPr>
            <a:r>
              <a:rPr lang="ar-SA" b="1" dirty="0" smtClean="0">
                <a:solidFill>
                  <a:srgbClr val="C00000"/>
                </a:solidFill>
                <a:ea typeface="Majalla UI"/>
              </a:rPr>
              <a:t>البناء على أفكار الآخرين:</a:t>
            </a:r>
            <a:r>
              <a:rPr lang="ar-EG" b="1" dirty="0" smtClean="0">
                <a:solidFill>
                  <a:srgbClr val="C00000"/>
                </a:solidFill>
                <a:ea typeface="Majalla UI"/>
              </a:rPr>
              <a:t> </a:t>
            </a:r>
            <a:r>
              <a:rPr lang="ar-EG" b="1" dirty="0" smtClean="0">
                <a:ea typeface="Majalla UI"/>
              </a:rPr>
              <a:t>أي </a:t>
            </a:r>
            <a:r>
              <a:rPr lang="ar-SA" b="1" dirty="0" smtClean="0">
                <a:ea typeface="Majalla UI"/>
              </a:rPr>
              <a:t>الاستفادة من أفكار الآخرين وتطويرها والخروج منها بأفكار جديدة</a:t>
            </a:r>
            <a:r>
              <a:rPr lang="ar-EG" b="1" dirty="0" smtClean="0">
                <a:ea typeface="Majalla UI"/>
              </a:rPr>
              <a:t>.</a:t>
            </a:r>
          </a:p>
          <a:p>
            <a:pPr marL="514350" indent="-514350" algn="just" eaLnBrk="1" hangingPunct="1">
              <a:lnSpc>
                <a:spcPts val="3700"/>
              </a:lnSpc>
              <a:buNone/>
            </a:pPr>
            <a:endParaRPr lang="en-US" b="1" dirty="0" smtClean="0">
              <a:cs typeface="Arial" pitchFamily="34" charset="0"/>
            </a:endParaRPr>
          </a:p>
        </p:txBody>
      </p:sp>
      <p:sp>
        <p:nvSpPr>
          <p:cNvPr id="30724" name="Rectangle 7"/>
          <p:cNvSpPr>
            <a:spLocks/>
          </p:cNvSpPr>
          <p:nvPr/>
        </p:nvSpPr>
        <p:spPr bwMode="auto">
          <a:xfrm>
            <a:off x="1500166" y="428604"/>
            <a:ext cx="5786446" cy="1143000"/>
          </a:xfrm>
          <a:prstGeom prst="rect">
            <a:avLst/>
          </a:prstGeom>
          <a:noFill/>
          <a:ln w="9525">
            <a:noFill/>
            <a:miter lim="800000"/>
            <a:headEnd/>
            <a:tailEnd/>
          </a:ln>
        </p:spPr>
        <p:txBody>
          <a:bodyPr anchor="ctr"/>
          <a:lstStyle/>
          <a:p>
            <a:pPr algn="ctr" eaLnBrk="0" hangingPunct="0"/>
            <a:r>
              <a:rPr lang="ar-SA" sz="6000" b="1" dirty="0">
                <a:solidFill>
                  <a:srgbClr val="C00000"/>
                </a:solidFill>
                <a:latin typeface="Lucida Sans Unicode" pitchFamily="34" charset="0"/>
                <a:cs typeface="PT Bold Heading" pitchFamily="2" charset="-78"/>
              </a:rPr>
              <a:t>قواعد العصف الذهني</a:t>
            </a:r>
            <a:endParaRPr lang="en-US" sz="6000" b="1" dirty="0">
              <a:solidFill>
                <a:srgbClr val="C00000"/>
              </a:solidFill>
              <a:latin typeface="Lucida Sans Unicode" pitchFamily="34" charset="0"/>
              <a:cs typeface="PT Bold Heading" pitchFamily="2" charset="-78"/>
            </a:endParaRPr>
          </a:p>
        </p:txBody>
      </p:sp>
      <p:sp>
        <p:nvSpPr>
          <p:cNvPr id="5" name="Footer Placeholder 4"/>
          <p:cNvSpPr>
            <a:spLocks noGrp="1"/>
          </p:cNvSpPr>
          <p:nvPr>
            <p:ph type="ftr" sz="quarter" idx="11"/>
          </p:nvPr>
        </p:nvSpPr>
        <p:spPr/>
        <p:txBody>
          <a:bodyPr/>
          <a:lstStyle/>
          <a:p>
            <a:r>
              <a:rPr lang="ar-EG" smtClean="0"/>
              <a:t>أ.د. علي حسين</a:t>
            </a:r>
            <a:endParaRPr lang="ar-EG"/>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Number Placeholder 17"/>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a:defRPr/>
            </a:pPr>
            <a:fld id="{769F3456-54AE-44B7-8230-BECC90362D25}" type="slidenum">
              <a:rPr lang="ar-SA"/>
              <a:pPr>
                <a:defRPr/>
              </a:pPr>
              <a:t>33</a:t>
            </a:fld>
            <a:endParaRPr lang="en-US"/>
          </a:p>
        </p:txBody>
      </p:sp>
      <p:sp>
        <p:nvSpPr>
          <p:cNvPr id="31747" name="Rectangle 3"/>
          <p:cNvSpPr>
            <a:spLocks noGrp="1"/>
          </p:cNvSpPr>
          <p:nvPr>
            <p:ph type="body" idx="4294967295"/>
          </p:nvPr>
        </p:nvSpPr>
        <p:spPr>
          <a:xfrm>
            <a:off x="0" y="2428875"/>
            <a:ext cx="8077200" cy="3581400"/>
          </a:xfrm>
        </p:spPr>
        <p:txBody>
          <a:bodyPr/>
          <a:lstStyle/>
          <a:p>
            <a:pPr algn="just" eaLnBrk="1" hangingPunct="1">
              <a:lnSpc>
                <a:spcPts val="3500"/>
              </a:lnSpc>
              <a:buFont typeface="Wingdings 2" pitchFamily="18" charset="2"/>
              <a:buNone/>
            </a:pPr>
            <a:r>
              <a:rPr lang="ar-EG" b="1" dirty="0" smtClean="0">
                <a:solidFill>
                  <a:srgbClr val="C00000"/>
                </a:solidFill>
                <a:ea typeface="Majalla UI"/>
              </a:rPr>
              <a:t>1. </a:t>
            </a:r>
            <a:r>
              <a:rPr lang="ar-SA" b="1" dirty="0" smtClean="0">
                <a:solidFill>
                  <a:srgbClr val="C00000"/>
                </a:solidFill>
                <a:ea typeface="Majalla UI"/>
              </a:rPr>
              <a:t>تحديد المشكلة</a:t>
            </a:r>
            <a:r>
              <a:rPr lang="ar-SA" b="1" dirty="0" smtClean="0">
                <a:ea typeface="Majalla UI"/>
              </a:rPr>
              <a:t>.</a:t>
            </a:r>
          </a:p>
          <a:p>
            <a:pPr algn="just" eaLnBrk="1" hangingPunct="1">
              <a:lnSpc>
                <a:spcPts val="3500"/>
              </a:lnSpc>
              <a:buFont typeface="Wingdings 2" pitchFamily="18" charset="2"/>
              <a:buNone/>
            </a:pPr>
            <a:r>
              <a:rPr lang="ar-EG" b="1" dirty="0" smtClean="0">
                <a:solidFill>
                  <a:srgbClr val="C00000"/>
                </a:solidFill>
                <a:ea typeface="Majalla UI"/>
              </a:rPr>
              <a:t>2. </a:t>
            </a:r>
            <a:r>
              <a:rPr lang="ar-SA" b="1" dirty="0" smtClean="0">
                <a:solidFill>
                  <a:srgbClr val="C00000"/>
                </a:solidFill>
                <a:ea typeface="Majalla UI"/>
              </a:rPr>
              <a:t>إعادة صياغة المشكلة</a:t>
            </a:r>
            <a:r>
              <a:rPr lang="ar-SA" b="1" dirty="0" smtClean="0">
                <a:ea typeface="Majalla UI"/>
              </a:rPr>
              <a:t>.</a:t>
            </a:r>
          </a:p>
          <a:p>
            <a:pPr algn="just" eaLnBrk="1" hangingPunct="1">
              <a:lnSpc>
                <a:spcPts val="3500"/>
              </a:lnSpc>
              <a:buFont typeface="Wingdings 2" pitchFamily="18" charset="2"/>
              <a:buNone/>
            </a:pPr>
            <a:r>
              <a:rPr lang="ar-EG" b="1" dirty="0" smtClean="0">
                <a:solidFill>
                  <a:srgbClr val="C00000"/>
                </a:solidFill>
                <a:ea typeface="Majalla UI"/>
              </a:rPr>
              <a:t>3. </a:t>
            </a:r>
            <a:r>
              <a:rPr lang="ar-SA" b="1" dirty="0" smtClean="0">
                <a:solidFill>
                  <a:srgbClr val="C00000"/>
                </a:solidFill>
                <a:ea typeface="Majalla UI"/>
              </a:rPr>
              <a:t>البدء بعملية العصف الذهني </a:t>
            </a:r>
            <a:r>
              <a:rPr lang="ar-SA" b="1" dirty="0" smtClean="0">
                <a:ea typeface="Majalla UI"/>
              </a:rPr>
              <a:t>(لا يتم تقويم أي فكره مهما كانت أثناء </a:t>
            </a:r>
            <a:r>
              <a:rPr lang="ar-EG" b="1" dirty="0" smtClean="0">
                <a:ea typeface="Majalla UI"/>
              </a:rPr>
              <a:t> </a:t>
            </a:r>
            <a:r>
              <a:rPr lang="ar-SA" b="1" dirty="0" smtClean="0">
                <a:ea typeface="Majalla UI"/>
              </a:rPr>
              <a:t>استمطار الأفكار).</a:t>
            </a:r>
          </a:p>
          <a:p>
            <a:pPr algn="just" eaLnBrk="1" hangingPunct="1">
              <a:lnSpc>
                <a:spcPts val="3500"/>
              </a:lnSpc>
              <a:buFont typeface="Wingdings 2" pitchFamily="18" charset="2"/>
              <a:buNone/>
            </a:pPr>
            <a:r>
              <a:rPr lang="ar-EG" b="1" dirty="0" smtClean="0">
                <a:solidFill>
                  <a:srgbClr val="C00000"/>
                </a:solidFill>
                <a:ea typeface="Majalla UI"/>
              </a:rPr>
              <a:t>4. </a:t>
            </a:r>
            <a:r>
              <a:rPr lang="ar-SA" b="1" dirty="0" smtClean="0">
                <a:solidFill>
                  <a:srgbClr val="C00000"/>
                </a:solidFill>
                <a:ea typeface="Majalla UI"/>
              </a:rPr>
              <a:t>إثارة المشاركين إذا ما نضب لديهم معين الأفكار </a:t>
            </a:r>
            <a:r>
              <a:rPr lang="ar-SA" b="1" dirty="0" smtClean="0">
                <a:ea typeface="Majalla UI"/>
              </a:rPr>
              <a:t>.</a:t>
            </a:r>
          </a:p>
          <a:p>
            <a:pPr algn="just" eaLnBrk="1" hangingPunct="1">
              <a:lnSpc>
                <a:spcPts val="3500"/>
              </a:lnSpc>
              <a:buFont typeface="Wingdings 2" pitchFamily="18" charset="2"/>
              <a:buNone/>
            </a:pPr>
            <a:r>
              <a:rPr lang="ar-EG" b="1" dirty="0" smtClean="0">
                <a:solidFill>
                  <a:srgbClr val="C00000"/>
                </a:solidFill>
                <a:ea typeface="Majalla UI"/>
              </a:rPr>
              <a:t>5. </a:t>
            </a:r>
            <a:r>
              <a:rPr lang="ar-SA" b="1" dirty="0" smtClean="0">
                <a:solidFill>
                  <a:srgbClr val="C00000"/>
                </a:solidFill>
                <a:ea typeface="Majalla UI"/>
              </a:rPr>
              <a:t>مرحلة التقويم </a:t>
            </a:r>
            <a:r>
              <a:rPr lang="ar-SA" b="1" dirty="0" smtClean="0">
                <a:ea typeface="Majalla UI"/>
              </a:rPr>
              <a:t>(الوصول إلى عدد من الأفكار التي تمثل المحصلة النهائية الصحيحة للإجابة عن السؤال).</a:t>
            </a:r>
            <a:endParaRPr lang="en-US" b="1" dirty="0" smtClean="0">
              <a:cs typeface="Arial" pitchFamily="34" charset="0"/>
            </a:endParaRPr>
          </a:p>
        </p:txBody>
      </p:sp>
      <p:pic>
        <p:nvPicPr>
          <p:cNvPr id="54276" name="Picture 4" descr="brainstorming2"/>
          <p:cNvPicPr>
            <a:picLocks noChangeAspect="1" noChangeArrowheads="1"/>
          </p:cNvPicPr>
          <p:nvPr/>
        </p:nvPicPr>
        <p:blipFill>
          <a:blip r:embed="rId2"/>
          <a:srcRect/>
          <a:stretch>
            <a:fillRect/>
          </a:stretch>
        </p:blipFill>
        <p:spPr bwMode="auto">
          <a:xfrm>
            <a:off x="914400" y="457200"/>
            <a:ext cx="2857500" cy="2047875"/>
          </a:xfrm>
          <a:prstGeom prst="ellipse">
            <a:avLst/>
          </a:prstGeom>
          <a:ln>
            <a:noFill/>
          </a:ln>
          <a:effectLst>
            <a:softEdge rad="112500"/>
          </a:effectLst>
        </p:spPr>
      </p:pic>
      <p:sp>
        <p:nvSpPr>
          <p:cNvPr id="31749" name="Rectangle 7"/>
          <p:cNvSpPr>
            <a:spLocks/>
          </p:cNvSpPr>
          <p:nvPr/>
        </p:nvSpPr>
        <p:spPr bwMode="auto">
          <a:xfrm>
            <a:off x="4114800" y="838200"/>
            <a:ext cx="4572000" cy="1143000"/>
          </a:xfrm>
          <a:prstGeom prst="rect">
            <a:avLst/>
          </a:prstGeom>
          <a:noFill/>
          <a:ln w="9525">
            <a:noFill/>
            <a:miter lim="800000"/>
            <a:headEnd/>
            <a:tailEnd/>
          </a:ln>
        </p:spPr>
        <p:txBody>
          <a:bodyPr anchor="ctr"/>
          <a:lstStyle/>
          <a:p>
            <a:pPr algn="ctr" eaLnBrk="0" hangingPunct="0"/>
            <a:r>
              <a:rPr lang="ar-SA" sz="4400" b="1">
                <a:solidFill>
                  <a:schemeClr val="accent1"/>
                </a:solidFill>
                <a:latin typeface="Lucida Sans Unicode" pitchFamily="34" charset="0"/>
                <a:cs typeface="PT Bold Heading" pitchFamily="2" charset="-78"/>
              </a:rPr>
              <a:t>خطوات العصف الذهني</a:t>
            </a:r>
            <a:endParaRPr lang="en-US" sz="4400" b="1">
              <a:solidFill>
                <a:schemeClr val="accent1"/>
              </a:solidFill>
              <a:latin typeface="Lucida Sans Unicode" pitchFamily="34" charset="0"/>
              <a:cs typeface="PT Bold Heading" pitchFamily="2" charset="-78"/>
            </a:endParaRPr>
          </a:p>
        </p:txBody>
      </p:sp>
      <p:sp>
        <p:nvSpPr>
          <p:cNvPr id="6" name="Footer Placeholder 5"/>
          <p:cNvSpPr>
            <a:spLocks noGrp="1"/>
          </p:cNvSpPr>
          <p:nvPr>
            <p:ph type="ftr" sz="quarter" idx="11"/>
          </p:nvPr>
        </p:nvSpPr>
        <p:spPr/>
        <p:txBody>
          <a:bodyPr/>
          <a:lstStyle/>
          <a:p>
            <a:r>
              <a:rPr lang="ar-EG" smtClean="0"/>
              <a:t>أ.د. علي حسين</a:t>
            </a:r>
            <a:endParaRPr lang="ar-EG"/>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C858E8CE-6ED2-4427-9AC1-58C08A875513}" type="slidenum">
              <a:rPr lang="ar-SA" smtClean="0"/>
              <a:pPr>
                <a:defRPr/>
              </a:pPr>
              <a:t>34</a:t>
            </a:fld>
            <a:endParaRPr lang="en-US"/>
          </a:p>
        </p:txBody>
      </p:sp>
      <p:sp>
        <p:nvSpPr>
          <p:cNvPr id="38913" name="Rectangle 1"/>
          <p:cNvSpPr>
            <a:spLocks noChangeArrowheads="1"/>
          </p:cNvSpPr>
          <p:nvPr/>
        </p:nvSpPr>
        <p:spPr bwMode="auto">
          <a:xfrm>
            <a:off x="304800" y="381000"/>
            <a:ext cx="8534400" cy="58785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58775" algn="ctr" defTabSz="914400" rtl="1" eaLnBrk="1" fontAlgn="base" latinLnBrk="0" hangingPunct="1">
              <a:lnSpc>
                <a:spcPct val="100000"/>
              </a:lnSpc>
              <a:spcBef>
                <a:spcPct val="0"/>
              </a:spcBef>
              <a:spcAft>
                <a:spcPct val="0"/>
              </a:spcAft>
              <a:buClrTx/>
              <a:buSzTx/>
              <a:buFontTx/>
              <a:buNone/>
              <a:tabLst/>
            </a:pPr>
            <a:r>
              <a:rPr kumimoji="0" lang="ar-EG" sz="3200" b="1" i="0"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من مزايا التدريس باستخدام العصف الذهني</a:t>
            </a:r>
          </a:p>
          <a:p>
            <a:pPr marL="0" marR="0" lvl="0" indent="358775" algn="justLow" defTabSz="914400" rtl="1" eaLnBrk="1" fontAlgn="base" latinLnBrk="0" hangingPunct="1">
              <a:lnSpc>
                <a:spcPct val="100000"/>
              </a:lnSpc>
              <a:spcBef>
                <a:spcPct val="0"/>
              </a:spcBef>
              <a:spcAft>
                <a:spcPct val="0"/>
              </a:spcAft>
              <a:buClr>
                <a:srgbClr val="C00000"/>
              </a:buClr>
              <a:buSzTx/>
              <a:buFontTx/>
              <a:buNone/>
              <a:tabLst/>
            </a:pPr>
            <a:endParaRPr kumimoji="0" lang="en-US" sz="3200" b="0" i="0" strike="noStrike" cap="none" normalizeH="0" baseline="0" dirty="0" smtClean="0">
              <a:ln>
                <a:noFill/>
              </a:ln>
              <a:solidFill>
                <a:schemeClr val="tx1"/>
              </a:solidFill>
              <a:effectLst/>
              <a:latin typeface="Times New Roman" pitchFamily="18" charset="0"/>
              <a:cs typeface="Times New Roman" pitchFamily="18" charset="0"/>
            </a:endParaRPr>
          </a:p>
          <a:p>
            <a:pPr marL="514350" marR="0" lvl="0" indent="-514350" algn="justLow" defTabSz="914400" rtl="1" eaLnBrk="0" fontAlgn="base" latinLnBrk="0" hangingPunct="0">
              <a:lnSpc>
                <a:spcPct val="100000"/>
              </a:lnSpc>
              <a:spcBef>
                <a:spcPct val="0"/>
              </a:spcBef>
              <a:spcAft>
                <a:spcPct val="0"/>
              </a:spcAft>
              <a:buClr>
                <a:srgbClr val="C00000"/>
              </a:buClr>
              <a:buSzTx/>
              <a:buFont typeface="Wingdings" pitchFamily="2" charset="2"/>
              <a:buChar char="Ø"/>
              <a:tabLst/>
            </a:pPr>
            <a:r>
              <a:rPr kumimoji="0" lang="ar-EG" sz="3200" b="0" i="0"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ar-SA" sz="2800" b="0" i="0"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تيسير عملية التواصل والتعاون بين الطلاب في دراسة المشكلة من جميع جوانبها وطرح الأفكار المتنوعة لحلها.</a:t>
            </a:r>
            <a:endParaRPr kumimoji="0" lang="ar-EG" sz="2800" b="0" i="0"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514350" marR="0" lvl="0" indent="-514350" algn="justLow" defTabSz="914400" rtl="1" eaLnBrk="0" fontAlgn="base" latinLnBrk="0" hangingPunct="0">
              <a:lnSpc>
                <a:spcPct val="100000"/>
              </a:lnSpc>
              <a:spcBef>
                <a:spcPct val="0"/>
              </a:spcBef>
              <a:spcAft>
                <a:spcPct val="0"/>
              </a:spcAft>
              <a:buClr>
                <a:srgbClr val="C00000"/>
              </a:buClr>
              <a:buSzTx/>
              <a:tabLst/>
            </a:pPr>
            <a:endParaRPr lang="ar-EG" sz="2800" dirty="0" smtClean="0">
              <a:latin typeface="Times New Roman" pitchFamily="18" charset="0"/>
              <a:ea typeface="Times New Roman" pitchFamily="18" charset="0"/>
              <a:cs typeface="Times New Roman" pitchFamily="18" charset="0"/>
            </a:endParaRPr>
          </a:p>
          <a:p>
            <a:pPr marL="514350" marR="0" lvl="0" indent="-514350" algn="justLow" defTabSz="914400" rtl="1" eaLnBrk="0" fontAlgn="base" latinLnBrk="0" hangingPunct="0">
              <a:lnSpc>
                <a:spcPct val="100000"/>
              </a:lnSpc>
              <a:spcBef>
                <a:spcPct val="0"/>
              </a:spcBef>
              <a:spcAft>
                <a:spcPct val="0"/>
              </a:spcAft>
              <a:buClr>
                <a:srgbClr val="C00000"/>
              </a:buClr>
              <a:buSzTx/>
              <a:buFont typeface="Wingdings" pitchFamily="2" charset="2"/>
              <a:buChar char="Ø"/>
              <a:tabLst/>
            </a:pPr>
            <a:r>
              <a:rPr kumimoji="0" lang="ar-SA" sz="2800" b="0" i="0"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تشجيع الطلاب على العمل والسلوك المتفتح، ودعم الثقة لديهم، ويساعدهم في تحقيق درجة عالية من الإنجاز.</a:t>
            </a:r>
            <a:endParaRPr kumimoji="0" lang="ar-EG" sz="2800" b="0" i="0"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514350" marR="0" lvl="0" indent="-514350" algn="justLow" defTabSz="914400" rtl="1" eaLnBrk="0" fontAlgn="base" latinLnBrk="0" hangingPunct="0">
              <a:lnSpc>
                <a:spcPct val="100000"/>
              </a:lnSpc>
              <a:spcBef>
                <a:spcPct val="0"/>
              </a:spcBef>
              <a:spcAft>
                <a:spcPct val="0"/>
              </a:spcAft>
              <a:buClr>
                <a:srgbClr val="C00000"/>
              </a:buClr>
              <a:buSzTx/>
              <a:tabLst/>
            </a:pPr>
            <a:endParaRPr lang="ar-EG" sz="2800" dirty="0" smtClean="0">
              <a:latin typeface="Times New Roman" pitchFamily="18" charset="0"/>
              <a:ea typeface="Times New Roman" pitchFamily="18" charset="0"/>
              <a:cs typeface="Times New Roman" pitchFamily="18" charset="0"/>
            </a:endParaRPr>
          </a:p>
          <a:p>
            <a:pPr marL="514350" marR="0" lvl="0" indent="-514350" algn="justLow" defTabSz="914400" rtl="1" eaLnBrk="0" fontAlgn="base" latinLnBrk="0" hangingPunct="0">
              <a:lnSpc>
                <a:spcPct val="100000"/>
              </a:lnSpc>
              <a:spcBef>
                <a:spcPct val="0"/>
              </a:spcBef>
              <a:spcAft>
                <a:spcPct val="0"/>
              </a:spcAft>
              <a:buClr>
                <a:srgbClr val="C00000"/>
              </a:buClr>
              <a:buSzTx/>
              <a:buFont typeface="Wingdings" pitchFamily="2" charset="2"/>
              <a:buChar char="Ø"/>
              <a:tabLst/>
            </a:pPr>
            <a:r>
              <a:rPr kumimoji="0" lang="ar-SA" sz="2800" b="0" i="0"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تدريب الطلاب على ممارسة التفكير بعمق للمشاركة بفاعلية في نقاط الحوار التي يطرحـها المحاضر أو غيره.</a:t>
            </a:r>
            <a:endParaRPr kumimoji="0" lang="ar-EG" sz="2800" b="0" i="0"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514350" marR="0" lvl="0" indent="-514350" algn="justLow" defTabSz="914400" rtl="1" eaLnBrk="0" fontAlgn="base" latinLnBrk="0" hangingPunct="0">
              <a:lnSpc>
                <a:spcPct val="100000"/>
              </a:lnSpc>
              <a:spcBef>
                <a:spcPct val="0"/>
              </a:spcBef>
              <a:spcAft>
                <a:spcPct val="0"/>
              </a:spcAft>
              <a:buClr>
                <a:srgbClr val="C00000"/>
              </a:buClr>
              <a:buSzTx/>
              <a:tabLst/>
            </a:pPr>
            <a:endParaRPr lang="ar-EG" sz="2800" dirty="0" smtClean="0">
              <a:latin typeface="Times New Roman" pitchFamily="18" charset="0"/>
              <a:ea typeface="Times New Roman" pitchFamily="18" charset="0"/>
              <a:cs typeface="Times New Roman" pitchFamily="18" charset="0"/>
            </a:endParaRPr>
          </a:p>
          <a:p>
            <a:pPr marL="514350" marR="0" lvl="0" indent="-514350" algn="justLow" defTabSz="914400" rtl="1" eaLnBrk="0" fontAlgn="base" latinLnBrk="0" hangingPunct="0">
              <a:lnSpc>
                <a:spcPct val="100000"/>
              </a:lnSpc>
              <a:spcBef>
                <a:spcPct val="0"/>
              </a:spcBef>
              <a:spcAft>
                <a:spcPct val="0"/>
              </a:spcAft>
              <a:buClr>
                <a:srgbClr val="C00000"/>
              </a:buClr>
              <a:buSzTx/>
              <a:buFont typeface="Wingdings" pitchFamily="2" charset="2"/>
              <a:buChar char="Ø"/>
              <a:tabLst/>
            </a:pPr>
            <a:r>
              <a:rPr kumimoji="0" lang="ar-SA" sz="2800" b="0" i="0"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تدريب الطلاب طرح وتوليد أكبر كم من الأفكار فـي فترة زمنية قصيرة. </a:t>
            </a:r>
          </a:p>
        </p:txBody>
      </p:sp>
      <p:sp>
        <p:nvSpPr>
          <p:cNvPr id="4" name="Footer Placeholder 3"/>
          <p:cNvSpPr>
            <a:spLocks noGrp="1"/>
          </p:cNvSpPr>
          <p:nvPr>
            <p:ph type="ftr" sz="quarter" idx="11"/>
          </p:nvPr>
        </p:nvSpPr>
        <p:spPr/>
        <p:txBody>
          <a:bodyPr/>
          <a:lstStyle/>
          <a:p>
            <a:r>
              <a:rPr lang="ar-EG" smtClean="0"/>
              <a:t>أ.د. علي حسين</a:t>
            </a:r>
            <a:endParaRPr lang="ar-EG"/>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olded Corner 8"/>
          <p:cNvSpPr/>
          <p:nvPr/>
        </p:nvSpPr>
        <p:spPr>
          <a:xfrm>
            <a:off x="228600" y="1428735"/>
            <a:ext cx="8763000" cy="5197421"/>
          </a:xfrm>
          <a:prstGeom prst="foldedCorner">
            <a:avLst>
              <a:gd name="adj" fmla="val 4263"/>
            </a:avLst>
          </a:prstGeom>
          <a:gradFill flip="none" rotWithShape="1">
            <a:path path="shape">
              <a:fillToRect l="50000" t="50000" r="50000" b="50000"/>
            </a:path>
            <a:tileRect/>
          </a:gradFill>
          <a:effectLst>
            <a:innerShdw blurRad="63500" dist="50800" dir="10800000">
              <a:prstClr val="black">
                <a:alpha val="50000"/>
              </a:prstClr>
            </a:innerShdw>
          </a:effectLst>
        </p:spPr>
        <p:style>
          <a:lnRef idx="1">
            <a:schemeClr val="accent2"/>
          </a:lnRef>
          <a:fillRef idx="2">
            <a:schemeClr val="accent2"/>
          </a:fillRef>
          <a:effectRef idx="1">
            <a:schemeClr val="accent2"/>
          </a:effectRef>
          <a:fontRef idx="minor">
            <a:schemeClr val="dk1"/>
          </a:fontRef>
        </p:style>
        <p:txBody>
          <a:bodyPr rtlCol="1" anchor="ctr"/>
          <a:lstStyle/>
          <a:p>
            <a:pPr marL="457200" indent="-457200" algn="justLow" rtl="1">
              <a:lnSpc>
                <a:spcPct val="150000"/>
              </a:lnSpc>
              <a:buFont typeface="+mj-lt"/>
              <a:buAutoNum type="arabicPeriod"/>
            </a:pPr>
            <a:r>
              <a:rPr lang="ar-EG" sz="2400" dirty="0" smtClean="0">
                <a:solidFill>
                  <a:srgbClr val="163794"/>
                </a:solidFill>
                <a:latin typeface="Times New Roman"/>
                <a:ea typeface="Times New Roman"/>
                <a:cs typeface="AdvertisingExtraBold"/>
              </a:rPr>
              <a:t> </a:t>
            </a:r>
            <a:r>
              <a:rPr lang="ar-EG" sz="2400" dirty="0" smtClean="0">
                <a:solidFill>
                  <a:schemeClr val="tx1"/>
                </a:solidFill>
                <a:latin typeface="Times New Roman"/>
                <a:ea typeface="Times New Roman"/>
                <a:cs typeface="AdvertisingExtraBold"/>
              </a:rPr>
              <a:t>وضوح </a:t>
            </a:r>
            <a:r>
              <a:rPr lang="ar-EG" sz="2400" dirty="0">
                <a:solidFill>
                  <a:schemeClr val="tx1"/>
                </a:solidFill>
                <a:latin typeface="Times New Roman"/>
                <a:ea typeface="Times New Roman"/>
                <a:cs typeface="AdvertisingExtraBold"/>
              </a:rPr>
              <a:t>المشكلة (الموضوع) مدار البحث لدى الطلاب وقائد النشاط قبل بدء الجلسة.</a:t>
            </a:r>
            <a:endParaRPr lang="en-US" sz="2400" dirty="0">
              <a:solidFill>
                <a:schemeClr val="tx1"/>
              </a:solidFill>
              <a:latin typeface="Times New Roman"/>
              <a:ea typeface="Times New Roman"/>
            </a:endParaRPr>
          </a:p>
          <a:p>
            <a:pPr marL="457200" indent="-457200" algn="justLow" rtl="1">
              <a:lnSpc>
                <a:spcPct val="150000"/>
              </a:lnSpc>
              <a:buFont typeface="+mj-lt"/>
              <a:buAutoNum type="arabicPeriod"/>
            </a:pPr>
            <a:r>
              <a:rPr lang="ar-EG" sz="2400" dirty="0" smtClean="0">
                <a:solidFill>
                  <a:schemeClr val="tx1"/>
                </a:solidFill>
                <a:latin typeface="Times New Roman"/>
                <a:ea typeface="Times New Roman"/>
                <a:cs typeface="AdvertisingExtraBold"/>
              </a:rPr>
              <a:t> وضوح </a:t>
            </a:r>
            <a:r>
              <a:rPr lang="ar-EG" sz="2400" dirty="0">
                <a:solidFill>
                  <a:schemeClr val="tx1"/>
                </a:solidFill>
                <a:latin typeface="Times New Roman"/>
                <a:ea typeface="Times New Roman"/>
                <a:cs typeface="AdvertisingExtraBold"/>
              </a:rPr>
              <a:t>مبادئ وقواعد العمل والتقيد بها من قبل </a:t>
            </a:r>
            <a:r>
              <a:rPr lang="ar-EG" sz="2400" dirty="0" smtClean="0">
                <a:solidFill>
                  <a:schemeClr val="tx1"/>
                </a:solidFill>
                <a:latin typeface="Times New Roman"/>
                <a:ea typeface="Times New Roman"/>
                <a:cs typeface="AdvertisingExtraBold"/>
              </a:rPr>
              <a:t>الجميع.</a:t>
            </a:r>
            <a:endParaRPr lang="en-US" sz="2400" dirty="0">
              <a:solidFill>
                <a:schemeClr val="tx1"/>
              </a:solidFill>
              <a:latin typeface="Times New Roman"/>
              <a:ea typeface="Times New Roman"/>
            </a:endParaRPr>
          </a:p>
          <a:p>
            <a:pPr marL="457200" indent="-457200" algn="justLow" rtl="1">
              <a:lnSpc>
                <a:spcPct val="150000"/>
              </a:lnSpc>
              <a:buFont typeface="+mj-lt"/>
              <a:buAutoNum type="arabicPeriod"/>
            </a:pPr>
            <a:r>
              <a:rPr lang="ar-EG" sz="2400" dirty="0" smtClean="0">
                <a:solidFill>
                  <a:schemeClr val="tx1"/>
                </a:solidFill>
                <a:latin typeface="Times New Roman"/>
                <a:ea typeface="Times New Roman"/>
                <a:cs typeface="AdvertisingExtraBold"/>
              </a:rPr>
              <a:t> خبرة </a:t>
            </a:r>
            <a:r>
              <a:rPr lang="ar-EG" sz="2400" dirty="0">
                <a:solidFill>
                  <a:schemeClr val="tx1"/>
                </a:solidFill>
                <a:latin typeface="Times New Roman"/>
                <a:ea typeface="Times New Roman"/>
                <a:cs typeface="AdvertisingExtraBold"/>
              </a:rPr>
              <a:t>المعلم أو قائد النشاط وجديته وقناعته بقيمة أسلوب العصف </a:t>
            </a:r>
            <a:r>
              <a:rPr lang="ar-EG" sz="2400" dirty="0" smtClean="0">
                <a:solidFill>
                  <a:schemeClr val="tx1"/>
                </a:solidFill>
                <a:latin typeface="Times New Roman"/>
                <a:ea typeface="Times New Roman"/>
                <a:cs typeface="AdvertisingExtraBold"/>
              </a:rPr>
              <a:t>الذهني.</a:t>
            </a:r>
            <a:endParaRPr lang="en-US" sz="2400" dirty="0">
              <a:solidFill>
                <a:schemeClr val="tx1"/>
              </a:solidFill>
              <a:latin typeface="Times New Roman"/>
              <a:ea typeface="Times New Roman"/>
            </a:endParaRPr>
          </a:p>
          <a:p>
            <a:pPr marL="457200" indent="-457200" algn="justLow" rtl="1">
              <a:lnSpc>
                <a:spcPct val="150000"/>
              </a:lnSpc>
              <a:buFont typeface="+mj-lt"/>
              <a:buAutoNum type="arabicPeriod"/>
            </a:pPr>
            <a:r>
              <a:rPr lang="ar-EG" sz="2400" dirty="0" smtClean="0">
                <a:solidFill>
                  <a:schemeClr val="tx1"/>
                </a:solidFill>
                <a:latin typeface="Times New Roman"/>
                <a:ea typeface="Times New Roman"/>
                <a:cs typeface="AdvertisingExtraBold"/>
              </a:rPr>
              <a:t> تحديد الأهداف.</a:t>
            </a:r>
            <a:endParaRPr lang="en-US" sz="2400" dirty="0">
              <a:solidFill>
                <a:schemeClr val="tx1"/>
              </a:solidFill>
              <a:latin typeface="Times New Roman"/>
              <a:ea typeface="Times New Roman"/>
            </a:endParaRPr>
          </a:p>
          <a:p>
            <a:pPr marL="457200" indent="-457200" algn="justLow" rtl="1">
              <a:lnSpc>
                <a:spcPct val="150000"/>
              </a:lnSpc>
              <a:buFont typeface="+mj-lt"/>
              <a:buAutoNum type="arabicPeriod"/>
            </a:pPr>
            <a:r>
              <a:rPr lang="ar-EG" sz="2400" dirty="0" smtClean="0">
                <a:solidFill>
                  <a:schemeClr val="tx1"/>
                </a:solidFill>
                <a:latin typeface="Times New Roman"/>
                <a:ea typeface="Times New Roman"/>
                <a:cs typeface="AdvertisingExtraBold"/>
              </a:rPr>
              <a:t> استراحة </a:t>
            </a:r>
            <a:r>
              <a:rPr lang="ar-EG" sz="2400" dirty="0">
                <a:solidFill>
                  <a:schemeClr val="tx1"/>
                </a:solidFill>
                <a:latin typeface="Times New Roman"/>
                <a:ea typeface="Times New Roman"/>
                <a:cs typeface="AdvertisingExtraBold"/>
              </a:rPr>
              <a:t>قليلة بين أجزاء الحلقة بحيث تسمح للطلاب بتوليد المزيد من الأفكار.</a:t>
            </a:r>
            <a:endParaRPr lang="en-US" sz="2400" dirty="0">
              <a:solidFill>
                <a:schemeClr val="tx1"/>
              </a:solidFill>
              <a:latin typeface="Times New Roman"/>
              <a:ea typeface="Times New Roman"/>
            </a:endParaRPr>
          </a:p>
          <a:p>
            <a:pPr marL="457200" indent="-457200" algn="justLow" rtl="1">
              <a:lnSpc>
                <a:spcPct val="150000"/>
              </a:lnSpc>
              <a:buFont typeface="+mj-lt"/>
              <a:buAutoNum type="arabicPeriod"/>
            </a:pPr>
            <a:r>
              <a:rPr lang="ar-EG" sz="2400" dirty="0" smtClean="0">
                <a:solidFill>
                  <a:schemeClr val="tx1"/>
                </a:solidFill>
                <a:latin typeface="Times New Roman"/>
                <a:ea typeface="Times New Roman"/>
                <a:cs typeface="AdvertisingExtraBold"/>
              </a:rPr>
              <a:t> دعوة </a:t>
            </a:r>
            <a:r>
              <a:rPr lang="ar-EG" sz="2400" dirty="0">
                <a:solidFill>
                  <a:schemeClr val="tx1"/>
                </a:solidFill>
                <a:latin typeface="Times New Roman"/>
                <a:ea typeface="Times New Roman"/>
                <a:cs typeface="AdvertisingExtraBold"/>
              </a:rPr>
              <a:t>الطلاب لمزيد من المساهمات المكتوبة كواجبات منزلية.</a:t>
            </a:r>
            <a:endParaRPr lang="en-US" sz="2400" dirty="0">
              <a:solidFill>
                <a:schemeClr val="tx1"/>
              </a:solidFill>
              <a:latin typeface="Times New Roman"/>
              <a:ea typeface="Times New Roman"/>
            </a:endParaRPr>
          </a:p>
          <a:p>
            <a:pPr marL="457200" indent="-457200" algn="justLow" rtl="1">
              <a:lnSpc>
                <a:spcPct val="150000"/>
              </a:lnSpc>
              <a:buFont typeface="+mj-lt"/>
              <a:buAutoNum type="arabicPeriod"/>
            </a:pPr>
            <a:r>
              <a:rPr lang="ar-EG" sz="2400" dirty="0" smtClean="0">
                <a:solidFill>
                  <a:schemeClr val="tx1"/>
                </a:solidFill>
                <a:latin typeface="Times New Roman"/>
                <a:ea typeface="Times New Roman"/>
                <a:cs typeface="AdvertisingExtraBold"/>
              </a:rPr>
              <a:t> تهيئة </a:t>
            </a:r>
            <a:r>
              <a:rPr lang="ar-EG" sz="2400" dirty="0">
                <a:solidFill>
                  <a:schemeClr val="tx1"/>
                </a:solidFill>
                <a:latin typeface="Times New Roman"/>
                <a:ea typeface="Times New Roman"/>
                <a:cs typeface="AdvertisingExtraBold"/>
              </a:rPr>
              <a:t>البيئة الصفية داخل حجرة جلسة العصف الذهني، كأن تكون كبيرة لاستيعاب الطلاب، مريحة، جيدة التهوية والإضاءة، بها سبورة جيدة</a:t>
            </a:r>
            <a:r>
              <a:rPr lang="ar-EG" sz="2400" dirty="0" smtClean="0">
                <a:solidFill>
                  <a:schemeClr val="tx1"/>
                </a:solidFill>
                <a:latin typeface="Times New Roman"/>
                <a:ea typeface="Times New Roman"/>
                <a:cs typeface="AdvertisingExtraBold"/>
              </a:rPr>
              <a:t>.</a:t>
            </a:r>
          </a:p>
        </p:txBody>
      </p:sp>
      <p:sp>
        <p:nvSpPr>
          <p:cNvPr id="3" name="Rectangle 2"/>
          <p:cNvSpPr/>
          <p:nvPr/>
        </p:nvSpPr>
        <p:spPr>
          <a:xfrm>
            <a:off x="2071670" y="571480"/>
            <a:ext cx="5857916" cy="590931"/>
          </a:xfrm>
          <a:prstGeom prst="rect">
            <a:avLst/>
          </a:prstGeom>
        </p:spPr>
        <p:txBody>
          <a:bodyPr wrap="square">
            <a:spAutoFit/>
          </a:bodyPr>
          <a:lstStyle/>
          <a:p>
            <a:pPr algn="justLow">
              <a:lnSpc>
                <a:spcPct val="90000"/>
              </a:lnSpc>
            </a:pPr>
            <a:r>
              <a:rPr lang="ar-EG" sz="3600" b="1" dirty="0" smtClean="0">
                <a:solidFill>
                  <a:srgbClr val="C00000"/>
                </a:solidFill>
                <a:latin typeface="Times New Roman"/>
                <a:ea typeface="Times New Roman"/>
                <a:cs typeface="AdvertisingExtraBold"/>
              </a:rPr>
              <a:t>عوامل نجاح أسلوب العصف الذهني:</a:t>
            </a:r>
            <a:endParaRPr lang="en-US" sz="3600" dirty="0">
              <a:solidFill>
                <a:srgbClr val="C00000"/>
              </a:solidFill>
              <a:latin typeface="Times New Roman"/>
              <a:ea typeface="Times New Roman"/>
            </a:endParaRPr>
          </a:p>
        </p:txBody>
      </p:sp>
      <p:sp>
        <p:nvSpPr>
          <p:cNvPr id="4" name="Slide Number Placeholder 3"/>
          <p:cNvSpPr>
            <a:spLocks noGrp="1"/>
          </p:cNvSpPr>
          <p:nvPr>
            <p:ph type="sldNum" sz="quarter" idx="12"/>
          </p:nvPr>
        </p:nvSpPr>
        <p:spPr/>
        <p:txBody>
          <a:bodyPr/>
          <a:lstStyle/>
          <a:p>
            <a:fld id="{A6A01B5A-6D16-4ADD-9F02-C4322D9FCC7C}" type="slidenum">
              <a:rPr lang="ar-EG" smtClean="0"/>
              <a:pPr/>
              <a:t>35</a:t>
            </a:fld>
            <a:endParaRPr lang="ar-EG"/>
          </a:p>
        </p:txBody>
      </p:sp>
      <p:sp>
        <p:nvSpPr>
          <p:cNvPr id="5" name="Footer Placeholder 4"/>
          <p:cNvSpPr>
            <a:spLocks noGrp="1"/>
          </p:cNvSpPr>
          <p:nvPr>
            <p:ph type="ftr" sz="quarter" idx="11"/>
          </p:nvPr>
        </p:nvSpPr>
        <p:spPr/>
        <p:txBody>
          <a:bodyPr/>
          <a:lstStyle/>
          <a:p>
            <a:r>
              <a:rPr lang="ar-EG" smtClean="0"/>
              <a:t>أ.د. علي حسين</a:t>
            </a:r>
            <a:endParaRPr lang="ar-EG"/>
          </a:p>
        </p:txBody>
      </p:sp>
    </p:spTree>
    <p:extLst>
      <p:ext uri="{BB962C8B-B14F-4D97-AF65-F5344CB8AC3E}">
        <p14:creationId xmlns:p14="http://schemas.microsoft.com/office/powerpoint/2010/main" xmlns="" val="4179326121"/>
      </p:ext>
    </p:extLst>
  </p:cSld>
  <p:clrMapOvr>
    <a:masterClrMapping/>
  </p:clrMapOvr>
  <mc:AlternateContent xmlns:mc="http://schemas.openxmlformats.org/markup-compatibility/2006">
    <mc:Choice xmlns:p14="http://schemas.microsoft.com/office/powerpoint/2010/main" xmlns=""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8"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heel(8)">
                                      <p:cBhvr>
                                        <p:cTn id="7"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C858E8CE-6ED2-4427-9AC1-58C08A875513}" type="slidenum">
              <a:rPr lang="ar-SA" smtClean="0"/>
              <a:pPr>
                <a:defRPr/>
              </a:pPr>
              <a:t>36</a:t>
            </a:fld>
            <a:endParaRPr lang="en-US"/>
          </a:p>
        </p:txBody>
      </p:sp>
      <p:sp>
        <p:nvSpPr>
          <p:cNvPr id="3" name="Rectangle 2"/>
          <p:cNvSpPr/>
          <p:nvPr/>
        </p:nvSpPr>
        <p:spPr>
          <a:xfrm>
            <a:off x="571472" y="214290"/>
            <a:ext cx="8077200" cy="1015663"/>
          </a:xfrm>
          <a:prstGeom prst="rect">
            <a:avLst/>
          </a:prstGeom>
        </p:spPr>
        <p:txBody>
          <a:bodyPr wrap="square">
            <a:spAutoFit/>
          </a:bodyPr>
          <a:lstStyle/>
          <a:p>
            <a:r>
              <a:rPr lang="ar-EG" sz="6000" b="1" dirty="0" smtClean="0">
                <a:solidFill>
                  <a:srgbClr val="C00000"/>
                </a:solidFill>
                <a:effectLst>
                  <a:outerShdw blurRad="50800" dist="38100" algn="tr" rotWithShape="0">
                    <a:prstClr val="black">
                      <a:alpha val="40000"/>
                    </a:prstClr>
                  </a:outerShdw>
                </a:effectLst>
                <a:latin typeface="Times New Roman" pitchFamily="18" charset="0"/>
                <a:cs typeface="Times New Roman" pitchFamily="18" charset="0"/>
              </a:rPr>
              <a:t>خامسا: طريقة </a:t>
            </a:r>
            <a:r>
              <a:rPr lang="ar-SA" sz="6000" b="1" dirty="0" err="1" smtClean="0">
                <a:solidFill>
                  <a:srgbClr val="C00000"/>
                </a:solidFill>
                <a:effectLst>
                  <a:outerShdw blurRad="50800" dist="38100" algn="tr" rotWithShape="0">
                    <a:prstClr val="black">
                      <a:alpha val="40000"/>
                    </a:prstClr>
                  </a:outerShdw>
                </a:effectLst>
                <a:latin typeface="Times New Roman" pitchFamily="18" charset="0"/>
                <a:cs typeface="Times New Roman" pitchFamily="18" charset="0"/>
              </a:rPr>
              <a:t>الذكاءات</a:t>
            </a:r>
            <a:r>
              <a:rPr lang="ar-SA" sz="6000" b="1" dirty="0" smtClean="0">
                <a:solidFill>
                  <a:srgbClr val="C00000"/>
                </a:solidFill>
                <a:effectLst>
                  <a:outerShdw blurRad="50800" dist="38100" algn="tr" rotWithShape="0">
                    <a:prstClr val="black">
                      <a:alpha val="40000"/>
                    </a:prstClr>
                  </a:outerShdw>
                </a:effectLst>
                <a:latin typeface="Times New Roman" pitchFamily="18" charset="0"/>
                <a:cs typeface="Times New Roman" pitchFamily="18" charset="0"/>
              </a:rPr>
              <a:t> المتعددة</a:t>
            </a:r>
            <a:endParaRPr lang="ar-EG" sz="6000" dirty="0">
              <a:solidFill>
                <a:srgbClr val="C00000"/>
              </a:solidFill>
              <a:latin typeface="Times New Roman" pitchFamily="18" charset="0"/>
              <a:cs typeface="Times New Roman" pitchFamily="18" charset="0"/>
            </a:endParaRPr>
          </a:p>
        </p:txBody>
      </p:sp>
      <p:sp>
        <p:nvSpPr>
          <p:cNvPr id="6" name="Footer Placeholder 5"/>
          <p:cNvSpPr>
            <a:spLocks noGrp="1"/>
          </p:cNvSpPr>
          <p:nvPr>
            <p:ph type="ftr" sz="quarter" idx="11"/>
          </p:nvPr>
        </p:nvSpPr>
        <p:spPr/>
        <p:txBody>
          <a:bodyPr/>
          <a:lstStyle/>
          <a:p>
            <a:r>
              <a:rPr lang="ar-EG" smtClean="0"/>
              <a:t>أ.د. علي حسين</a:t>
            </a:r>
            <a:endParaRPr lang="ar-EG"/>
          </a:p>
        </p:txBody>
      </p:sp>
      <p:pic>
        <p:nvPicPr>
          <p:cNvPr id="1026" name="Picture 2" descr="C:\Documents and Settings\dr- Aly\Desktop\أشكال توضيحية\الذكاءات المتعددة.jpg"/>
          <p:cNvPicPr>
            <a:picLocks noChangeAspect="1" noChangeArrowheads="1"/>
          </p:cNvPicPr>
          <p:nvPr/>
        </p:nvPicPr>
        <p:blipFill>
          <a:blip r:embed="rId2"/>
          <a:srcRect/>
          <a:stretch>
            <a:fillRect/>
          </a:stretch>
        </p:blipFill>
        <p:spPr bwMode="auto">
          <a:xfrm>
            <a:off x="428596" y="1214422"/>
            <a:ext cx="8143931" cy="5305068"/>
          </a:xfrm>
          <a:prstGeom prst="rect">
            <a:avLst/>
          </a:prstGeom>
          <a:noFill/>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C858E8CE-6ED2-4427-9AC1-58C08A875513}" type="slidenum">
              <a:rPr lang="ar-SA" smtClean="0"/>
              <a:pPr>
                <a:defRPr/>
              </a:pPr>
              <a:t>37</a:t>
            </a:fld>
            <a:endParaRPr lang="en-US"/>
          </a:p>
        </p:txBody>
      </p:sp>
      <p:sp>
        <p:nvSpPr>
          <p:cNvPr id="40961" name="Rectangle 1"/>
          <p:cNvSpPr>
            <a:spLocks noChangeArrowheads="1"/>
          </p:cNvSpPr>
          <p:nvPr/>
        </p:nvSpPr>
        <p:spPr bwMode="auto">
          <a:xfrm>
            <a:off x="533400" y="1752600"/>
            <a:ext cx="7848600" cy="332783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algn="just" defTabSz="914400" eaLnBrk="0" fontAlgn="base" latinLnBrk="0" hangingPunct="0">
              <a:lnSpc>
                <a:spcPct val="150000"/>
              </a:lnSpc>
              <a:spcBef>
                <a:spcPct val="0"/>
              </a:spcBef>
              <a:spcAft>
                <a:spcPct val="0"/>
              </a:spcAft>
              <a:buClrTx/>
              <a:buSzTx/>
              <a:buFontTx/>
              <a:buNone/>
              <a:tabLst/>
            </a:pPr>
            <a:r>
              <a:rPr kumimoji="0" lang="ar-SA" sz="280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القدرات العقلية </a:t>
            </a:r>
            <a:r>
              <a:rPr kumimoji="0" lang="ar-EG" sz="280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المتنوعة </a:t>
            </a:r>
            <a:r>
              <a:rPr kumimoji="0" lang="ar-SA" sz="280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التي يمتلكها الإنسان، ويمكن تنميتها خلال عمليتي التعليم والتعلم، </a:t>
            </a:r>
            <a:r>
              <a:rPr kumimoji="0" lang="ar-EG" sz="280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وتنطلق نظرية </a:t>
            </a:r>
            <a:r>
              <a:rPr kumimoji="0" lang="ar-EG" sz="280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الذكاءات</a:t>
            </a:r>
            <a:r>
              <a:rPr kumimoji="0" lang="ar-EG" sz="280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المتعددة من </a:t>
            </a:r>
            <a:r>
              <a:rPr kumimoji="0" lang="ar-EG" sz="2800" i="0"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فلسفة مؤداها أن كل فرد يولد ولديه مجموعة من القدرات العقلية، بعضها نشط (مضيء) والبعض الآخر غير نشط (خامل)، ويمكن تنمية كل منها من خلال التدريب والتعلم</a:t>
            </a:r>
            <a:r>
              <a:rPr kumimoji="0" lang="ar-EG" sz="3200" b="0" i="0"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 </a:t>
            </a:r>
            <a:endParaRPr kumimoji="0" lang="ar-EG" sz="3200" b="0" i="0" u="none" strike="noStrike" cap="none" normalizeH="0" baseline="0" dirty="0" smtClean="0">
              <a:ln>
                <a:noFill/>
              </a:ln>
              <a:solidFill>
                <a:srgbClr val="C00000"/>
              </a:solidFill>
              <a:effectLst/>
              <a:latin typeface="Times New Roman" pitchFamily="18" charset="0"/>
              <a:cs typeface="Times New Roman" pitchFamily="18" charset="0"/>
            </a:endParaRPr>
          </a:p>
        </p:txBody>
      </p:sp>
      <p:sp>
        <p:nvSpPr>
          <p:cNvPr id="5" name="Rectangle 4"/>
          <p:cNvSpPr/>
          <p:nvPr/>
        </p:nvSpPr>
        <p:spPr>
          <a:xfrm>
            <a:off x="152400" y="685800"/>
            <a:ext cx="8763000" cy="707886"/>
          </a:xfrm>
          <a:prstGeom prst="rect">
            <a:avLst/>
          </a:prstGeom>
        </p:spPr>
        <p:txBody>
          <a:bodyPr wrap="square">
            <a:spAutoFit/>
          </a:bodyPr>
          <a:lstStyle/>
          <a:p>
            <a:pPr lvl="0" algn="ctr"/>
            <a:r>
              <a:rPr lang="ar-EG" sz="4000" b="1" dirty="0" smtClean="0">
                <a:solidFill>
                  <a:srgbClr val="C00000"/>
                </a:solidFill>
                <a:latin typeface="Times New Roman" pitchFamily="18" charset="0"/>
                <a:ea typeface="Times New Roman" pitchFamily="18" charset="0"/>
                <a:cs typeface="Times New Roman" pitchFamily="18" charset="0"/>
              </a:rPr>
              <a:t>المقصود </a:t>
            </a:r>
            <a:r>
              <a:rPr lang="ar-EG" sz="4000" b="1" dirty="0" err="1" smtClean="0">
                <a:solidFill>
                  <a:srgbClr val="C00000"/>
                </a:solidFill>
                <a:latin typeface="Times New Roman" pitchFamily="18" charset="0"/>
                <a:ea typeface="Times New Roman" pitchFamily="18" charset="0"/>
                <a:cs typeface="Times New Roman" pitchFamily="18" charset="0"/>
              </a:rPr>
              <a:t>بالذكاءات</a:t>
            </a:r>
            <a:r>
              <a:rPr lang="ar-EG" sz="4000" b="1" dirty="0" smtClean="0">
                <a:solidFill>
                  <a:srgbClr val="C00000"/>
                </a:solidFill>
                <a:latin typeface="Times New Roman" pitchFamily="18" charset="0"/>
                <a:ea typeface="Times New Roman" pitchFamily="18" charset="0"/>
                <a:cs typeface="Times New Roman" pitchFamily="18" charset="0"/>
              </a:rPr>
              <a:t> المتعددة</a:t>
            </a:r>
            <a:r>
              <a:rPr lang="ar-EG" sz="3200" b="1" dirty="0" smtClean="0">
                <a:solidFill>
                  <a:srgbClr val="C00000"/>
                </a:solidFill>
                <a:latin typeface="Times New Roman" pitchFamily="18" charset="0"/>
                <a:ea typeface="Times New Roman" pitchFamily="18" charset="0"/>
                <a:cs typeface="Times New Roman" pitchFamily="18" charset="0"/>
              </a:rPr>
              <a:t> </a:t>
            </a:r>
            <a:r>
              <a:rPr lang="ar-EG" sz="3200" dirty="0" smtClean="0">
                <a:solidFill>
                  <a:srgbClr val="C00000"/>
                </a:solidFill>
                <a:latin typeface="Times New Roman" pitchFamily="18" charset="0"/>
                <a:ea typeface="Times New Roman" pitchFamily="18" charset="0"/>
                <a:cs typeface="Times New Roman" pitchFamily="18" charset="0"/>
              </a:rPr>
              <a:t>(</a:t>
            </a:r>
            <a:r>
              <a:rPr lang="en-GB" sz="3200" dirty="0" smtClean="0">
                <a:solidFill>
                  <a:srgbClr val="C00000"/>
                </a:solidFill>
                <a:latin typeface="Times New Roman" pitchFamily="18" charset="0"/>
                <a:ea typeface="Times New Roman" pitchFamily="18" charset="0"/>
                <a:cs typeface="Times New Roman" pitchFamily="18" charset="0"/>
              </a:rPr>
              <a:t>Multiple Intelligences</a:t>
            </a:r>
            <a:r>
              <a:rPr lang="ar-EG" sz="3200" dirty="0" smtClean="0">
                <a:solidFill>
                  <a:srgbClr val="C00000"/>
                </a:solidFill>
                <a:latin typeface="Times New Roman" pitchFamily="18" charset="0"/>
                <a:ea typeface="Times New Roman" pitchFamily="18" charset="0"/>
                <a:cs typeface="Times New Roman" pitchFamily="18" charset="0"/>
              </a:rPr>
              <a:t>)</a:t>
            </a:r>
            <a:endParaRPr lang="en-US" sz="3200" dirty="0" smtClean="0">
              <a:solidFill>
                <a:srgbClr val="C00000"/>
              </a:solidFill>
              <a:latin typeface="Times New Roman" pitchFamily="18" charset="0"/>
              <a:cs typeface="Times New Roman" pitchFamily="18" charset="0"/>
            </a:endParaRPr>
          </a:p>
        </p:txBody>
      </p:sp>
      <p:sp>
        <p:nvSpPr>
          <p:cNvPr id="6" name="Footer Placeholder 5"/>
          <p:cNvSpPr>
            <a:spLocks noGrp="1"/>
          </p:cNvSpPr>
          <p:nvPr>
            <p:ph type="ftr" sz="quarter" idx="11"/>
          </p:nvPr>
        </p:nvSpPr>
        <p:spPr/>
        <p:txBody>
          <a:bodyPr/>
          <a:lstStyle/>
          <a:p>
            <a:r>
              <a:rPr lang="ar-EG" smtClean="0"/>
              <a:t>أ.د. علي حسين</a:t>
            </a:r>
            <a:endParaRPr lang="ar-EG"/>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C858E8CE-6ED2-4427-9AC1-58C08A875513}" type="slidenum">
              <a:rPr lang="ar-SA" smtClean="0"/>
              <a:pPr>
                <a:defRPr/>
              </a:pPr>
              <a:t>38</a:t>
            </a:fld>
            <a:endParaRPr lang="en-US"/>
          </a:p>
        </p:txBody>
      </p:sp>
      <p:sp>
        <p:nvSpPr>
          <p:cNvPr id="23553" name="Rectangle 1"/>
          <p:cNvSpPr>
            <a:spLocks noChangeArrowheads="1"/>
          </p:cNvSpPr>
          <p:nvPr/>
        </p:nvSpPr>
        <p:spPr bwMode="auto">
          <a:xfrm>
            <a:off x="533400" y="1143000"/>
            <a:ext cx="7924800" cy="30469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algn="just" defTabSz="914400" eaLnBrk="0" fontAlgn="base" latinLnBrk="0" hangingPunct="0">
              <a:lnSpc>
                <a:spcPct val="100000"/>
              </a:lnSpc>
              <a:spcBef>
                <a:spcPct val="0"/>
              </a:spcBef>
              <a:spcAft>
                <a:spcPct val="0"/>
              </a:spcAft>
              <a:buClrTx/>
              <a:buSzTx/>
              <a:buFontTx/>
              <a:buNone/>
              <a:tabLst/>
            </a:pPr>
            <a:r>
              <a:rPr kumimoji="0" lang="ar-EG" sz="3200" b="0" i="0" u="none" strike="noStrike" cap="none" normalizeH="0" baseline="0" dirty="0" smtClean="0">
                <a:ln>
                  <a:noFill/>
                </a:ln>
                <a:effectLst/>
                <a:latin typeface="Times New Roman" pitchFamily="18" charset="0"/>
                <a:ea typeface="Times New Roman" pitchFamily="18" charset="0"/>
                <a:cs typeface="Times New Roman" pitchFamily="18" charset="0"/>
              </a:rPr>
              <a:t>أوضحت نظرية </a:t>
            </a:r>
            <a:r>
              <a:rPr kumimoji="0" lang="ar-EG" sz="3200" b="0" i="0" u="none" strike="noStrike" cap="none" normalizeH="0" baseline="0" dirty="0" err="1" smtClean="0">
                <a:ln>
                  <a:noFill/>
                </a:ln>
                <a:effectLst/>
                <a:latin typeface="Times New Roman" pitchFamily="18" charset="0"/>
                <a:ea typeface="Times New Roman" pitchFamily="18" charset="0"/>
                <a:cs typeface="Times New Roman" pitchFamily="18" charset="0"/>
              </a:rPr>
              <a:t>الذكاءات</a:t>
            </a:r>
            <a:r>
              <a:rPr kumimoji="0" lang="ar-EG" sz="3200" b="0" i="0" u="none" strike="noStrike" cap="none" normalizeH="0" baseline="0" dirty="0" smtClean="0">
                <a:ln>
                  <a:noFill/>
                </a:ln>
                <a:effectLst/>
                <a:latin typeface="Times New Roman" pitchFamily="18" charset="0"/>
                <a:ea typeface="Times New Roman" pitchFamily="18" charset="0"/>
                <a:cs typeface="Times New Roman" pitchFamily="18" charset="0"/>
              </a:rPr>
              <a:t> المتعددة أن كل فرد يمتلك، على الأقل ثمانية أنواع من </a:t>
            </a:r>
            <a:r>
              <a:rPr kumimoji="0" lang="ar-EG" sz="3200" b="0" i="0" u="none" strike="noStrike" cap="none" normalizeH="0" baseline="0" dirty="0" err="1" smtClean="0">
                <a:ln>
                  <a:noFill/>
                </a:ln>
                <a:effectLst/>
                <a:latin typeface="Times New Roman" pitchFamily="18" charset="0"/>
                <a:ea typeface="Times New Roman" pitchFamily="18" charset="0"/>
                <a:cs typeface="Times New Roman" pitchFamily="18" charset="0"/>
              </a:rPr>
              <a:t>الذكاءات</a:t>
            </a:r>
            <a:r>
              <a:rPr kumimoji="0" lang="ar-EG" sz="3200" b="0" i="0" u="none" strike="noStrike" cap="none" normalizeH="0" baseline="0" dirty="0" smtClean="0">
                <a:ln>
                  <a:noFill/>
                </a:ln>
                <a:effectLst/>
                <a:latin typeface="Times New Roman" pitchFamily="18" charset="0"/>
                <a:ea typeface="Times New Roman" pitchFamily="18" charset="0"/>
                <a:cs typeface="Times New Roman" pitchFamily="18" charset="0"/>
              </a:rPr>
              <a:t> وتعمل بشكل جماعي وبطرائق متعددة، وتتمثل هذه </a:t>
            </a:r>
            <a:r>
              <a:rPr kumimoji="0" lang="ar-EG" sz="3200" b="0" i="0" u="none" strike="noStrike" cap="none" normalizeH="0" baseline="0" dirty="0" err="1" smtClean="0">
                <a:ln>
                  <a:noFill/>
                </a:ln>
                <a:effectLst/>
                <a:latin typeface="Times New Roman" pitchFamily="18" charset="0"/>
                <a:ea typeface="Times New Roman" pitchFamily="18" charset="0"/>
                <a:cs typeface="Times New Roman" pitchFamily="18" charset="0"/>
              </a:rPr>
              <a:t>الذكاءات</a:t>
            </a:r>
            <a:r>
              <a:rPr kumimoji="0" lang="ar-EG" sz="3200" b="0" i="0" u="none" strike="noStrike" cap="none" normalizeH="0" baseline="0" dirty="0" smtClean="0">
                <a:ln>
                  <a:noFill/>
                </a:ln>
                <a:effectLst/>
                <a:latin typeface="Times New Roman" pitchFamily="18" charset="0"/>
                <a:ea typeface="Times New Roman" pitchFamily="18" charset="0"/>
                <a:cs typeface="Times New Roman" pitchFamily="18" charset="0"/>
              </a:rPr>
              <a:t> في: </a:t>
            </a:r>
            <a:r>
              <a:rPr kumimoji="0" lang="ar-SA" sz="3200" b="0" i="0" u="none" strike="noStrike" cap="none" normalizeH="0" baseline="0" dirty="0" smtClean="0">
                <a:ln>
                  <a:noFill/>
                </a:ln>
                <a:effectLst/>
                <a:latin typeface="Times New Roman" pitchFamily="18" charset="0"/>
                <a:ea typeface="Times New Roman" pitchFamily="18" charset="0"/>
                <a:cs typeface="Times New Roman" pitchFamily="18" charset="0"/>
              </a:rPr>
              <a:t>الذكاء </a:t>
            </a:r>
            <a:r>
              <a:rPr kumimoji="0" lang="ar-SA" sz="3200" b="1" i="0"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اللغوي</a:t>
            </a:r>
            <a:r>
              <a:rPr kumimoji="0" lang="ar-SA" sz="3200" b="0" i="0" u="none" strike="noStrike" cap="none" normalizeH="0" baseline="0" dirty="0" smtClean="0">
                <a:ln>
                  <a:noFill/>
                </a:ln>
                <a:effectLst/>
                <a:latin typeface="Times New Roman" pitchFamily="18" charset="0"/>
                <a:ea typeface="Times New Roman" pitchFamily="18" charset="0"/>
                <a:cs typeface="Times New Roman" pitchFamily="18" charset="0"/>
              </a:rPr>
              <a:t>، والذكاء </a:t>
            </a:r>
            <a:r>
              <a:rPr kumimoji="0" lang="ar-SA" sz="3200" b="1" i="0"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المنطقي الرياضي</a:t>
            </a:r>
            <a:r>
              <a:rPr kumimoji="0" lang="ar-SA" sz="3200" b="0" i="0"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 </a:t>
            </a:r>
            <a:r>
              <a:rPr kumimoji="0" lang="ar-SA" sz="3200" b="0" i="0" u="none" strike="noStrike" cap="none" normalizeH="0" baseline="0" dirty="0" smtClean="0">
                <a:ln>
                  <a:noFill/>
                </a:ln>
                <a:effectLst/>
                <a:latin typeface="Times New Roman" pitchFamily="18" charset="0"/>
                <a:ea typeface="Times New Roman" pitchFamily="18" charset="0"/>
                <a:cs typeface="Times New Roman" pitchFamily="18" charset="0"/>
              </a:rPr>
              <a:t>والذكاء</a:t>
            </a:r>
            <a:r>
              <a:rPr kumimoji="0" lang="ar-SA" sz="3200" b="0" i="0"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 </a:t>
            </a:r>
            <a:r>
              <a:rPr kumimoji="0" lang="ar-SA" sz="3200" b="1" i="0"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المكاني</a:t>
            </a:r>
            <a:r>
              <a:rPr kumimoji="0" lang="ar-SA" sz="3200" b="0" i="0"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 </a:t>
            </a:r>
            <a:r>
              <a:rPr kumimoji="0" lang="ar-SA" sz="3200" b="0" i="0" u="none" strike="noStrike" cap="none" normalizeH="0" baseline="0" dirty="0" smtClean="0">
                <a:ln>
                  <a:noFill/>
                </a:ln>
                <a:effectLst/>
                <a:latin typeface="Times New Roman" pitchFamily="18" charset="0"/>
                <a:ea typeface="Times New Roman" pitchFamily="18" charset="0"/>
                <a:cs typeface="Times New Roman" pitchFamily="18" charset="0"/>
              </a:rPr>
              <a:t>والذكاء </a:t>
            </a:r>
            <a:r>
              <a:rPr kumimoji="0" lang="ar-SA" sz="3200" b="1" i="0"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الموسيقي</a:t>
            </a:r>
            <a:r>
              <a:rPr kumimoji="0" lang="ar-SA" sz="3200" b="0" i="0"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 </a:t>
            </a:r>
            <a:r>
              <a:rPr kumimoji="0" lang="ar-SA" sz="3200" b="0" i="0" u="none" strike="noStrike" cap="none" normalizeH="0" baseline="0" dirty="0" smtClean="0">
                <a:ln>
                  <a:noFill/>
                </a:ln>
                <a:effectLst/>
                <a:latin typeface="Times New Roman" pitchFamily="18" charset="0"/>
                <a:ea typeface="Times New Roman" pitchFamily="18" charset="0"/>
                <a:cs typeface="Times New Roman" pitchFamily="18" charset="0"/>
              </a:rPr>
              <a:t>والذكاء</a:t>
            </a:r>
            <a:r>
              <a:rPr kumimoji="0" lang="ar-SA" sz="3200" b="0" i="0"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 </a:t>
            </a:r>
            <a:r>
              <a:rPr kumimoji="0" lang="ar-SA" sz="3200" b="1" i="0"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الجسمي أو </a:t>
            </a:r>
            <a:r>
              <a:rPr kumimoji="0" lang="ar-OM" sz="3200" b="1" i="0"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الحركي</a:t>
            </a:r>
            <a:r>
              <a:rPr kumimoji="0" lang="ar-SA" sz="3200" b="0" i="0"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 </a:t>
            </a:r>
            <a:r>
              <a:rPr kumimoji="0" lang="ar-SA" sz="3200" b="0" i="0" u="none" strike="noStrike" cap="none" normalizeH="0" baseline="0" dirty="0" smtClean="0">
                <a:ln>
                  <a:noFill/>
                </a:ln>
                <a:effectLst/>
                <a:latin typeface="Times New Roman" pitchFamily="18" charset="0"/>
                <a:ea typeface="Times New Roman" pitchFamily="18" charset="0"/>
                <a:cs typeface="Times New Roman" pitchFamily="18" charset="0"/>
              </a:rPr>
              <a:t>والذكاء</a:t>
            </a:r>
            <a:r>
              <a:rPr kumimoji="0" lang="ar-SA" sz="3200" b="0" i="0"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 </a:t>
            </a:r>
            <a:r>
              <a:rPr kumimoji="0" lang="ar-SA" sz="3200" b="1" i="0"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الاجتماعي</a:t>
            </a:r>
            <a:r>
              <a:rPr kumimoji="0" lang="ar-SA" sz="3200" b="0" i="0"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 </a:t>
            </a:r>
            <a:r>
              <a:rPr kumimoji="0" lang="ar-SA" sz="3200" b="0" i="0" u="none" strike="noStrike" cap="none" normalizeH="0" baseline="0" dirty="0" smtClean="0">
                <a:ln>
                  <a:noFill/>
                </a:ln>
                <a:effectLst/>
                <a:latin typeface="Times New Roman" pitchFamily="18" charset="0"/>
                <a:ea typeface="Times New Roman" pitchFamily="18" charset="0"/>
                <a:cs typeface="Times New Roman" pitchFamily="18" charset="0"/>
              </a:rPr>
              <a:t>والذكاء</a:t>
            </a:r>
            <a:r>
              <a:rPr kumimoji="0" lang="ar-SA" sz="3200" b="0" i="0"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 </a:t>
            </a:r>
            <a:r>
              <a:rPr kumimoji="0" lang="ar-SA" sz="3200" b="1" i="0"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الذاتي أو الشخصي</a:t>
            </a:r>
            <a:r>
              <a:rPr kumimoji="0" lang="ar-SA" sz="3200" b="0" i="0"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 </a:t>
            </a:r>
            <a:r>
              <a:rPr kumimoji="0" lang="ar-SA" sz="3200" b="0" i="0" u="none" strike="noStrike" cap="none" normalizeH="0" baseline="0" dirty="0" smtClean="0">
                <a:ln>
                  <a:noFill/>
                </a:ln>
                <a:effectLst/>
                <a:latin typeface="Times New Roman" pitchFamily="18" charset="0"/>
                <a:ea typeface="Times New Roman" pitchFamily="18" charset="0"/>
                <a:cs typeface="Times New Roman" pitchFamily="18" charset="0"/>
              </a:rPr>
              <a:t>والذكاء</a:t>
            </a:r>
            <a:r>
              <a:rPr kumimoji="0" lang="ar-SA" sz="3200" b="0" i="0"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 </a:t>
            </a:r>
            <a:r>
              <a:rPr kumimoji="0" lang="ar-SA" sz="3200" b="1" i="0"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الطبيعي</a:t>
            </a:r>
            <a:r>
              <a:rPr kumimoji="0" lang="ar-SA" sz="3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p>
        </p:txBody>
      </p:sp>
      <p:sp>
        <p:nvSpPr>
          <p:cNvPr id="4" name="Rectangle 3"/>
          <p:cNvSpPr/>
          <p:nvPr/>
        </p:nvSpPr>
        <p:spPr>
          <a:xfrm>
            <a:off x="2057400" y="228600"/>
            <a:ext cx="4749736" cy="707886"/>
          </a:xfrm>
          <a:prstGeom prst="rect">
            <a:avLst/>
          </a:prstGeom>
        </p:spPr>
        <p:txBody>
          <a:bodyPr wrap="square">
            <a:spAutoFit/>
          </a:bodyPr>
          <a:lstStyle/>
          <a:p>
            <a:pPr lvl="0" algn="ctr"/>
            <a:r>
              <a:rPr lang="ar-SA" sz="4000" b="1" dirty="0" smtClean="0">
                <a:solidFill>
                  <a:srgbClr val="C00000"/>
                </a:solidFill>
                <a:latin typeface="Times New Roman" pitchFamily="18" charset="0"/>
                <a:ea typeface="Times New Roman" pitchFamily="18" charset="0"/>
                <a:cs typeface="Times New Roman" pitchFamily="18" charset="0"/>
              </a:rPr>
              <a:t>أنوع </a:t>
            </a:r>
            <a:r>
              <a:rPr lang="ar-SA" sz="4000" b="1" dirty="0" err="1" smtClean="0">
                <a:solidFill>
                  <a:srgbClr val="C00000"/>
                </a:solidFill>
                <a:latin typeface="Times New Roman" pitchFamily="18" charset="0"/>
                <a:ea typeface="Times New Roman" pitchFamily="18" charset="0"/>
                <a:cs typeface="Times New Roman" pitchFamily="18" charset="0"/>
              </a:rPr>
              <a:t>الذكاءات</a:t>
            </a:r>
            <a:r>
              <a:rPr lang="ar-SA" sz="4000" b="1" dirty="0" smtClean="0">
                <a:solidFill>
                  <a:srgbClr val="C00000"/>
                </a:solidFill>
                <a:latin typeface="Times New Roman" pitchFamily="18" charset="0"/>
                <a:ea typeface="Times New Roman" pitchFamily="18" charset="0"/>
                <a:cs typeface="Times New Roman" pitchFamily="18" charset="0"/>
              </a:rPr>
              <a:t> المتعددة</a:t>
            </a:r>
            <a:endParaRPr lang="en-US" sz="4000" dirty="0" smtClean="0">
              <a:solidFill>
                <a:srgbClr val="C00000"/>
              </a:solidFill>
              <a:latin typeface="Times New Roman" pitchFamily="18" charset="0"/>
              <a:cs typeface="Times New Roman" pitchFamily="18" charset="0"/>
            </a:endParaRPr>
          </a:p>
        </p:txBody>
      </p:sp>
      <p:pic>
        <p:nvPicPr>
          <p:cNvPr id="5" name="Picture 4" descr="C:\Documents and Settings\Dr Aly.MISHO\Desktop\أشكال توضيحية\images (34).jpg"/>
          <p:cNvPicPr/>
          <p:nvPr/>
        </p:nvPicPr>
        <p:blipFill>
          <a:blip r:embed="rId2">
            <a:lum/>
          </a:blip>
          <a:srcRect/>
          <a:stretch>
            <a:fillRect/>
          </a:stretch>
        </p:blipFill>
        <p:spPr bwMode="auto">
          <a:xfrm>
            <a:off x="457200" y="3810000"/>
            <a:ext cx="3581400" cy="3048000"/>
          </a:xfrm>
          <a:prstGeom prst="ellipse">
            <a:avLst/>
          </a:prstGeom>
          <a:ln>
            <a:noFill/>
          </a:ln>
          <a:effectLst>
            <a:softEdge rad="112500"/>
          </a:effectLst>
        </p:spPr>
      </p:pic>
      <p:sp>
        <p:nvSpPr>
          <p:cNvPr id="6" name="Rectangle 5"/>
          <p:cNvSpPr/>
          <p:nvPr/>
        </p:nvSpPr>
        <p:spPr>
          <a:xfrm>
            <a:off x="4495800" y="4419600"/>
            <a:ext cx="4114800" cy="1569660"/>
          </a:xfrm>
          <a:prstGeom prst="rect">
            <a:avLst/>
          </a:prstGeom>
        </p:spPr>
        <p:txBody>
          <a:bodyPr wrap="square">
            <a:spAutoFit/>
          </a:bodyPr>
          <a:lstStyle/>
          <a:p>
            <a:pPr lvl="0" eaLnBrk="0" hangingPunct="0"/>
            <a:r>
              <a:rPr lang="ar-SA" sz="3200" dirty="0" smtClean="0">
                <a:latin typeface="Times New Roman" pitchFamily="18" charset="0"/>
                <a:ea typeface="Times New Roman" pitchFamily="18" charset="0"/>
                <a:cs typeface="Times New Roman" pitchFamily="18" charset="0"/>
              </a:rPr>
              <a:t> وقد تم اقتراح بعض الأنواع</a:t>
            </a:r>
            <a:endParaRPr lang="ar-EG" sz="3200" dirty="0" smtClean="0">
              <a:latin typeface="Times New Roman" pitchFamily="18" charset="0"/>
              <a:ea typeface="Times New Roman" pitchFamily="18" charset="0"/>
              <a:cs typeface="Times New Roman" pitchFamily="18" charset="0"/>
            </a:endParaRPr>
          </a:p>
          <a:p>
            <a:pPr lvl="0" algn="just" eaLnBrk="0" hangingPunct="0"/>
            <a:r>
              <a:rPr lang="ar-SA" sz="3200" dirty="0" smtClean="0">
                <a:latin typeface="Times New Roman" pitchFamily="18" charset="0"/>
                <a:ea typeface="Times New Roman" pitchFamily="18" charset="0"/>
                <a:cs typeface="Times New Roman" pitchFamily="18" charset="0"/>
              </a:rPr>
              <a:t> الأخرى مثل الذكاء</a:t>
            </a:r>
            <a:r>
              <a:rPr lang="ar-SA" sz="3200" dirty="0" smtClean="0">
                <a:solidFill>
                  <a:srgbClr val="C00000"/>
                </a:solidFill>
                <a:latin typeface="Times New Roman" pitchFamily="18" charset="0"/>
                <a:ea typeface="Times New Roman" pitchFamily="18" charset="0"/>
                <a:cs typeface="Times New Roman" pitchFamily="18" charset="0"/>
              </a:rPr>
              <a:t> ا</a:t>
            </a:r>
            <a:r>
              <a:rPr lang="ar-SA" sz="3200" b="1" dirty="0" smtClean="0">
                <a:solidFill>
                  <a:srgbClr val="C00000"/>
                </a:solidFill>
                <a:latin typeface="Times New Roman" pitchFamily="18" charset="0"/>
                <a:ea typeface="Times New Roman" pitchFamily="18" charset="0"/>
                <a:cs typeface="Times New Roman" pitchFamily="18" charset="0"/>
              </a:rPr>
              <a:t>لوجودي</a:t>
            </a:r>
            <a:r>
              <a:rPr lang="ar-SA" sz="3200" dirty="0" smtClean="0">
                <a:latin typeface="Times New Roman" pitchFamily="18" charset="0"/>
                <a:ea typeface="Times New Roman" pitchFamily="18" charset="0"/>
                <a:cs typeface="Times New Roman" pitchFamily="18" charset="0"/>
              </a:rPr>
              <a:t>،</a:t>
            </a:r>
            <a:r>
              <a:rPr lang="ar-EG" sz="3200" dirty="0" smtClean="0">
                <a:latin typeface="Times New Roman" pitchFamily="18" charset="0"/>
                <a:ea typeface="Times New Roman" pitchFamily="18" charset="0"/>
                <a:cs typeface="Times New Roman" pitchFamily="18" charset="0"/>
              </a:rPr>
              <a:t> </a:t>
            </a:r>
            <a:r>
              <a:rPr lang="ar-SA" sz="3200" dirty="0" smtClean="0">
                <a:latin typeface="Times New Roman" pitchFamily="18" charset="0"/>
                <a:ea typeface="Times New Roman" pitchFamily="18" charset="0"/>
                <a:cs typeface="Times New Roman" pitchFamily="18" charset="0"/>
              </a:rPr>
              <a:t>والذكاء</a:t>
            </a:r>
            <a:r>
              <a:rPr lang="ar-SA" sz="3200" dirty="0" smtClean="0">
                <a:solidFill>
                  <a:srgbClr val="C00000"/>
                </a:solidFill>
                <a:latin typeface="Times New Roman" pitchFamily="18" charset="0"/>
                <a:ea typeface="Times New Roman" pitchFamily="18" charset="0"/>
                <a:cs typeface="Times New Roman" pitchFamily="18" charset="0"/>
              </a:rPr>
              <a:t> ا</a:t>
            </a:r>
            <a:r>
              <a:rPr lang="ar-SA" sz="3200" b="1" dirty="0" smtClean="0">
                <a:solidFill>
                  <a:srgbClr val="C00000"/>
                </a:solidFill>
                <a:latin typeface="Times New Roman" pitchFamily="18" charset="0"/>
                <a:ea typeface="Times New Roman" pitchFamily="18" charset="0"/>
                <a:cs typeface="Times New Roman" pitchFamily="18" charset="0"/>
              </a:rPr>
              <a:t>لروحي</a:t>
            </a:r>
            <a:r>
              <a:rPr lang="ar-SA" sz="3200" b="1" dirty="0" smtClean="0">
                <a:latin typeface="Times New Roman" pitchFamily="18" charset="0"/>
                <a:ea typeface="Times New Roman" pitchFamily="18" charset="0"/>
                <a:cs typeface="Times New Roman" pitchFamily="18" charset="0"/>
              </a:rPr>
              <a:t>. </a:t>
            </a:r>
            <a:endParaRPr lang="ar-SA" sz="3200" dirty="0" smtClean="0">
              <a:latin typeface="Times New Roman" pitchFamily="18" charset="0"/>
              <a:cs typeface="Times New Roman" pitchFamily="18" charset="0"/>
            </a:endParaRPr>
          </a:p>
        </p:txBody>
      </p:sp>
      <p:sp>
        <p:nvSpPr>
          <p:cNvPr id="7" name="Footer Placeholder 6"/>
          <p:cNvSpPr>
            <a:spLocks noGrp="1"/>
          </p:cNvSpPr>
          <p:nvPr>
            <p:ph type="ftr" sz="quarter" idx="11"/>
          </p:nvPr>
        </p:nvSpPr>
        <p:spPr/>
        <p:txBody>
          <a:bodyPr/>
          <a:lstStyle/>
          <a:p>
            <a:r>
              <a:rPr lang="ar-EG" smtClean="0"/>
              <a:t>أ.د. علي حسين</a:t>
            </a:r>
            <a:endParaRPr lang="ar-EG"/>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olded Corner 8"/>
          <p:cNvSpPr/>
          <p:nvPr/>
        </p:nvSpPr>
        <p:spPr>
          <a:xfrm>
            <a:off x="228600" y="1285860"/>
            <a:ext cx="8486804" cy="5340296"/>
          </a:xfrm>
          <a:prstGeom prst="foldedCorner">
            <a:avLst>
              <a:gd name="adj" fmla="val 4263"/>
            </a:avLst>
          </a:prstGeom>
          <a:gradFill flip="none" rotWithShape="1">
            <a:path path="shape">
              <a:fillToRect l="50000" t="50000" r="50000" b="50000"/>
            </a:path>
            <a:tileRect/>
          </a:gradFill>
          <a:effectLst>
            <a:innerShdw blurRad="63500" dist="50800" dir="10800000">
              <a:prstClr val="black">
                <a:alpha val="50000"/>
              </a:prstClr>
            </a:innerShdw>
          </a:effectLst>
        </p:spPr>
        <p:style>
          <a:lnRef idx="1">
            <a:schemeClr val="accent2"/>
          </a:lnRef>
          <a:fillRef idx="2">
            <a:schemeClr val="accent2"/>
          </a:fillRef>
          <a:effectRef idx="1">
            <a:schemeClr val="accent2"/>
          </a:effectRef>
          <a:fontRef idx="minor">
            <a:schemeClr val="dk1"/>
          </a:fontRef>
        </p:style>
        <p:txBody>
          <a:bodyPr rtlCol="1" anchor="ctr"/>
          <a:lstStyle/>
          <a:p>
            <a:pPr rtl="1"/>
            <a:r>
              <a:rPr lang="ar-EG" sz="2400" b="1" dirty="0" smtClean="0">
                <a:solidFill>
                  <a:srgbClr val="163794"/>
                </a:solidFill>
                <a:latin typeface="Times New Roman" pitchFamily="18" charset="0"/>
                <a:ea typeface="Times New Roman"/>
                <a:cs typeface="Times New Roman" pitchFamily="18" charset="0"/>
              </a:rPr>
              <a:t>    </a:t>
            </a:r>
          </a:p>
          <a:p>
            <a:pPr marL="342900" indent="-342900" algn="justLow" rtl="1">
              <a:lnSpc>
                <a:spcPct val="150000"/>
              </a:lnSpc>
              <a:buFont typeface="Symbol"/>
              <a:buChar char=""/>
              <a:tabLst>
                <a:tab pos="457200" algn="l"/>
              </a:tabLst>
            </a:pPr>
            <a:r>
              <a:rPr lang="ar-EG" sz="2000" dirty="0" smtClean="0">
                <a:solidFill>
                  <a:srgbClr val="C00000"/>
                </a:solidFill>
                <a:latin typeface="Times New Roman" pitchFamily="18" charset="0"/>
                <a:ea typeface="Times New Roman"/>
                <a:cs typeface="Times New Roman" pitchFamily="18" charset="0"/>
              </a:rPr>
              <a:t>الإستراتيجية </a:t>
            </a:r>
            <a:r>
              <a:rPr lang="ar-EG" sz="2000" dirty="0">
                <a:solidFill>
                  <a:srgbClr val="C00000"/>
                </a:solidFill>
                <a:latin typeface="Times New Roman" pitchFamily="18" charset="0"/>
                <a:ea typeface="Times New Roman"/>
                <a:cs typeface="Times New Roman" pitchFamily="18" charset="0"/>
              </a:rPr>
              <a:t>الأولى: اختيار المعلم أحد أنواع الذكاءات التي لم يركز عليها الكتاب المدرسي</a:t>
            </a:r>
            <a:r>
              <a:rPr lang="ar-EG" sz="2000" dirty="0">
                <a:solidFill>
                  <a:srgbClr val="163794"/>
                </a:solidFill>
                <a:latin typeface="Times New Roman" pitchFamily="18" charset="0"/>
                <a:ea typeface="Times New Roman"/>
                <a:cs typeface="Times New Roman" pitchFamily="18" charset="0"/>
              </a:rPr>
              <a:t>، ويتيح الفرصة للمتعلمين أن يستخدموا هذا النوع من الذكاء على مدى فصل دراسي، أو سنة دراسية كاملة.</a:t>
            </a:r>
            <a:endParaRPr lang="en-US" sz="2000" dirty="0">
              <a:solidFill>
                <a:srgbClr val="163794"/>
              </a:solidFill>
              <a:latin typeface="Times New Roman" pitchFamily="18" charset="0"/>
              <a:ea typeface="Times New Roman"/>
              <a:cs typeface="Times New Roman" pitchFamily="18" charset="0"/>
            </a:endParaRPr>
          </a:p>
          <a:p>
            <a:pPr marL="342900" indent="-342900" algn="justLow" rtl="1">
              <a:lnSpc>
                <a:spcPct val="150000"/>
              </a:lnSpc>
              <a:buFont typeface="Symbol"/>
              <a:buChar char=""/>
              <a:tabLst>
                <a:tab pos="457200" algn="l"/>
              </a:tabLst>
            </a:pPr>
            <a:r>
              <a:rPr lang="ar-EG" sz="2000" dirty="0">
                <a:solidFill>
                  <a:srgbClr val="C00000"/>
                </a:solidFill>
                <a:latin typeface="Times New Roman" pitchFamily="18" charset="0"/>
                <a:ea typeface="Times New Roman"/>
                <a:cs typeface="Times New Roman" pitchFamily="18" charset="0"/>
              </a:rPr>
              <a:t>الإستراتيجية الثانية: تقديم المعلم مهام تعليمية مبنية على أنواع الذكاءات المتعددة السائدة </a:t>
            </a:r>
            <a:r>
              <a:rPr lang="ar-EG" sz="2000" dirty="0">
                <a:solidFill>
                  <a:srgbClr val="163794"/>
                </a:solidFill>
                <a:latin typeface="Times New Roman" pitchFamily="18" charset="0"/>
                <a:ea typeface="Times New Roman"/>
                <a:cs typeface="Times New Roman" pitchFamily="18" charset="0"/>
              </a:rPr>
              <a:t>لدى الطلاب كواجبات منزلية لهم.</a:t>
            </a:r>
            <a:endParaRPr lang="en-US" sz="2000" dirty="0">
              <a:solidFill>
                <a:srgbClr val="163794"/>
              </a:solidFill>
              <a:latin typeface="Times New Roman" pitchFamily="18" charset="0"/>
              <a:ea typeface="Times New Roman"/>
              <a:cs typeface="Times New Roman" pitchFamily="18" charset="0"/>
            </a:endParaRPr>
          </a:p>
          <a:p>
            <a:pPr marL="342900" indent="-342900" algn="justLow" rtl="1">
              <a:lnSpc>
                <a:spcPct val="150000"/>
              </a:lnSpc>
              <a:buFont typeface="Symbol"/>
              <a:buChar char=""/>
              <a:tabLst>
                <a:tab pos="457200" algn="l"/>
              </a:tabLst>
            </a:pPr>
            <a:r>
              <a:rPr lang="ar-EG" sz="2000" dirty="0">
                <a:solidFill>
                  <a:srgbClr val="C00000"/>
                </a:solidFill>
                <a:latin typeface="Times New Roman" pitchFamily="18" charset="0"/>
                <a:ea typeface="Times New Roman"/>
                <a:cs typeface="Times New Roman" pitchFamily="18" charset="0"/>
              </a:rPr>
              <a:t>الإستراتيجية الثالثة: تصنيف المعلم الطلاب إلى ثماني مجموعات في ضوء الذكاءات المتعددة</a:t>
            </a:r>
            <a:r>
              <a:rPr lang="ar-EG" sz="2000" dirty="0">
                <a:solidFill>
                  <a:srgbClr val="163794"/>
                </a:solidFill>
                <a:latin typeface="Times New Roman" pitchFamily="18" charset="0"/>
                <a:ea typeface="Times New Roman"/>
                <a:cs typeface="Times New Roman" pitchFamily="18" charset="0"/>
              </a:rPr>
              <a:t>، بحيث تشكل كل مجموعة مركزاً للتعلم يمثل نوع الذكاء الأكثر شيوعاً لدى أفرادها.</a:t>
            </a:r>
            <a:endParaRPr lang="en-US" sz="2000" dirty="0">
              <a:solidFill>
                <a:srgbClr val="163794"/>
              </a:solidFill>
              <a:latin typeface="Times New Roman" pitchFamily="18" charset="0"/>
              <a:ea typeface="Times New Roman"/>
              <a:cs typeface="Times New Roman" pitchFamily="18" charset="0"/>
            </a:endParaRPr>
          </a:p>
          <a:p>
            <a:pPr marL="342900" indent="-342900" algn="justLow" rtl="1">
              <a:lnSpc>
                <a:spcPct val="150000"/>
              </a:lnSpc>
              <a:buFont typeface="Symbol"/>
              <a:buChar char=""/>
              <a:tabLst>
                <a:tab pos="457200" algn="l"/>
              </a:tabLst>
            </a:pPr>
            <a:r>
              <a:rPr lang="ar-EG" sz="2000" dirty="0">
                <a:solidFill>
                  <a:srgbClr val="C00000"/>
                </a:solidFill>
                <a:latin typeface="Times New Roman" pitchFamily="18" charset="0"/>
                <a:ea typeface="Times New Roman"/>
                <a:cs typeface="Times New Roman" pitchFamily="18" charset="0"/>
              </a:rPr>
              <a:t>الإستراتيجية الرابعة: توظيف الذكاءات المتعددة في التخطيط وإعداد الوحدات الدراسية</a:t>
            </a:r>
            <a:r>
              <a:rPr lang="ar-EG" sz="2000" dirty="0">
                <a:solidFill>
                  <a:srgbClr val="163794"/>
                </a:solidFill>
                <a:latin typeface="Times New Roman" pitchFamily="18" charset="0"/>
                <a:ea typeface="Times New Roman"/>
                <a:cs typeface="Times New Roman" pitchFamily="18" charset="0"/>
              </a:rPr>
              <a:t>، وأن يقوم المعلم بإعداد الأنشطة التعليمية اللازمة لتنمية هذه الذكاءات وتفعيلها عبر المواقف التدريسية المختلفة. </a:t>
            </a:r>
            <a:endParaRPr lang="en-US" sz="2000" dirty="0">
              <a:solidFill>
                <a:srgbClr val="163794"/>
              </a:solidFill>
              <a:latin typeface="Times New Roman" pitchFamily="18" charset="0"/>
              <a:ea typeface="Times New Roman"/>
              <a:cs typeface="Times New Roman" pitchFamily="18" charset="0"/>
            </a:endParaRPr>
          </a:p>
          <a:p>
            <a:pPr algn="justLow" rtl="1">
              <a:lnSpc>
                <a:spcPct val="150000"/>
              </a:lnSpc>
            </a:pPr>
            <a:r>
              <a:rPr lang="ar-EG" sz="2000" dirty="0">
                <a:solidFill>
                  <a:srgbClr val="163794"/>
                </a:solidFill>
                <a:latin typeface="Times New Roman" pitchFamily="18" charset="0"/>
                <a:ea typeface="Times New Roman"/>
                <a:cs typeface="Times New Roman" pitchFamily="18" charset="0"/>
              </a:rPr>
              <a:t>       وتعد الإستراتيجية </a:t>
            </a:r>
            <a:r>
              <a:rPr lang="ar-EG" sz="2000" dirty="0" smtClean="0">
                <a:solidFill>
                  <a:srgbClr val="163794"/>
                </a:solidFill>
                <a:latin typeface="Times New Roman" pitchFamily="18" charset="0"/>
                <a:ea typeface="Times New Roman"/>
                <a:cs typeface="Times New Roman" pitchFamily="18" charset="0"/>
              </a:rPr>
              <a:t>الرابعة هي </a:t>
            </a:r>
            <a:r>
              <a:rPr lang="ar-EG" sz="2000" dirty="0">
                <a:solidFill>
                  <a:srgbClr val="163794"/>
                </a:solidFill>
                <a:latin typeface="Times New Roman" pitchFamily="18" charset="0"/>
                <a:ea typeface="Times New Roman"/>
                <a:cs typeface="Times New Roman" pitchFamily="18" charset="0"/>
              </a:rPr>
              <a:t>الأنسب والأكثر قابلية للتطبيق في حجرة الدراسة، حيث يستطيع المعلم أن يقوم بإعداد الأنشطة التعليمية اللازمة لتنمية هذه الذكاءات وتفعيلها عبر المواقف </a:t>
            </a:r>
            <a:r>
              <a:rPr lang="ar-EG" sz="2000" dirty="0" smtClean="0">
                <a:solidFill>
                  <a:srgbClr val="163794"/>
                </a:solidFill>
                <a:latin typeface="Times New Roman" pitchFamily="18" charset="0"/>
                <a:ea typeface="Times New Roman"/>
                <a:cs typeface="Times New Roman" pitchFamily="18" charset="0"/>
              </a:rPr>
              <a:t>التدريسية.</a:t>
            </a:r>
            <a:endParaRPr lang="en-US" sz="2000" dirty="0">
              <a:solidFill>
                <a:srgbClr val="163794"/>
              </a:solidFill>
              <a:latin typeface="Times New Roman" pitchFamily="18" charset="0"/>
              <a:ea typeface="Times New Roman"/>
              <a:cs typeface="Times New Roman" pitchFamily="18" charset="0"/>
            </a:endParaRPr>
          </a:p>
        </p:txBody>
      </p:sp>
      <p:sp>
        <p:nvSpPr>
          <p:cNvPr id="4" name="Rectangle 3"/>
          <p:cNvSpPr/>
          <p:nvPr/>
        </p:nvSpPr>
        <p:spPr>
          <a:xfrm>
            <a:off x="1285852" y="642918"/>
            <a:ext cx="5854723" cy="461665"/>
          </a:xfrm>
          <a:prstGeom prst="rect">
            <a:avLst/>
          </a:prstGeom>
        </p:spPr>
        <p:txBody>
          <a:bodyPr wrap="square">
            <a:spAutoFit/>
          </a:bodyPr>
          <a:lstStyle/>
          <a:p>
            <a:r>
              <a:rPr lang="ar-EG" sz="2400" b="1" dirty="0" smtClean="0">
                <a:solidFill>
                  <a:srgbClr val="163794"/>
                </a:solidFill>
                <a:latin typeface="Times New Roman" pitchFamily="18" charset="0"/>
                <a:ea typeface="Times New Roman"/>
                <a:cs typeface="Times New Roman" pitchFamily="18" charset="0"/>
              </a:rPr>
              <a:t> استراتيجيات تنمية الذكاءات المتعددة</a:t>
            </a:r>
            <a:endParaRPr lang="ar-EG" dirty="0"/>
          </a:p>
        </p:txBody>
      </p:sp>
      <p:sp>
        <p:nvSpPr>
          <p:cNvPr id="5" name="Slide Number Placeholder 4"/>
          <p:cNvSpPr>
            <a:spLocks noGrp="1"/>
          </p:cNvSpPr>
          <p:nvPr>
            <p:ph type="sldNum" sz="quarter" idx="12"/>
          </p:nvPr>
        </p:nvSpPr>
        <p:spPr/>
        <p:txBody>
          <a:bodyPr/>
          <a:lstStyle/>
          <a:p>
            <a:fld id="{A6A01B5A-6D16-4ADD-9F02-C4322D9FCC7C}" type="slidenum">
              <a:rPr lang="ar-EG" smtClean="0"/>
              <a:pPr/>
              <a:t>39</a:t>
            </a:fld>
            <a:endParaRPr lang="ar-EG"/>
          </a:p>
        </p:txBody>
      </p:sp>
      <p:sp>
        <p:nvSpPr>
          <p:cNvPr id="6" name="Footer Placeholder 5"/>
          <p:cNvSpPr>
            <a:spLocks noGrp="1"/>
          </p:cNvSpPr>
          <p:nvPr>
            <p:ph type="ftr" sz="quarter" idx="11"/>
          </p:nvPr>
        </p:nvSpPr>
        <p:spPr/>
        <p:txBody>
          <a:bodyPr/>
          <a:lstStyle/>
          <a:p>
            <a:r>
              <a:rPr lang="ar-EG" smtClean="0"/>
              <a:t>أ.د. علي حسين</a:t>
            </a:r>
            <a:endParaRPr lang="ar-EG"/>
          </a:p>
        </p:txBody>
      </p:sp>
    </p:spTree>
    <p:extLst>
      <p:ext uri="{BB962C8B-B14F-4D97-AF65-F5344CB8AC3E}">
        <p14:creationId xmlns:p14="http://schemas.microsoft.com/office/powerpoint/2010/main" xmlns="" val="2480641038"/>
      </p:ext>
    </p:extLst>
  </p:cSld>
  <p:clrMapOvr>
    <a:masterClrMapping/>
  </p:clrMapOvr>
  <mc:AlternateContent xmlns:mc="http://schemas.openxmlformats.org/markup-compatibility/2006">
    <mc:Choice xmlns:p14="http://schemas.microsoft.com/office/powerpoint/2010/main" xmlns=""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8"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heel(8)">
                                      <p:cBhvr>
                                        <p:cTn id="7"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592796"/>
          </a:xfrm>
          <a:solidFill>
            <a:schemeClr val="accent2">
              <a:lumMod val="40000"/>
              <a:lumOff val="60000"/>
            </a:schemeClr>
          </a:solidFill>
        </p:spPr>
        <p:txBody>
          <a:bodyPr/>
          <a:lstStyle/>
          <a:p>
            <a:pPr algn="ctr"/>
            <a:r>
              <a:rPr lang="ar-EG" b="1" dirty="0" smtClean="0">
                <a:solidFill>
                  <a:srgbClr val="C00000"/>
                </a:solidFill>
              </a:rPr>
              <a:t>معايير اختيار استراتيجيات التدريس</a:t>
            </a:r>
            <a:endParaRPr lang="ar-EG" b="1" dirty="0">
              <a:solidFill>
                <a:srgbClr val="C00000"/>
              </a:solidFill>
            </a:endParaRPr>
          </a:p>
        </p:txBody>
      </p:sp>
      <p:sp>
        <p:nvSpPr>
          <p:cNvPr id="3" name="Content Placeholder 2"/>
          <p:cNvSpPr>
            <a:spLocks noGrp="1"/>
          </p:cNvSpPr>
          <p:nvPr>
            <p:ph idx="1"/>
          </p:nvPr>
        </p:nvSpPr>
        <p:spPr>
          <a:xfrm>
            <a:off x="0" y="1600200"/>
            <a:ext cx="9144000" cy="5257800"/>
          </a:xfrm>
          <a:solidFill>
            <a:schemeClr val="accent6">
              <a:lumMod val="20000"/>
              <a:lumOff val="80000"/>
            </a:schemeClr>
          </a:solidFill>
        </p:spPr>
        <p:txBody>
          <a:bodyPr>
            <a:normAutofit/>
          </a:bodyPr>
          <a:lstStyle/>
          <a:p>
            <a:pPr marL="1657350" lvl="6" indent="-742950" algn="just">
              <a:lnSpc>
                <a:spcPct val="150000"/>
              </a:lnSpc>
              <a:spcBef>
                <a:spcPts val="0"/>
              </a:spcBef>
              <a:buFont typeface="+mj-lt"/>
              <a:buAutoNum type="arabicPeriod"/>
            </a:pPr>
            <a:r>
              <a:rPr lang="ar-EG" sz="4000" b="1" dirty="0" smtClean="0">
                <a:cs typeface="+mj-cs"/>
              </a:rPr>
              <a:t> </a:t>
            </a:r>
            <a:r>
              <a:rPr lang="ar-EG" sz="2400" b="1" dirty="0" smtClean="0">
                <a:cs typeface="+mj-cs"/>
              </a:rPr>
              <a:t>الإسهام في </a:t>
            </a:r>
            <a:r>
              <a:rPr lang="ar-SA" sz="2400" b="1" dirty="0" smtClean="0">
                <a:cs typeface="+mj-cs"/>
              </a:rPr>
              <a:t>تحقيق </a:t>
            </a:r>
            <a:r>
              <a:rPr lang="ar-EG" sz="2400" b="1" dirty="0" smtClean="0">
                <a:cs typeface="+mj-cs"/>
              </a:rPr>
              <a:t>نواتج التعلم المُستهدفة.</a:t>
            </a:r>
            <a:endParaRPr lang="en-US" sz="2400" b="1" dirty="0" smtClean="0">
              <a:cs typeface="+mj-cs"/>
            </a:endParaRPr>
          </a:p>
          <a:p>
            <a:pPr marL="1657350" lvl="6" indent="-742950" algn="just">
              <a:lnSpc>
                <a:spcPct val="150000"/>
              </a:lnSpc>
              <a:spcBef>
                <a:spcPts val="0"/>
              </a:spcBef>
              <a:buFont typeface="+mj-lt"/>
              <a:buAutoNum type="arabicPeriod"/>
            </a:pPr>
            <a:r>
              <a:rPr lang="ar-SA" sz="2400" b="1" dirty="0" smtClean="0">
                <a:cs typeface="+mj-cs"/>
              </a:rPr>
              <a:t>إتاحة بيئة مواتية لتحقيق التعلُّم الفعَّال.</a:t>
            </a:r>
            <a:endParaRPr lang="en-US" sz="2400" b="1" dirty="0" smtClean="0">
              <a:cs typeface="+mj-cs"/>
            </a:endParaRPr>
          </a:p>
          <a:p>
            <a:pPr marL="1657350" lvl="6" indent="-742950" algn="just">
              <a:lnSpc>
                <a:spcPct val="150000"/>
              </a:lnSpc>
              <a:spcBef>
                <a:spcPts val="0"/>
              </a:spcBef>
              <a:buFont typeface="+mj-lt"/>
              <a:buAutoNum type="arabicPeriod"/>
            </a:pPr>
            <a:r>
              <a:rPr lang="ar-SA" sz="2400" b="1" dirty="0" smtClean="0">
                <a:cs typeface="+mj-cs"/>
              </a:rPr>
              <a:t>توظيف </a:t>
            </a:r>
            <a:r>
              <a:rPr lang="ar-EG" sz="2400" b="1" dirty="0">
                <a:cs typeface="+mj-cs"/>
              </a:rPr>
              <a:t>ا</a:t>
            </a:r>
            <a:r>
              <a:rPr lang="ar-SA" sz="2400" b="1" dirty="0" smtClean="0">
                <a:cs typeface="+mj-cs"/>
              </a:rPr>
              <a:t>لتكنولوجيا المتقدمة.</a:t>
            </a:r>
            <a:endParaRPr lang="en-US" sz="2400" b="1" dirty="0" smtClean="0">
              <a:cs typeface="+mj-cs"/>
            </a:endParaRPr>
          </a:p>
          <a:p>
            <a:pPr marL="1657350" lvl="6" indent="-742950" algn="just">
              <a:lnSpc>
                <a:spcPct val="150000"/>
              </a:lnSpc>
              <a:spcBef>
                <a:spcPts val="0"/>
              </a:spcBef>
              <a:buFont typeface="+mj-lt"/>
              <a:buAutoNum type="arabicPeriod"/>
            </a:pPr>
            <a:r>
              <a:rPr lang="ar-EG" sz="2400" b="1" dirty="0" smtClean="0">
                <a:cs typeface="+mj-cs"/>
              </a:rPr>
              <a:t>الإسهام في تحقيق</a:t>
            </a:r>
            <a:r>
              <a:rPr lang="ar-SA" sz="2400" b="1" dirty="0" smtClean="0">
                <a:cs typeface="+mj-cs"/>
              </a:rPr>
              <a:t> </a:t>
            </a:r>
            <a:r>
              <a:rPr lang="ar-EG" sz="2400" b="1" dirty="0">
                <a:cs typeface="+mj-cs"/>
              </a:rPr>
              <a:t>ا</a:t>
            </a:r>
            <a:r>
              <a:rPr lang="ar-SA" sz="2400" b="1" dirty="0" smtClean="0">
                <a:cs typeface="+mj-cs"/>
              </a:rPr>
              <a:t>لتقويم الشامل للم</a:t>
            </a:r>
            <a:r>
              <a:rPr lang="ar-EG" sz="2400" b="1" dirty="0" smtClean="0">
                <a:cs typeface="+mj-cs"/>
              </a:rPr>
              <a:t>ُ</a:t>
            </a:r>
            <a:r>
              <a:rPr lang="ar-SA" sz="2400" b="1" dirty="0" smtClean="0">
                <a:cs typeface="+mj-cs"/>
              </a:rPr>
              <a:t>تعلم.</a:t>
            </a:r>
            <a:endParaRPr lang="en-US" sz="2400" b="1" dirty="0" smtClean="0">
              <a:cs typeface="+mj-cs"/>
            </a:endParaRPr>
          </a:p>
          <a:p>
            <a:pPr marL="1657350" lvl="6" indent="-742950" algn="just">
              <a:lnSpc>
                <a:spcPct val="150000"/>
              </a:lnSpc>
              <a:spcBef>
                <a:spcPts val="0"/>
              </a:spcBef>
              <a:buFont typeface="+mj-lt"/>
              <a:buAutoNum type="arabicPeriod"/>
            </a:pPr>
            <a:r>
              <a:rPr lang="ar-SA" sz="2400" b="1" dirty="0" smtClean="0">
                <a:cs typeface="+mj-cs"/>
              </a:rPr>
              <a:t>تنمية مهارات التفكير</a:t>
            </a:r>
            <a:r>
              <a:rPr lang="ar-EG" sz="2400" b="1" dirty="0" smtClean="0">
                <a:cs typeface="+mj-cs"/>
              </a:rPr>
              <a:t> العلمي</a:t>
            </a:r>
            <a:r>
              <a:rPr lang="ar-SA" sz="2400" b="1" dirty="0" smtClean="0">
                <a:cs typeface="+mj-cs"/>
              </a:rPr>
              <a:t>.</a:t>
            </a:r>
            <a:endParaRPr lang="en-US" sz="2400" b="1" dirty="0" smtClean="0">
              <a:cs typeface="+mj-cs"/>
            </a:endParaRPr>
          </a:p>
          <a:p>
            <a:endParaRPr lang="ar-EG" dirty="0"/>
          </a:p>
        </p:txBody>
      </p:sp>
      <p:sp>
        <p:nvSpPr>
          <p:cNvPr id="4" name="Slide Number Placeholder 3"/>
          <p:cNvSpPr>
            <a:spLocks noGrp="1"/>
          </p:cNvSpPr>
          <p:nvPr>
            <p:ph type="sldNum" sz="quarter" idx="12"/>
          </p:nvPr>
        </p:nvSpPr>
        <p:spPr/>
        <p:txBody>
          <a:bodyPr/>
          <a:lstStyle/>
          <a:p>
            <a:fld id="{A6A01B5A-6D16-4ADD-9F02-C4322D9FCC7C}" type="slidenum">
              <a:rPr lang="ar-EG" smtClean="0"/>
              <a:pPr/>
              <a:t>4</a:t>
            </a:fld>
            <a:endParaRPr lang="ar-EG"/>
          </a:p>
        </p:txBody>
      </p:sp>
      <p:sp>
        <p:nvSpPr>
          <p:cNvPr id="5" name="Footer Placeholder 4"/>
          <p:cNvSpPr>
            <a:spLocks noGrp="1"/>
          </p:cNvSpPr>
          <p:nvPr>
            <p:ph type="ftr" sz="quarter" idx="11"/>
          </p:nvPr>
        </p:nvSpPr>
        <p:spPr/>
        <p:txBody>
          <a:bodyPr/>
          <a:lstStyle/>
          <a:p>
            <a:r>
              <a:rPr lang="ar-EG" smtClean="0"/>
              <a:t>أ.د. علي حسين</a:t>
            </a:r>
            <a:endParaRPr lang="ar-EG"/>
          </a:p>
        </p:txBody>
      </p:sp>
    </p:spTree>
    <p:extLst>
      <p:ext uri="{BB962C8B-B14F-4D97-AF65-F5344CB8AC3E}">
        <p14:creationId xmlns:p14="http://schemas.microsoft.com/office/powerpoint/2010/main" xmlns="" val="279853857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C858E8CE-6ED2-4427-9AC1-58C08A875513}" type="slidenum">
              <a:rPr lang="ar-SA" smtClean="0"/>
              <a:pPr>
                <a:defRPr/>
              </a:pPr>
              <a:t>40</a:t>
            </a:fld>
            <a:endParaRPr lang="en-US"/>
          </a:p>
        </p:txBody>
      </p:sp>
      <p:graphicFrame>
        <p:nvGraphicFramePr>
          <p:cNvPr id="3" name="Table 2"/>
          <p:cNvGraphicFramePr>
            <a:graphicFrameLocks noGrp="1"/>
          </p:cNvGraphicFramePr>
          <p:nvPr/>
        </p:nvGraphicFramePr>
        <p:xfrm>
          <a:off x="381000" y="1219200"/>
          <a:ext cx="8153400" cy="5362342"/>
        </p:xfrm>
        <a:graphic>
          <a:graphicData uri="http://schemas.openxmlformats.org/drawingml/2006/table">
            <a:tbl>
              <a:tblPr rtl="1"/>
              <a:tblGrid>
                <a:gridCol w="531717"/>
                <a:gridCol w="3480661"/>
                <a:gridCol w="4141022"/>
              </a:tblGrid>
              <a:tr h="605195">
                <a:tc>
                  <a:txBody>
                    <a:bodyPr/>
                    <a:lstStyle/>
                    <a:p>
                      <a:pPr algn="ctr" rtl="1">
                        <a:lnSpc>
                          <a:spcPct val="115000"/>
                        </a:lnSpc>
                        <a:spcAft>
                          <a:spcPts val="1000"/>
                        </a:spcAft>
                      </a:pPr>
                      <a:r>
                        <a:rPr lang="ar-SA" sz="2000" b="1" dirty="0">
                          <a:latin typeface="Calibri"/>
                          <a:ea typeface="Calibri"/>
                          <a:cs typeface="Arial"/>
                        </a:rPr>
                        <a:t>م</a:t>
                      </a:r>
                      <a:endParaRPr lang="en-US" sz="2000" dirty="0">
                        <a:latin typeface="Calibri"/>
                        <a:ea typeface="Calibri"/>
                        <a:cs typeface="Arial"/>
                      </a:endParaRPr>
                    </a:p>
                  </a:txBody>
                  <a:tcPr marL="66261" marR="662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just" rtl="1">
                        <a:lnSpc>
                          <a:spcPct val="115000"/>
                        </a:lnSpc>
                        <a:spcAft>
                          <a:spcPts val="1000"/>
                        </a:spcAft>
                      </a:pPr>
                      <a:r>
                        <a:rPr lang="ar-SA" sz="2000" b="1" dirty="0">
                          <a:latin typeface="Times New Roman" pitchFamily="18" charset="0"/>
                          <a:ea typeface="Calibri"/>
                          <a:cs typeface="Times New Roman" pitchFamily="18" charset="0"/>
                        </a:rPr>
                        <a:t>التدريس القائم على الطرق التقليدية</a:t>
                      </a:r>
                      <a:endParaRPr lang="en-US" sz="2000" dirty="0">
                        <a:latin typeface="Times New Roman" pitchFamily="18" charset="0"/>
                        <a:ea typeface="Calibri"/>
                        <a:cs typeface="Times New Roman" pitchFamily="18" charset="0"/>
                      </a:endParaRPr>
                    </a:p>
                  </a:txBody>
                  <a:tcPr marL="66261" marR="662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just" rtl="1">
                        <a:lnSpc>
                          <a:spcPct val="115000"/>
                        </a:lnSpc>
                        <a:spcAft>
                          <a:spcPts val="1000"/>
                        </a:spcAft>
                      </a:pPr>
                      <a:r>
                        <a:rPr lang="ar-SA" sz="2000" b="1" dirty="0">
                          <a:latin typeface="Times New Roman" pitchFamily="18" charset="0"/>
                          <a:ea typeface="Calibri"/>
                          <a:cs typeface="Times New Roman" pitchFamily="18" charset="0"/>
                        </a:rPr>
                        <a:t>التدريس القائم على </a:t>
                      </a:r>
                      <a:r>
                        <a:rPr lang="ar-SA" sz="2000" b="1" dirty="0" err="1">
                          <a:latin typeface="Times New Roman" pitchFamily="18" charset="0"/>
                          <a:ea typeface="Calibri"/>
                          <a:cs typeface="Times New Roman" pitchFamily="18" charset="0"/>
                        </a:rPr>
                        <a:t>الذكاءات</a:t>
                      </a:r>
                      <a:r>
                        <a:rPr lang="ar-SA" sz="2000" b="1" dirty="0">
                          <a:latin typeface="Times New Roman" pitchFamily="18" charset="0"/>
                          <a:ea typeface="Calibri"/>
                          <a:cs typeface="Times New Roman" pitchFamily="18" charset="0"/>
                        </a:rPr>
                        <a:t> المتعددة</a:t>
                      </a:r>
                      <a:endParaRPr lang="en-US" sz="2000" dirty="0">
                        <a:latin typeface="Times New Roman" pitchFamily="18" charset="0"/>
                        <a:ea typeface="Calibri"/>
                        <a:cs typeface="Times New Roman" pitchFamily="18" charset="0"/>
                      </a:endParaRPr>
                    </a:p>
                  </a:txBody>
                  <a:tcPr marL="66261" marR="662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876927">
                <a:tc>
                  <a:txBody>
                    <a:bodyPr/>
                    <a:lstStyle/>
                    <a:p>
                      <a:pPr algn="just" rtl="1">
                        <a:lnSpc>
                          <a:spcPct val="115000"/>
                        </a:lnSpc>
                        <a:spcAft>
                          <a:spcPts val="1000"/>
                        </a:spcAft>
                      </a:pPr>
                      <a:r>
                        <a:rPr lang="ar-SA" sz="2000">
                          <a:latin typeface="Calibri"/>
                          <a:ea typeface="Calibri"/>
                          <a:cs typeface="Arial"/>
                        </a:rPr>
                        <a:t>1.</a:t>
                      </a:r>
                      <a:endParaRPr lang="en-US" sz="2000">
                        <a:latin typeface="Calibri"/>
                        <a:ea typeface="Calibri"/>
                        <a:cs typeface="Arial"/>
                      </a:endParaRPr>
                    </a:p>
                  </a:txBody>
                  <a:tcPr marL="66261" marR="662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just" rtl="1">
                        <a:lnSpc>
                          <a:spcPct val="115000"/>
                        </a:lnSpc>
                        <a:spcAft>
                          <a:spcPts val="1000"/>
                        </a:spcAft>
                      </a:pPr>
                      <a:r>
                        <a:rPr lang="ar-SA" sz="2000" dirty="0">
                          <a:latin typeface="Times New Roman" pitchFamily="18" charset="0"/>
                          <a:ea typeface="Calibri"/>
                          <a:cs typeface="Times New Roman" pitchFamily="18" charset="0"/>
                        </a:rPr>
                        <a:t>يولد كل </a:t>
                      </a:r>
                      <a:r>
                        <a:rPr lang="ar-SA" sz="2000" dirty="0" smtClean="0">
                          <a:latin typeface="Times New Roman" pitchFamily="18" charset="0"/>
                          <a:ea typeface="Calibri"/>
                          <a:cs typeface="Times New Roman" pitchFamily="18" charset="0"/>
                        </a:rPr>
                        <a:t>الإنسان </a:t>
                      </a:r>
                      <a:r>
                        <a:rPr lang="ar-SA" sz="2000" dirty="0">
                          <a:latin typeface="Times New Roman" pitchFamily="18" charset="0"/>
                          <a:ea typeface="Calibri"/>
                          <a:cs typeface="Times New Roman" pitchFamily="18" charset="0"/>
                        </a:rPr>
                        <a:t>ولديه كمية ذكاء ثابتة.</a:t>
                      </a:r>
                      <a:endParaRPr lang="en-US" sz="2000" dirty="0">
                        <a:latin typeface="Times New Roman" pitchFamily="18" charset="0"/>
                        <a:ea typeface="Calibri"/>
                        <a:cs typeface="Times New Roman" pitchFamily="18" charset="0"/>
                      </a:endParaRPr>
                    </a:p>
                  </a:txBody>
                  <a:tcPr marL="66261" marR="662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1000"/>
                        </a:spcAft>
                      </a:pPr>
                      <a:r>
                        <a:rPr lang="ar-SA" sz="2000">
                          <a:latin typeface="Times New Roman" pitchFamily="18" charset="0"/>
                          <a:ea typeface="Calibri"/>
                          <a:cs typeface="Times New Roman" pitchFamily="18" charset="0"/>
                        </a:rPr>
                        <a:t>كل انسان لديه كافة انواع الذكاءات ولكن كل فرد يتميز في بعض الذكاءات دون غيرها.</a:t>
                      </a:r>
                      <a:endParaRPr lang="en-US" sz="2000">
                        <a:latin typeface="Times New Roman" pitchFamily="18" charset="0"/>
                        <a:ea typeface="Calibri"/>
                        <a:cs typeface="Times New Roman" pitchFamily="18" charset="0"/>
                      </a:endParaRPr>
                    </a:p>
                  </a:txBody>
                  <a:tcPr marL="66261" marR="662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40708">
                <a:tc>
                  <a:txBody>
                    <a:bodyPr/>
                    <a:lstStyle/>
                    <a:p>
                      <a:pPr algn="just" rtl="1">
                        <a:lnSpc>
                          <a:spcPct val="115000"/>
                        </a:lnSpc>
                        <a:spcAft>
                          <a:spcPts val="1000"/>
                        </a:spcAft>
                      </a:pPr>
                      <a:r>
                        <a:rPr lang="ar-SA" sz="2000">
                          <a:latin typeface="Calibri"/>
                          <a:ea typeface="Calibri"/>
                          <a:cs typeface="Arial"/>
                        </a:rPr>
                        <a:t>2.</a:t>
                      </a:r>
                      <a:endParaRPr lang="en-US" sz="2000">
                        <a:latin typeface="Calibri"/>
                        <a:ea typeface="Calibri"/>
                        <a:cs typeface="Arial"/>
                      </a:endParaRPr>
                    </a:p>
                  </a:txBody>
                  <a:tcPr marL="66261" marR="662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just" rtl="1">
                        <a:lnSpc>
                          <a:spcPct val="115000"/>
                        </a:lnSpc>
                        <a:spcAft>
                          <a:spcPts val="1000"/>
                        </a:spcAft>
                      </a:pPr>
                      <a:r>
                        <a:rPr lang="ar-SA" sz="2000" dirty="0">
                          <a:latin typeface="Times New Roman" pitchFamily="18" charset="0"/>
                          <a:ea typeface="Calibri"/>
                          <a:cs typeface="Times New Roman" pitchFamily="18" charset="0"/>
                        </a:rPr>
                        <a:t>مستوى الذكاء </a:t>
                      </a:r>
                      <a:r>
                        <a:rPr lang="ar-SA" sz="2000" dirty="0" smtClean="0">
                          <a:latin typeface="Times New Roman" pitchFamily="18" charset="0"/>
                          <a:ea typeface="Calibri"/>
                          <a:cs typeface="Times New Roman" pitchFamily="18" charset="0"/>
                        </a:rPr>
                        <a:t>لا</a:t>
                      </a:r>
                      <a:r>
                        <a:rPr lang="ar-EG" sz="2000" dirty="0" smtClean="0">
                          <a:latin typeface="Times New Roman" pitchFamily="18" charset="0"/>
                          <a:ea typeface="Calibri"/>
                          <a:cs typeface="Times New Roman" pitchFamily="18" charset="0"/>
                        </a:rPr>
                        <a:t> </a:t>
                      </a:r>
                      <a:r>
                        <a:rPr lang="ar-SA" sz="2000" dirty="0" smtClean="0">
                          <a:latin typeface="Times New Roman" pitchFamily="18" charset="0"/>
                          <a:ea typeface="Calibri"/>
                          <a:cs typeface="Times New Roman" pitchFamily="18" charset="0"/>
                        </a:rPr>
                        <a:t>يتغير </a:t>
                      </a:r>
                      <a:r>
                        <a:rPr lang="ar-SA" sz="2000" dirty="0">
                          <a:latin typeface="Times New Roman" pitchFamily="18" charset="0"/>
                          <a:ea typeface="Calibri"/>
                          <a:cs typeface="Times New Roman" pitchFamily="18" charset="0"/>
                        </a:rPr>
                        <a:t>عبر سنوات الدراسة.</a:t>
                      </a:r>
                      <a:endParaRPr lang="en-US" sz="2000" dirty="0">
                        <a:latin typeface="Times New Roman" pitchFamily="18" charset="0"/>
                        <a:ea typeface="Calibri"/>
                        <a:cs typeface="Times New Roman" pitchFamily="18" charset="0"/>
                      </a:endParaRPr>
                    </a:p>
                  </a:txBody>
                  <a:tcPr marL="66261" marR="662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1000"/>
                        </a:spcAft>
                      </a:pPr>
                      <a:r>
                        <a:rPr lang="ar-SA" sz="2000" dirty="0">
                          <a:latin typeface="Times New Roman" pitchFamily="18" charset="0"/>
                          <a:ea typeface="Calibri"/>
                          <a:cs typeface="Times New Roman" pitchFamily="18" charset="0"/>
                        </a:rPr>
                        <a:t>يمكن تحسين وتنمية كل </a:t>
                      </a:r>
                      <a:r>
                        <a:rPr lang="ar-SA" sz="2000" dirty="0" smtClean="0">
                          <a:latin typeface="Times New Roman" pitchFamily="18" charset="0"/>
                          <a:ea typeface="Calibri"/>
                          <a:cs typeface="Times New Roman" pitchFamily="18" charset="0"/>
                        </a:rPr>
                        <a:t>أنواع </a:t>
                      </a:r>
                      <a:r>
                        <a:rPr lang="ar-SA" sz="2000" dirty="0" err="1">
                          <a:latin typeface="Times New Roman" pitchFamily="18" charset="0"/>
                          <a:ea typeface="Calibri"/>
                          <a:cs typeface="Times New Roman" pitchFamily="18" charset="0"/>
                        </a:rPr>
                        <a:t>الذكاءات</a:t>
                      </a:r>
                      <a:r>
                        <a:rPr lang="ar-SA" sz="2000" dirty="0">
                          <a:latin typeface="Times New Roman" pitchFamily="18" charset="0"/>
                          <a:ea typeface="Calibri"/>
                          <a:cs typeface="Times New Roman" pitchFamily="18" charset="0"/>
                        </a:rPr>
                        <a:t>.</a:t>
                      </a:r>
                      <a:endParaRPr lang="en-US" sz="2000" dirty="0">
                        <a:latin typeface="Times New Roman" pitchFamily="18" charset="0"/>
                        <a:ea typeface="Calibri"/>
                        <a:cs typeface="Times New Roman" pitchFamily="18" charset="0"/>
                      </a:endParaRPr>
                    </a:p>
                  </a:txBody>
                  <a:tcPr marL="66261" marR="662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84618">
                <a:tc>
                  <a:txBody>
                    <a:bodyPr/>
                    <a:lstStyle/>
                    <a:p>
                      <a:pPr algn="just" rtl="1">
                        <a:lnSpc>
                          <a:spcPct val="115000"/>
                        </a:lnSpc>
                        <a:spcAft>
                          <a:spcPts val="1000"/>
                        </a:spcAft>
                      </a:pPr>
                      <a:r>
                        <a:rPr lang="ar-SA" sz="2000">
                          <a:latin typeface="Calibri"/>
                          <a:ea typeface="Calibri"/>
                          <a:cs typeface="Arial"/>
                        </a:rPr>
                        <a:t>3.</a:t>
                      </a:r>
                      <a:endParaRPr lang="en-US" sz="2000">
                        <a:latin typeface="Calibri"/>
                        <a:ea typeface="Calibri"/>
                        <a:cs typeface="Arial"/>
                      </a:endParaRPr>
                    </a:p>
                  </a:txBody>
                  <a:tcPr marL="66261" marR="662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just" rtl="1">
                        <a:lnSpc>
                          <a:spcPct val="115000"/>
                        </a:lnSpc>
                        <a:spcAft>
                          <a:spcPts val="1000"/>
                        </a:spcAft>
                      </a:pPr>
                      <a:r>
                        <a:rPr lang="ar-SA" sz="2000">
                          <a:latin typeface="Times New Roman" pitchFamily="18" charset="0"/>
                          <a:ea typeface="Calibri"/>
                          <a:cs typeface="Times New Roman" pitchFamily="18" charset="0"/>
                        </a:rPr>
                        <a:t>يتكون الذكاء من قدرات  لغوية ومنطقية.</a:t>
                      </a:r>
                      <a:endParaRPr lang="en-US" sz="2000">
                        <a:latin typeface="Times New Roman" pitchFamily="18" charset="0"/>
                        <a:ea typeface="Calibri"/>
                        <a:cs typeface="Times New Roman" pitchFamily="18" charset="0"/>
                      </a:endParaRPr>
                    </a:p>
                  </a:txBody>
                  <a:tcPr marL="66261" marR="662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1000"/>
                        </a:spcAft>
                      </a:pPr>
                      <a:r>
                        <a:rPr lang="ar-SA" sz="2000">
                          <a:latin typeface="Times New Roman" pitchFamily="18" charset="0"/>
                          <a:ea typeface="Calibri"/>
                          <a:cs typeface="Times New Roman" pitchFamily="18" charset="0"/>
                        </a:rPr>
                        <a:t>تتعدد انماط الذكاء ولذلك تتنوع القدرات التي ترتبط بكل منها .</a:t>
                      </a:r>
                      <a:endParaRPr lang="en-US" sz="2000">
                        <a:latin typeface="Times New Roman" pitchFamily="18" charset="0"/>
                        <a:ea typeface="Calibri"/>
                        <a:cs typeface="Times New Roman" pitchFamily="18" charset="0"/>
                      </a:endParaRPr>
                    </a:p>
                  </a:txBody>
                  <a:tcPr marL="66261" marR="662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69236">
                <a:tc>
                  <a:txBody>
                    <a:bodyPr/>
                    <a:lstStyle/>
                    <a:p>
                      <a:pPr algn="just" rtl="1">
                        <a:lnSpc>
                          <a:spcPct val="115000"/>
                        </a:lnSpc>
                        <a:spcAft>
                          <a:spcPts val="1000"/>
                        </a:spcAft>
                      </a:pPr>
                      <a:r>
                        <a:rPr lang="ar-SA" sz="2000">
                          <a:latin typeface="Calibri"/>
                          <a:ea typeface="Calibri"/>
                          <a:cs typeface="Arial"/>
                        </a:rPr>
                        <a:t>4.</a:t>
                      </a:r>
                      <a:endParaRPr lang="en-US" sz="2000">
                        <a:latin typeface="Calibri"/>
                        <a:ea typeface="Calibri"/>
                        <a:cs typeface="Arial"/>
                      </a:endParaRPr>
                    </a:p>
                  </a:txBody>
                  <a:tcPr marL="66261" marR="662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just" rtl="1">
                        <a:lnSpc>
                          <a:spcPct val="115000"/>
                        </a:lnSpc>
                        <a:spcAft>
                          <a:spcPts val="1000"/>
                        </a:spcAft>
                      </a:pPr>
                      <a:r>
                        <a:rPr lang="ar-SA" sz="2000" dirty="0">
                          <a:latin typeface="Times New Roman" pitchFamily="18" charset="0"/>
                          <a:ea typeface="Calibri"/>
                          <a:cs typeface="Times New Roman" pitchFamily="18" charset="0"/>
                        </a:rPr>
                        <a:t>يقوم </a:t>
                      </a:r>
                      <a:r>
                        <a:rPr lang="ar-SA" sz="2000" dirty="0" smtClean="0">
                          <a:latin typeface="Times New Roman" pitchFamily="18" charset="0"/>
                          <a:ea typeface="Calibri"/>
                          <a:cs typeface="Times New Roman" pitchFamily="18" charset="0"/>
                        </a:rPr>
                        <a:t>الم</a:t>
                      </a:r>
                      <a:r>
                        <a:rPr lang="ar-EG" sz="2000" dirty="0" smtClean="0">
                          <a:latin typeface="Times New Roman" pitchFamily="18" charset="0"/>
                          <a:ea typeface="Calibri"/>
                          <a:cs typeface="Times New Roman" pitchFamily="18" charset="0"/>
                        </a:rPr>
                        <a:t>حاضر</a:t>
                      </a:r>
                      <a:r>
                        <a:rPr lang="ar-SA" sz="2000" dirty="0" smtClean="0">
                          <a:latin typeface="Times New Roman" pitchFamily="18" charset="0"/>
                          <a:ea typeface="Calibri"/>
                          <a:cs typeface="Times New Roman" pitchFamily="18" charset="0"/>
                        </a:rPr>
                        <a:t> </a:t>
                      </a:r>
                      <a:r>
                        <a:rPr lang="ar-SA" sz="2000" dirty="0">
                          <a:latin typeface="Times New Roman" pitchFamily="18" charset="0"/>
                          <a:ea typeface="Calibri"/>
                          <a:cs typeface="Times New Roman" pitchFamily="18" charset="0"/>
                        </a:rPr>
                        <a:t>بشرح وتدريس وتعليم نفس المادة </a:t>
                      </a:r>
                      <a:r>
                        <a:rPr lang="ar-EG" sz="2000" dirty="0" smtClean="0">
                          <a:latin typeface="Times New Roman" pitchFamily="18" charset="0"/>
                          <a:ea typeface="Calibri"/>
                          <a:cs typeface="Times New Roman" pitchFamily="18" charset="0"/>
                        </a:rPr>
                        <a:t>الدراسية </a:t>
                      </a:r>
                      <a:r>
                        <a:rPr lang="ar-SA" sz="2000" dirty="0" smtClean="0">
                          <a:latin typeface="Times New Roman" pitchFamily="18" charset="0"/>
                          <a:ea typeface="Calibri"/>
                          <a:cs typeface="Times New Roman" pitchFamily="18" charset="0"/>
                        </a:rPr>
                        <a:t>لجميع </a:t>
                      </a:r>
                      <a:r>
                        <a:rPr lang="ar-EG" sz="2000" dirty="0" smtClean="0">
                          <a:latin typeface="Times New Roman" pitchFamily="18" charset="0"/>
                          <a:ea typeface="Calibri"/>
                          <a:cs typeface="Times New Roman" pitchFamily="18" charset="0"/>
                        </a:rPr>
                        <a:t>الطلاب </a:t>
                      </a:r>
                      <a:r>
                        <a:rPr lang="ar-SA" sz="2000" dirty="0" smtClean="0">
                          <a:latin typeface="Times New Roman" pitchFamily="18" charset="0"/>
                          <a:ea typeface="Calibri"/>
                          <a:cs typeface="Times New Roman" pitchFamily="18" charset="0"/>
                        </a:rPr>
                        <a:t>وبالطريقة </a:t>
                      </a:r>
                      <a:r>
                        <a:rPr lang="ar-SA" sz="2000" dirty="0">
                          <a:latin typeface="Times New Roman" pitchFamily="18" charset="0"/>
                          <a:ea typeface="Calibri"/>
                          <a:cs typeface="Times New Roman" pitchFamily="18" charset="0"/>
                        </a:rPr>
                        <a:t>ذاتها.</a:t>
                      </a:r>
                      <a:endParaRPr lang="en-US" sz="2000" dirty="0">
                        <a:latin typeface="Times New Roman" pitchFamily="18" charset="0"/>
                        <a:ea typeface="Calibri"/>
                        <a:cs typeface="Times New Roman" pitchFamily="18" charset="0"/>
                      </a:endParaRPr>
                    </a:p>
                  </a:txBody>
                  <a:tcPr marL="66261" marR="662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1000"/>
                        </a:spcAft>
                      </a:pPr>
                      <a:r>
                        <a:rPr lang="ar-SA" sz="2000" dirty="0">
                          <a:latin typeface="Times New Roman" pitchFamily="18" charset="0"/>
                          <a:ea typeface="Calibri"/>
                          <a:cs typeface="Times New Roman" pitchFamily="18" charset="0"/>
                        </a:rPr>
                        <a:t>يهتم </a:t>
                      </a:r>
                      <a:r>
                        <a:rPr lang="ar-SA" sz="2000" dirty="0" smtClean="0">
                          <a:latin typeface="Times New Roman" pitchFamily="18" charset="0"/>
                          <a:ea typeface="Calibri"/>
                          <a:cs typeface="Times New Roman" pitchFamily="18" charset="0"/>
                        </a:rPr>
                        <a:t>الم</a:t>
                      </a:r>
                      <a:r>
                        <a:rPr lang="ar-EG" sz="2000" dirty="0" smtClean="0">
                          <a:latin typeface="Times New Roman" pitchFamily="18" charset="0"/>
                          <a:ea typeface="Calibri"/>
                          <a:cs typeface="Times New Roman" pitchFamily="18" charset="0"/>
                        </a:rPr>
                        <a:t>حاضر</a:t>
                      </a:r>
                      <a:r>
                        <a:rPr lang="ar-EG" sz="2000" baseline="0" dirty="0" smtClean="0">
                          <a:latin typeface="Times New Roman" pitchFamily="18" charset="0"/>
                          <a:ea typeface="Calibri"/>
                          <a:cs typeface="Times New Roman" pitchFamily="18" charset="0"/>
                        </a:rPr>
                        <a:t> </a:t>
                      </a:r>
                      <a:r>
                        <a:rPr lang="ar-SA" sz="2000" dirty="0" smtClean="0">
                          <a:latin typeface="Times New Roman" pitchFamily="18" charset="0"/>
                          <a:ea typeface="Calibri"/>
                          <a:cs typeface="Times New Roman" pitchFamily="18" charset="0"/>
                        </a:rPr>
                        <a:t>بفردية </a:t>
                      </a:r>
                      <a:r>
                        <a:rPr lang="ar-SA" sz="2000" dirty="0">
                          <a:latin typeface="Times New Roman" pitchFamily="18" charset="0"/>
                          <a:ea typeface="Calibri"/>
                          <a:cs typeface="Times New Roman" pitchFamily="18" charset="0"/>
                        </a:rPr>
                        <a:t>المتعلم وجوانب القوة والضعف لديه.</a:t>
                      </a:r>
                      <a:endParaRPr lang="en-US" sz="2000" dirty="0">
                        <a:latin typeface="Times New Roman" pitchFamily="18" charset="0"/>
                        <a:ea typeface="Calibri"/>
                        <a:cs typeface="Times New Roman" pitchFamily="18" charset="0"/>
                      </a:endParaRPr>
                    </a:p>
                  </a:txBody>
                  <a:tcPr marL="66261" marR="662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69236">
                <a:tc>
                  <a:txBody>
                    <a:bodyPr/>
                    <a:lstStyle/>
                    <a:p>
                      <a:pPr algn="just" rtl="1">
                        <a:lnSpc>
                          <a:spcPct val="115000"/>
                        </a:lnSpc>
                        <a:spcAft>
                          <a:spcPts val="1000"/>
                        </a:spcAft>
                      </a:pPr>
                      <a:r>
                        <a:rPr lang="ar-SA" sz="2000">
                          <a:latin typeface="Calibri"/>
                          <a:ea typeface="Calibri"/>
                          <a:cs typeface="Arial"/>
                        </a:rPr>
                        <a:t>5.</a:t>
                      </a:r>
                      <a:endParaRPr lang="en-US" sz="2000">
                        <a:latin typeface="Calibri"/>
                        <a:ea typeface="Calibri"/>
                        <a:cs typeface="Arial"/>
                      </a:endParaRPr>
                    </a:p>
                  </a:txBody>
                  <a:tcPr marL="66261" marR="662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just" rtl="1">
                        <a:lnSpc>
                          <a:spcPct val="115000"/>
                        </a:lnSpc>
                        <a:spcAft>
                          <a:spcPts val="1000"/>
                        </a:spcAft>
                      </a:pPr>
                      <a:r>
                        <a:rPr lang="ar-SA" sz="2000" dirty="0" smtClean="0">
                          <a:latin typeface="Times New Roman" pitchFamily="18" charset="0"/>
                          <a:ea typeface="Calibri"/>
                          <a:cs typeface="Times New Roman" pitchFamily="18" charset="0"/>
                        </a:rPr>
                        <a:t>ي</a:t>
                      </a:r>
                      <a:r>
                        <a:rPr lang="ar-EG" sz="2000" dirty="0" smtClean="0">
                          <a:latin typeface="Times New Roman" pitchFamily="18" charset="0"/>
                          <a:ea typeface="Calibri"/>
                          <a:cs typeface="Times New Roman" pitchFamily="18" charset="0"/>
                        </a:rPr>
                        <a:t>هدف</a:t>
                      </a:r>
                      <a:r>
                        <a:rPr lang="ar-SA" sz="2000" dirty="0" smtClean="0">
                          <a:latin typeface="Times New Roman" pitchFamily="18" charset="0"/>
                          <a:ea typeface="Calibri"/>
                          <a:cs typeface="Times New Roman" pitchFamily="18" charset="0"/>
                        </a:rPr>
                        <a:t> الم</a:t>
                      </a:r>
                      <a:r>
                        <a:rPr lang="ar-EG" sz="2000" dirty="0" smtClean="0">
                          <a:latin typeface="Times New Roman" pitchFamily="18" charset="0"/>
                          <a:ea typeface="Calibri"/>
                          <a:cs typeface="Times New Roman" pitchFamily="18" charset="0"/>
                        </a:rPr>
                        <a:t>حاضر</a:t>
                      </a:r>
                      <a:r>
                        <a:rPr lang="ar-SA" sz="2000" dirty="0" smtClean="0">
                          <a:latin typeface="Times New Roman" pitchFamily="18" charset="0"/>
                          <a:ea typeface="Calibri"/>
                          <a:cs typeface="Times New Roman" pitchFamily="18" charset="0"/>
                        </a:rPr>
                        <a:t> </a:t>
                      </a:r>
                      <a:r>
                        <a:rPr lang="ar-EG" sz="2000" dirty="0" smtClean="0">
                          <a:latin typeface="Times New Roman" pitchFamily="18" charset="0"/>
                          <a:ea typeface="Calibri"/>
                          <a:cs typeface="Times New Roman" pitchFamily="18" charset="0"/>
                        </a:rPr>
                        <a:t>إلى</a:t>
                      </a:r>
                      <a:r>
                        <a:rPr lang="ar-EG" sz="2000" baseline="0" dirty="0" smtClean="0">
                          <a:latin typeface="Times New Roman" pitchFamily="18" charset="0"/>
                          <a:ea typeface="Calibri"/>
                          <a:cs typeface="Times New Roman" pitchFamily="18" charset="0"/>
                        </a:rPr>
                        <a:t> نقل المحتوى </a:t>
                      </a:r>
                      <a:r>
                        <a:rPr lang="ar-EG" sz="2000" dirty="0" err="1" smtClean="0">
                          <a:latin typeface="Times New Roman" pitchFamily="18" charset="0"/>
                          <a:ea typeface="Calibri"/>
                          <a:cs typeface="Times New Roman" pitchFamily="18" charset="0"/>
                        </a:rPr>
                        <a:t>ال</a:t>
                      </a:r>
                      <a:r>
                        <a:rPr lang="ar-SA" sz="2000" dirty="0" smtClean="0">
                          <a:latin typeface="Times New Roman" pitchFamily="18" charset="0"/>
                          <a:ea typeface="Calibri"/>
                          <a:cs typeface="Times New Roman" pitchFamily="18" charset="0"/>
                        </a:rPr>
                        <a:t>موضوع أو </a:t>
                      </a:r>
                      <a:r>
                        <a:rPr lang="ar-EG" sz="2000" dirty="0" err="1" smtClean="0">
                          <a:latin typeface="Times New Roman" pitchFamily="18" charset="0"/>
                          <a:ea typeface="Calibri"/>
                          <a:cs typeface="Times New Roman" pitchFamily="18" charset="0"/>
                        </a:rPr>
                        <a:t>ال</a:t>
                      </a:r>
                      <a:r>
                        <a:rPr lang="ar-SA" sz="2000" dirty="0" smtClean="0">
                          <a:latin typeface="Times New Roman" pitchFamily="18" charset="0"/>
                          <a:ea typeface="Calibri"/>
                          <a:cs typeface="Times New Roman" pitchFamily="18" charset="0"/>
                        </a:rPr>
                        <a:t>مادة </a:t>
                      </a:r>
                      <a:r>
                        <a:rPr lang="ar-SA" sz="2000" dirty="0">
                          <a:latin typeface="Times New Roman" pitchFamily="18" charset="0"/>
                          <a:ea typeface="Calibri"/>
                          <a:cs typeface="Times New Roman" pitchFamily="18" charset="0"/>
                        </a:rPr>
                        <a:t>دراسية </a:t>
                      </a:r>
                      <a:r>
                        <a:rPr lang="ar-EG" sz="2000" dirty="0" smtClean="0">
                          <a:latin typeface="Times New Roman" pitchFamily="18" charset="0"/>
                          <a:ea typeface="Calibri"/>
                          <a:cs typeface="Times New Roman" pitchFamily="18" charset="0"/>
                        </a:rPr>
                        <a:t> إلى الطلاب</a:t>
                      </a:r>
                      <a:r>
                        <a:rPr lang="ar-SA" sz="2000" dirty="0" smtClean="0">
                          <a:latin typeface="Times New Roman" pitchFamily="18" charset="0"/>
                          <a:ea typeface="Calibri"/>
                          <a:cs typeface="Times New Roman" pitchFamily="18" charset="0"/>
                        </a:rPr>
                        <a:t>.</a:t>
                      </a:r>
                      <a:endParaRPr lang="en-US" sz="2000" dirty="0">
                        <a:latin typeface="Times New Roman" pitchFamily="18" charset="0"/>
                        <a:ea typeface="Calibri"/>
                        <a:cs typeface="Times New Roman" pitchFamily="18" charset="0"/>
                      </a:endParaRPr>
                    </a:p>
                  </a:txBody>
                  <a:tcPr marL="66261" marR="662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1000"/>
                        </a:spcAft>
                      </a:pPr>
                      <a:r>
                        <a:rPr lang="ar-SA" sz="2000" dirty="0" smtClean="0">
                          <a:latin typeface="Times New Roman" pitchFamily="18" charset="0"/>
                          <a:ea typeface="Calibri"/>
                          <a:cs typeface="Times New Roman" pitchFamily="18" charset="0"/>
                        </a:rPr>
                        <a:t>ي</a:t>
                      </a:r>
                      <a:r>
                        <a:rPr lang="ar-EG" sz="2000" dirty="0" smtClean="0">
                          <a:latin typeface="Times New Roman" pitchFamily="18" charset="0"/>
                          <a:ea typeface="Calibri"/>
                          <a:cs typeface="Times New Roman" pitchFamily="18" charset="0"/>
                        </a:rPr>
                        <a:t>صمم</a:t>
                      </a:r>
                      <a:r>
                        <a:rPr lang="ar-SA" sz="2000" dirty="0" smtClean="0">
                          <a:latin typeface="Times New Roman" pitchFamily="18" charset="0"/>
                          <a:ea typeface="Calibri"/>
                          <a:cs typeface="Times New Roman" pitchFamily="18" charset="0"/>
                        </a:rPr>
                        <a:t> الم</a:t>
                      </a:r>
                      <a:r>
                        <a:rPr lang="ar-EG" sz="2000" dirty="0" smtClean="0">
                          <a:latin typeface="Times New Roman" pitchFamily="18" charset="0"/>
                          <a:ea typeface="Calibri"/>
                          <a:cs typeface="Times New Roman" pitchFamily="18" charset="0"/>
                        </a:rPr>
                        <a:t>حاضر</a:t>
                      </a:r>
                      <a:r>
                        <a:rPr lang="ar-EG" sz="2000" baseline="0" dirty="0" smtClean="0">
                          <a:latin typeface="Times New Roman" pitchFamily="18" charset="0"/>
                          <a:ea typeface="Calibri"/>
                          <a:cs typeface="Times New Roman" pitchFamily="18" charset="0"/>
                        </a:rPr>
                        <a:t> </a:t>
                      </a:r>
                      <a:r>
                        <a:rPr lang="ar-SA" sz="2000" dirty="0" smtClean="0">
                          <a:latin typeface="Times New Roman" pitchFamily="18" charset="0"/>
                          <a:ea typeface="Calibri"/>
                          <a:cs typeface="Times New Roman" pitchFamily="18" charset="0"/>
                        </a:rPr>
                        <a:t>أنشطة </a:t>
                      </a:r>
                      <a:r>
                        <a:rPr lang="ar-SA" sz="2000" dirty="0">
                          <a:latin typeface="Times New Roman" pitchFamily="18" charset="0"/>
                          <a:ea typeface="Calibri"/>
                          <a:cs typeface="Times New Roman" pitchFamily="18" charset="0"/>
                        </a:rPr>
                        <a:t>تعليمية </a:t>
                      </a:r>
                      <a:r>
                        <a:rPr lang="ar-SA" sz="2000" dirty="0" err="1" smtClean="0">
                          <a:latin typeface="Times New Roman" pitchFamily="18" charset="0"/>
                          <a:ea typeface="Calibri"/>
                          <a:cs typeface="Times New Roman" pitchFamily="18" charset="0"/>
                        </a:rPr>
                        <a:t>ي</a:t>
                      </a:r>
                      <a:r>
                        <a:rPr lang="ar-EG" sz="2000" dirty="0" smtClean="0">
                          <a:latin typeface="Times New Roman" pitchFamily="18" charset="0"/>
                          <a:ea typeface="Calibri"/>
                          <a:cs typeface="Times New Roman" pitchFamily="18" charset="0"/>
                        </a:rPr>
                        <a:t>هدف </a:t>
                      </a:r>
                      <a:r>
                        <a:rPr lang="ar-SA" sz="2000" dirty="0" smtClean="0">
                          <a:latin typeface="Times New Roman" pitchFamily="18" charset="0"/>
                          <a:ea typeface="Calibri"/>
                          <a:cs typeface="Times New Roman" pitchFamily="18" charset="0"/>
                        </a:rPr>
                        <a:t>من </a:t>
                      </a:r>
                      <a:r>
                        <a:rPr lang="ar-SA" sz="2000" dirty="0">
                          <a:latin typeface="Times New Roman" pitchFamily="18" charset="0"/>
                          <a:ea typeface="Calibri"/>
                          <a:cs typeface="Times New Roman" pitchFamily="18" charset="0"/>
                        </a:rPr>
                        <a:t>خلالها </a:t>
                      </a:r>
                      <a:r>
                        <a:rPr lang="ar-EG" sz="2000" dirty="0" smtClean="0">
                          <a:latin typeface="Times New Roman" pitchFamily="18" charset="0"/>
                          <a:ea typeface="Calibri"/>
                          <a:cs typeface="Times New Roman" pitchFamily="18" charset="0"/>
                        </a:rPr>
                        <a:t>إلى مساعدة الطلاب في </a:t>
                      </a:r>
                      <a:r>
                        <a:rPr lang="ar-SA" sz="2000" dirty="0" smtClean="0">
                          <a:latin typeface="Times New Roman" pitchFamily="18" charset="0"/>
                          <a:ea typeface="Calibri"/>
                          <a:cs typeface="Times New Roman" pitchFamily="18" charset="0"/>
                        </a:rPr>
                        <a:t>تعلم </a:t>
                      </a:r>
                      <a:r>
                        <a:rPr lang="ar-EG" sz="2000" dirty="0" smtClean="0">
                          <a:latin typeface="Times New Roman" pitchFamily="18" charset="0"/>
                          <a:ea typeface="Calibri"/>
                          <a:cs typeface="Times New Roman" pitchFamily="18" charset="0"/>
                        </a:rPr>
                        <a:t>محتوى </a:t>
                      </a:r>
                      <a:r>
                        <a:rPr lang="ar-SA" sz="2000" dirty="0" smtClean="0">
                          <a:latin typeface="Times New Roman" pitchFamily="18" charset="0"/>
                          <a:ea typeface="Calibri"/>
                          <a:cs typeface="Times New Roman" pitchFamily="18" charset="0"/>
                        </a:rPr>
                        <a:t>الموضوعات </a:t>
                      </a:r>
                      <a:r>
                        <a:rPr lang="ar-SA" sz="2000" dirty="0">
                          <a:latin typeface="Times New Roman" pitchFamily="18" charset="0"/>
                          <a:ea typeface="Calibri"/>
                          <a:cs typeface="Times New Roman" pitchFamily="18" charset="0"/>
                        </a:rPr>
                        <a:t>الدراسية وتنمية </a:t>
                      </a:r>
                      <a:r>
                        <a:rPr lang="ar-SA" sz="2000" dirty="0" err="1">
                          <a:latin typeface="Times New Roman" pitchFamily="18" charset="0"/>
                          <a:ea typeface="Calibri"/>
                          <a:cs typeface="Times New Roman" pitchFamily="18" charset="0"/>
                        </a:rPr>
                        <a:t>الذكاءات</a:t>
                      </a:r>
                      <a:r>
                        <a:rPr lang="ar-SA" sz="2000" dirty="0">
                          <a:latin typeface="Times New Roman" pitchFamily="18" charset="0"/>
                          <a:ea typeface="Calibri"/>
                          <a:cs typeface="Times New Roman" pitchFamily="18" charset="0"/>
                        </a:rPr>
                        <a:t> المرتبطة </a:t>
                      </a:r>
                      <a:r>
                        <a:rPr lang="ar-SA" sz="2000" dirty="0" err="1">
                          <a:latin typeface="Times New Roman" pitchFamily="18" charset="0"/>
                          <a:ea typeface="Calibri"/>
                          <a:cs typeface="Times New Roman" pitchFamily="18" charset="0"/>
                        </a:rPr>
                        <a:t>بها</a:t>
                      </a:r>
                      <a:r>
                        <a:rPr lang="ar-SA" sz="2000" dirty="0">
                          <a:latin typeface="Times New Roman" pitchFamily="18" charset="0"/>
                          <a:ea typeface="Calibri"/>
                          <a:cs typeface="Times New Roman" pitchFamily="18" charset="0"/>
                        </a:rPr>
                        <a:t>.</a:t>
                      </a:r>
                      <a:endParaRPr lang="en-US" sz="2000" dirty="0">
                        <a:latin typeface="Times New Roman" pitchFamily="18" charset="0"/>
                        <a:ea typeface="Calibri"/>
                        <a:cs typeface="Times New Roman" pitchFamily="18" charset="0"/>
                      </a:endParaRPr>
                    </a:p>
                  </a:txBody>
                  <a:tcPr marL="66261" marR="662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9937" name="Rectangle 1"/>
          <p:cNvSpPr>
            <a:spLocks noChangeArrowheads="1"/>
          </p:cNvSpPr>
          <p:nvPr/>
        </p:nvSpPr>
        <p:spPr bwMode="auto">
          <a:xfrm>
            <a:off x="838200" y="0"/>
            <a:ext cx="7848600" cy="13542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1" eaLnBrk="1" fontAlgn="base" latinLnBrk="0" hangingPunct="1">
              <a:lnSpc>
                <a:spcPct val="100000"/>
              </a:lnSpc>
              <a:spcBef>
                <a:spcPct val="0"/>
              </a:spcBef>
              <a:spcAft>
                <a:spcPct val="0"/>
              </a:spcAft>
              <a:buClrTx/>
              <a:buSzTx/>
              <a:buFontTx/>
              <a:buNone/>
              <a:tabLst/>
            </a:pPr>
            <a:r>
              <a:rPr kumimoji="0" lang="ar-SA" sz="3200" b="1" i="0" u="none" strike="noStrike" cap="none" normalizeH="0" baseline="0" dirty="0" smtClean="0">
                <a:ln>
                  <a:noFill/>
                </a:ln>
                <a:solidFill>
                  <a:srgbClr val="C00000"/>
                </a:solidFill>
                <a:effectLst/>
                <a:latin typeface="Calibri" pitchFamily="34" charset="0"/>
                <a:ea typeface="Calibri" pitchFamily="34" charset="0"/>
                <a:cs typeface="Arial" pitchFamily="34" charset="0"/>
              </a:rPr>
              <a:t>مقارنة بين </a:t>
            </a:r>
            <a:r>
              <a:rPr kumimoji="0" lang="ar-EG" sz="3200" b="1" i="0" u="none" strike="noStrike" cap="none" normalizeH="0" baseline="0" dirty="0" smtClean="0">
                <a:ln>
                  <a:noFill/>
                </a:ln>
                <a:solidFill>
                  <a:srgbClr val="C00000"/>
                </a:solidFill>
                <a:effectLst/>
                <a:latin typeface="Calibri" pitchFamily="34" charset="0"/>
                <a:ea typeface="Calibri" pitchFamily="34" charset="0"/>
                <a:cs typeface="Arial" pitchFamily="34" charset="0"/>
              </a:rPr>
              <a:t>فلسفة </a:t>
            </a:r>
            <a:r>
              <a:rPr kumimoji="0" lang="ar-SA" sz="3200" b="1" i="0" u="none" strike="noStrike" cap="none" normalizeH="0" baseline="0" dirty="0" smtClean="0">
                <a:ln>
                  <a:noFill/>
                </a:ln>
                <a:solidFill>
                  <a:srgbClr val="C00000"/>
                </a:solidFill>
                <a:effectLst/>
                <a:latin typeface="Calibri" pitchFamily="34" charset="0"/>
                <a:ea typeface="Calibri" pitchFamily="34" charset="0"/>
                <a:cs typeface="Arial" pitchFamily="34" charset="0"/>
              </a:rPr>
              <a:t>التدريس القائم على الطرق التقليدية </a:t>
            </a:r>
            <a:r>
              <a:rPr kumimoji="0" lang="ar-SA" sz="3200" b="1" i="0" u="none" strike="noStrike" cap="none" normalizeH="0" baseline="0" dirty="0" err="1" smtClean="0">
                <a:ln>
                  <a:noFill/>
                </a:ln>
                <a:solidFill>
                  <a:srgbClr val="C00000"/>
                </a:solidFill>
                <a:effectLst/>
                <a:latin typeface="Calibri" pitchFamily="34" charset="0"/>
                <a:ea typeface="Calibri" pitchFamily="34" charset="0"/>
                <a:cs typeface="Arial" pitchFamily="34" charset="0"/>
              </a:rPr>
              <a:t>و</a:t>
            </a:r>
            <a:r>
              <a:rPr kumimoji="0" lang="ar-EG" sz="3200" b="1" i="0" u="none" strike="noStrike" cap="none" normalizeH="0" baseline="0" dirty="0" smtClean="0">
                <a:ln>
                  <a:noFill/>
                </a:ln>
                <a:solidFill>
                  <a:srgbClr val="C00000"/>
                </a:solidFill>
                <a:effectLst/>
                <a:latin typeface="Calibri" pitchFamily="34" charset="0"/>
                <a:ea typeface="Calibri" pitchFamily="34" charset="0"/>
                <a:cs typeface="Arial" pitchFamily="34" charset="0"/>
              </a:rPr>
              <a:t>فلسفة </a:t>
            </a:r>
            <a:r>
              <a:rPr kumimoji="0" lang="ar-SA" sz="3200" b="1" i="0" u="none" strike="noStrike" cap="none" normalizeH="0" baseline="0" dirty="0" smtClean="0">
                <a:ln>
                  <a:noFill/>
                </a:ln>
                <a:solidFill>
                  <a:srgbClr val="C00000"/>
                </a:solidFill>
                <a:effectLst/>
                <a:latin typeface="Calibri" pitchFamily="34" charset="0"/>
                <a:ea typeface="Calibri" pitchFamily="34" charset="0"/>
                <a:cs typeface="Arial" pitchFamily="34" charset="0"/>
              </a:rPr>
              <a:t>التدريس القائم على </a:t>
            </a:r>
            <a:r>
              <a:rPr kumimoji="0" lang="ar-SA" sz="3200" b="1" i="0" u="none" strike="noStrike" cap="none" normalizeH="0" baseline="0" dirty="0" err="1" smtClean="0">
                <a:ln>
                  <a:noFill/>
                </a:ln>
                <a:solidFill>
                  <a:srgbClr val="C00000"/>
                </a:solidFill>
                <a:effectLst/>
                <a:latin typeface="Calibri" pitchFamily="34" charset="0"/>
                <a:ea typeface="Calibri" pitchFamily="34" charset="0"/>
                <a:cs typeface="Arial" pitchFamily="34" charset="0"/>
              </a:rPr>
              <a:t>الذكاءات</a:t>
            </a:r>
            <a:r>
              <a:rPr kumimoji="0" lang="ar-SA" sz="3200" b="1" i="0" u="none" strike="noStrike" cap="none" normalizeH="0" baseline="0" dirty="0" smtClean="0">
                <a:ln>
                  <a:noFill/>
                </a:ln>
                <a:solidFill>
                  <a:srgbClr val="C00000"/>
                </a:solidFill>
                <a:effectLst/>
                <a:latin typeface="Calibri" pitchFamily="34" charset="0"/>
                <a:ea typeface="Calibri" pitchFamily="34" charset="0"/>
                <a:cs typeface="Arial" pitchFamily="34" charset="0"/>
              </a:rPr>
              <a:t> المتعددة</a:t>
            </a:r>
            <a:endParaRPr kumimoji="0" lang="en-US" sz="3200" b="1" i="0" u="none" strike="noStrike" cap="none" normalizeH="0" baseline="0" dirty="0" smtClean="0">
              <a:ln>
                <a:noFill/>
              </a:ln>
              <a:solidFill>
                <a:srgbClr val="C00000"/>
              </a:solidFill>
              <a:effectLst/>
              <a:latin typeface="Arial" pitchFamily="34" charset="0"/>
              <a:cs typeface="Arial" pitchFamily="34" charset="0"/>
            </a:endParaRPr>
          </a:p>
          <a:p>
            <a:pPr marL="0" marR="0" lvl="0" indent="457200" algn="ctr"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ar-EG" smtClean="0"/>
              <a:t>أ.د. علي حسين</a:t>
            </a:r>
            <a:endParaRPr lang="ar-EG"/>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itle 1"/>
          <p:cNvSpPr>
            <a:spLocks noGrp="1"/>
          </p:cNvSpPr>
          <p:nvPr>
            <p:ph type="title"/>
          </p:nvPr>
        </p:nvSpPr>
        <p:spPr bwMode="auto">
          <a:xfrm>
            <a:off x="928662" y="214290"/>
            <a:ext cx="7286676" cy="1081110"/>
          </a:xfrm>
          <a:noFill/>
          <a:ln>
            <a:miter lim="800000"/>
            <a:headEnd/>
            <a:tailEnd/>
          </a:ln>
        </p:spPr>
        <p:txBody>
          <a:bodyPr vert="horz" wrap="square" lIns="91440" tIns="45720" rIns="91440" bIns="45720" numCol="1" anchor="t" anchorCtr="0" compatLnSpc="1">
            <a:prstTxWarp prst="textNoShape">
              <a:avLst/>
            </a:prstTxWarp>
            <a:normAutofit fontScale="90000"/>
          </a:bodyPr>
          <a:lstStyle/>
          <a:p>
            <a:pPr algn="ctr"/>
            <a:r>
              <a:rPr lang="ar-EG" sz="6700" b="1" dirty="0" smtClean="0">
                <a:solidFill>
                  <a:srgbClr val="C00000"/>
                </a:solidFill>
                <a:latin typeface="Times New Roman" pitchFamily="18" charset="0"/>
                <a:cs typeface="Times New Roman" pitchFamily="18" charset="0"/>
              </a:rPr>
              <a:t>انتبه أمامك تدريب</a:t>
            </a:r>
            <a:r>
              <a:rPr lang="en-US" sz="6700" b="1" dirty="0" smtClean="0">
                <a:solidFill>
                  <a:srgbClr val="C00000"/>
                </a:solidFill>
                <a:latin typeface="Times New Roman" pitchFamily="18" charset="0"/>
                <a:cs typeface="Times New Roman" pitchFamily="18" charset="0"/>
              </a:rPr>
              <a:t>:</a:t>
            </a:r>
            <a:r>
              <a:rPr lang="en-US" sz="2000" b="1" dirty="0" smtClean="0">
                <a:solidFill>
                  <a:srgbClr val="0033CC"/>
                </a:solidFill>
                <a:cs typeface="PT Bold Heading" pitchFamily="2" charset="-78"/>
              </a:rPr>
              <a:t/>
            </a:r>
            <a:br>
              <a:rPr lang="en-US" sz="2000" b="1" dirty="0" smtClean="0">
                <a:solidFill>
                  <a:srgbClr val="0033CC"/>
                </a:solidFill>
                <a:cs typeface="PT Bold Heading" pitchFamily="2" charset="-78"/>
              </a:rPr>
            </a:br>
            <a:endParaRPr lang="ar-SA" sz="2000" b="1" dirty="0" smtClean="0">
              <a:solidFill>
                <a:srgbClr val="0033CC"/>
              </a:solidFill>
              <a:cs typeface="PT Bold Heading" pitchFamily="2" charset="-78"/>
            </a:endParaRPr>
          </a:p>
        </p:txBody>
      </p:sp>
      <p:sp>
        <p:nvSpPr>
          <p:cNvPr id="66566" name="Flowchart: Magnetic Disk 8"/>
          <p:cNvSpPr>
            <a:spLocks noChangeArrowheads="1"/>
          </p:cNvSpPr>
          <p:nvPr/>
        </p:nvSpPr>
        <p:spPr bwMode="auto">
          <a:xfrm>
            <a:off x="1643042" y="1500174"/>
            <a:ext cx="5386388" cy="1828800"/>
          </a:xfrm>
          <a:prstGeom prst="flowChartMagneticDisk">
            <a:avLst/>
          </a:prstGeom>
          <a:ln>
            <a:headEnd/>
            <a:tailEnd/>
          </a:ln>
        </p:spPr>
        <p:style>
          <a:lnRef idx="1">
            <a:schemeClr val="accent1"/>
          </a:lnRef>
          <a:fillRef idx="2">
            <a:schemeClr val="accent1"/>
          </a:fillRef>
          <a:effectRef idx="1">
            <a:schemeClr val="accent1"/>
          </a:effectRef>
          <a:fontRef idx="minor">
            <a:schemeClr val="dk1"/>
          </a:fontRef>
        </p:style>
        <p:txBody>
          <a:bodyPr/>
          <a:lstStyle/>
          <a:p>
            <a:pPr algn="ctr" rtl="0" fontAlgn="auto">
              <a:spcBef>
                <a:spcPts val="0"/>
              </a:spcBef>
              <a:spcAft>
                <a:spcPts val="0"/>
              </a:spcAft>
            </a:pPr>
            <a:r>
              <a:rPr lang="ar-EG" sz="3600" b="1" dirty="0" smtClean="0">
                <a:solidFill>
                  <a:srgbClr val="CC0099"/>
                </a:solidFill>
                <a:latin typeface="Calibri"/>
                <a:cs typeface="AL-Mohanad Bold" pitchFamily="2" charset="-78"/>
              </a:rPr>
              <a:t>أ- حدد ثلاثة أهداف تعليمية </a:t>
            </a:r>
            <a:r>
              <a:rPr lang="ar-SA" sz="3600" b="1" dirty="0" smtClean="0">
                <a:solidFill>
                  <a:srgbClr val="CC0099"/>
                </a:solidFill>
                <a:latin typeface="Calibri"/>
                <a:cs typeface="AL-Mohanad Bold" pitchFamily="2" charset="-78"/>
              </a:rPr>
              <a:t>في مجا</a:t>
            </a:r>
            <a:r>
              <a:rPr lang="ar-EG" sz="3600" b="1" dirty="0" smtClean="0">
                <a:solidFill>
                  <a:srgbClr val="CC0099"/>
                </a:solidFill>
                <a:latin typeface="Calibri"/>
                <a:cs typeface="AL-Mohanad Bold" pitchFamily="2" charset="-78"/>
              </a:rPr>
              <a:t>ل تخصصك</a:t>
            </a:r>
            <a:endParaRPr lang="ar-SA" sz="3600" b="1" dirty="0">
              <a:solidFill>
                <a:srgbClr val="CC0099"/>
              </a:solidFill>
              <a:latin typeface="Calibri"/>
              <a:cs typeface="Arial"/>
            </a:endParaRPr>
          </a:p>
        </p:txBody>
      </p:sp>
      <p:sp>
        <p:nvSpPr>
          <p:cNvPr id="66567" name="Flowchart: Magnetic Disk 9"/>
          <p:cNvSpPr>
            <a:spLocks noChangeArrowheads="1"/>
          </p:cNvSpPr>
          <p:nvPr/>
        </p:nvSpPr>
        <p:spPr bwMode="auto">
          <a:xfrm>
            <a:off x="1714480" y="3929066"/>
            <a:ext cx="5386388" cy="1752600"/>
          </a:xfrm>
          <a:prstGeom prst="flowChartMagneticDisk">
            <a:avLst/>
          </a:prstGeom>
          <a:ln>
            <a:headEnd/>
            <a:tailEnd/>
          </a:ln>
        </p:spPr>
        <p:style>
          <a:lnRef idx="1">
            <a:schemeClr val="accent1"/>
          </a:lnRef>
          <a:fillRef idx="2">
            <a:schemeClr val="accent1"/>
          </a:fillRef>
          <a:effectRef idx="1">
            <a:schemeClr val="accent1"/>
          </a:effectRef>
          <a:fontRef idx="minor">
            <a:schemeClr val="dk1"/>
          </a:fontRef>
        </p:style>
        <p:txBody>
          <a:bodyPr/>
          <a:lstStyle/>
          <a:p>
            <a:pPr algn="ctr" fontAlgn="auto">
              <a:spcBef>
                <a:spcPts val="0"/>
              </a:spcBef>
              <a:spcAft>
                <a:spcPts val="0"/>
              </a:spcAft>
            </a:pPr>
            <a:r>
              <a:rPr lang="ar-EG" sz="3600" b="1" dirty="0" smtClean="0">
                <a:solidFill>
                  <a:srgbClr val="CC0099"/>
                </a:solidFill>
                <a:latin typeface="Calibri"/>
                <a:cs typeface="AL-Mohanad Bold" pitchFamily="2" charset="-78"/>
              </a:rPr>
              <a:t>ب- </a:t>
            </a:r>
            <a:r>
              <a:rPr lang="ar-EG" sz="3600" b="1" dirty="0" err="1" smtClean="0">
                <a:solidFill>
                  <a:srgbClr val="CC0099"/>
                </a:solidFill>
                <a:latin typeface="Calibri"/>
                <a:cs typeface="AL-Mohanad Bold" pitchFamily="2" charset="-78"/>
              </a:rPr>
              <a:t>ا</a:t>
            </a:r>
            <a:r>
              <a:rPr lang="ar-SA" sz="3600" b="1" dirty="0" err="1" smtClean="0">
                <a:solidFill>
                  <a:srgbClr val="CC0099"/>
                </a:solidFill>
                <a:latin typeface="Calibri"/>
                <a:cs typeface="AL-Mohanad Bold" pitchFamily="2" charset="-78"/>
              </a:rPr>
              <a:t>ختر</a:t>
            </a:r>
            <a:r>
              <a:rPr lang="ar-SA" sz="3600" b="1" dirty="0" smtClean="0">
                <a:solidFill>
                  <a:srgbClr val="CC0099"/>
                </a:solidFill>
                <a:latin typeface="Calibri"/>
                <a:cs typeface="AL-Mohanad Bold" pitchFamily="2" charset="-78"/>
              </a:rPr>
              <a:t> </a:t>
            </a:r>
            <a:r>
              <a:rPr lang="ar-SA" sz="3600" b="1" dirty="0">
                <a:solidFill>
                  <a:srgbClr val="CC0099"/>
                </a:solidFill>
                <a:latin typeface="Calibri"/>
                <a:cs typeface="AL-Mohanad Bold" pitchFamily="2" charset="-78"/>
              </a:rPr>
              <a:t>من </a:t>
            </a:r>
            <a:r>
              <a:rPr lang="ar-SA" sz="3600" b="1" dirty="0" smtClean="0">
                <a:solidFill>
                  <a:srgbClr val="CC0099"/>
                </a:solidFill>
                <a:latin typeface="Calibri"/>
                <a:cs typeface="AL-Mohanad Bold" pitchFamily="2" charset="-78"/>
              </a:rPr>
              <a:t>استراتيجيات</a:t>
            </a:r>
            <a:r>
              <a:rPr lang="ar-EG" sz="3600" b="1" dirty="0" smtClean="0">
                <a:solidFill>
                  <a:srgbClr val="CC0099"/>
                </a:solidFill>
                <a:latin typeface="Calibri"/>
                <a:cs typeface="AL-Mohanad Bold" pitchFamily="2" charset="-78"/>
              </a:rPr>
              <a:t> التدريس </a:t>
            </a:r>
            <a:r>
              <a:rPr lang="ar-SA" sz="3600" b="1" dirty="0" smtClean="0">
                <a:solidFill>
                  <a:srgbClr val="CC0099"/>
                </a:solidFill>
                <a:latin typeface="Calibri"/>
                <a:cs typeface="AL-Mohanad Bold" pitchFamily="2" charset="-78"/>
              </a:rPr>
              <a:t>ما </a:t>
            </a:r>
            <a:r>
              <a:rPr lang="ar-SA" sz="3600" b="1" dirty="0">
                <a:solidFill>
                  <a:srgbClr val="CC0099"/>
                </a:solidFill>
                <a:latin typeface="Calibri"/>
                <a:cs typeface="AL-Mohanad Bold" pitchFamily="2" charset="-78"/>
              </a:rPr>
              <a:t>يناسب تحقيق تلك </a:t>
            </a:r>
            <a:r>
              <a:rPr lang="ar-EG" sz="3600" b="1" dirty="0" smtClean="0">
                <a:solidFill>
                  <a:srgbClr val="CC0099"/>
                </a:solidFill>
                <a:latin typeface="Calibri"/>
                <a:cs typeface="AL-Mohanad Bold" pitchFamily="2" charset="-78"/>
              </a:rPr>
              <a:t>الأهداف</a:t>
            </a:r>
            <a:endParaRPr lang="ar-SA" sz="3600" b="1" dirty="0">
              <a:solidFill>
                <a:srgbClr val="CC0099"/>
              </a:solidFill>
              <a:latin typeface="Calibri"/>
              <a:cs typeface="AL-Mohanad Bold" pitchFamily="2" charset="-78"/>
            </a:endParaRPr>
          </a:p>
        </p:txBody>
      </p:sp>
      <p:sp>
        <p:nvSpPr>
          <p:cNvPr id="5" name="Slide Number Placeholder 4"/>
          <p:cNvSpPr>
            <a:spLocks noGrp="1"/>
          </p:cNvSpPr>
          <p:nvPr>
            <p:ph type="sldNum" sz="quarter" idx="12"/>
          </p:nvPr>
        </p:nvSpPr>
        <p:spPr/>
        <p:txBody>
          <a:bodyPr/>
          <a:lstStyle/>
          <a:p>
            <a:fld id="{A6A01B5A-6D16-4ADD-9F02-C4322D9FCC7C}" type="slidenum">
              <a:rPr lang="ar-EG" smtClean="0"/>
              <a:pPr/>
              <a:t>41</a:t>
            </a:fld>
            <a:endParaRPr lang="ar-EG"/>
          </a:p>
        </p:txBody>
      </p:sp>
      <p:sp>
        <p:nvSpPr>
          <p:cNvPr id="6" name="Footer Placeholder 5"/>
          <p:cNvSpPr>
            <a:spLocks noGrp="1"/>
          </p:cNvSpPr>
          <p:nvPr>
            <p:ph type="ftr" sz="quarter" idx="11"/>
          </p:nvPr>
        </p:nvSpPr>
        <p:spPr/>
        <p:txBody>
          <a:bodyPr/>
          <a:lstStyle/>
          <a:p>
            <a:r>
              <a:rPr lang="ar-EG" smtClean="0"/>
              <a:t>أ.د. علي حسين</a:t>
            </a:r>
            <a:endParaRPr lang="ar-EG"/>
          </a:p>
        </p:txBody>
      </p:sp>
    </p:spTree>
    <p:extLst>
      <p:ext uri="{BB962C8B-B14F-4D97-AF65-F5344CB8AC3E}">
        <p14:creationId xmlns:p14="http://schemas.microsoft.com/office/powerpoint/2010/main" xmlns="" val="142538255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571480"/>
            <a:ext cx="9144000" cy="571504"/>
          </a:xfrm>
          <a:prstGeom prst="rect">
            <a:avLst/>
          </a:prstGeom>
          <a:solidFill>
            <a:schemeClr val="bg1"/>
          </a:solidFill>
          <a:ln>
            <a:solidFill>
              <a:srgbClr val="C00000"/>
            </a:solidFill>
          </a:ln>
        </p:spPr>
        <p:style>
          <a:lnRef idx="2">
            <a:schemeClr val="accent2"/>
          </a:lnRef>
          <a:fillRef idx="1">
            <a:schemeClr val="lt1"/>
          </a:fillRef>
          <a:effectRef idx="0">
            <a:schemeClr val="accent2"/>
          </a:effectRef>
          <a:fontRef idx="minor">
            <a:schemeClr val="dk1"/>
          </a:fontRef>
        </p:style>
        <p:txBody>
          <a:bodyPr rtlCol="1" anchor="ctr"/>
          <a:lstStyle/>
          <a:p>
            <a:pPr algn="ctr" rtl="1">
              <a:lnSpc>
                <a:spcPct val="90000"/>
              </a:lnSpc>
            </a:pPr>
            <a:r>
              <a:rPr lang="ar-EG" sz="3000" b="1" dirty="0" smtClean="0">
                <a:solidFill>
                  <a:schemeClr val="tx1"/>
                </a:solidFill>
                <a:latin typeface="Times New Roman" pitchFamily="18" charset="0"/>
                <a:ea typeface="Times New Roman"/>
                <a:cs typeface="Times New Roman" pitchFamily="18" charset="0"/>
              </a:rPr>
              <a:t>سادسا : التدريس القائم على خرائط </a:t>
            </a:r>
            <a:r>
              <a:rPr lang="ar-EG" sz="3000" b="1" dirty="0">
                <a:solidFill>
                  <a:schemeClr val="tx1"/>
                </a:solidFill>
                <a:latin typeface="Times New Roman" pitchFamily="18" charset="0"/>
                <a:ea typeface="Times New Roman"/>
                <a:cs typeface="Times New Roman" pitchFamily="18" charset="0"/>
              </a:rPr>
              <a:t>المفاهيم </a:t>
            </a:r>
            <a:r>
              <a:rPr lang="en-US" sz="3000" b="1" dirty="0">
                <a:solidFill>
                  <a:schemeClr val="tx1"/>
                </a:solidFill>
                <a:latin typeface="Times New Roman" pitchFamily="18" charset="0"/>
                <a:ea typeface="Times New Roman"/>
                <a:cs typeface="Times New Roman" pitchFamily="18" charset="0"/>
              </a:rPr>
              <a:t>Concept  </a:t>
            </a:r>
            <a:r>
              <a:rPr lang="en-US" sz="3000" b="1" dirty="0" smtClean="0">
                <a:solidFill>
                  <a:schemeClr val="tx1"/>
                </a:solidFill>
                <a:latin typeface="Times New Roman" pitchFamily="18" charset="0"/>
                <a:ea typeface="Times New Roman"/>
                <a:cs typeface="Times New Roman" pitchFamily="18" charset="0"/>
              </a:rPr>
              <a:t>Mapping</a:t>
            </a:r>
            <a:endParaRPr lang="en-US" sz="3000" dirty="0">
              <a:solidFill>
                <a:schemeClr val="tx1"/>
              </a:solidFill>
              <a:latin typeface="Times New Roman" pitchFamily="18" charset="0"/>
              <a:ea typeface="Times New Roman"/>
              <a:cs typeface="Times New Roman" pitchFamily="18" charset="0"/>
            </a:endParaRPr>
          </a:p>
        </p:txBody>
      </p:sp>
      <p:sp>
        <p:nvSpPr>
          <p:cNvPr id="2" name="Folded Corner 1"/>
          <p:cNvSpPr/>
          <p:nvPr/>
        </p:nvSpPr>
        <p:spPr>
          <a:xfrm>
            <a:off x="428596" y="1785926"/>
            <a:ext cx="8076126" cy="4843474"/>
          </a:xfrm>
          <a:prstGeom prst="foldedCorner">
            <a:avLst>
              <a:gd name="adj" fmla="val 9546"/>
            </a:avLst>
          </a:prstGeom>
        </p:spPr>
        <p:style>
          <a:lnRef idx="1">
            <a:schemeClr val="dk1"/>
          </a:lnRef>
          <a:fillRef idx="2">
            <a:schemeClr val="dk1"/>
          </a:fillRef>
          <a:effectRef idx="1">
            <a:schemeClr val="dk1"/>
          </a:effectRef>
          <a:fontRef idx="minor">
            <a:schemeClr val="dk1"/>
          </a:fontRef>
        </p:style>
        <p:txBody>
          <a:bodyPr rtlCol="1" anchor="ctr"/>
          <a:lstStyle/>
          <a:p>
            <a:pPr algn="just"/>
            <a:r>
              <a:rPr lang="ar-SA" sz="2400" dirty="0" smtClean="0">
                <a:latin typeface="Times New Roman" pitchFamily="18" charset="0"/>
                <a:cs typeface="Times New Roman" pitchFamily="18" charset="0"/>
              </a:rPr>
              <a:t>طريقة لتمثيل المعرفة وتنظيمها، باستخدام </a:t>
            </a:r>
            <a:r>
              <a:rPr lang="ar-QA" sz="2400" dirty="0" smtClean="0">
                <a:latin typeface="Times New Roman" pitchFamily="18" charset="0"/>
                <a:cs typeface="Times New Roman" pitchFamily="18" charset="0"/>
              </a:rPr>
              <a:t>أشكال تخطيطية </a:t>
            </a:r>
            <a:r>
              <a:rPr lang="ar-SA" sz="2400" dirty="0" smtClean="0">
                <a:latin typeface="Times New Roman" pitchFamily="18" charset="0"/>
                <a:cs typeface="Times New Roman" pitchFamily="18" charset="0"/>
              </a:rPr>
              <a:t>توضح العلاقة بين المفاهيم الرئيسية والفرعية، بحيث تتدرج من المفاهيم الأكثر شمولية إلى المفاهيم الأقل شمولية، و</a:t>
            </a:r>
            <a:r>
              <a:rPr lang="ar-QA" sz="2400" dirty="0" smtClean="0">
                <a:latin typeface="Times New Roman" pitchFamily="18" charset="0"/>
                <a:cs typeface="Times New Roman" pitchFamily="18" charset="0"/>
              </a:rPr>
              <a:t>تربط بينها خطوط أو أسهم، تبين العلاقة بين مفهوم وآخر</a:t>
            </a:r>
            <a:r>
              <a:rPr lang="ar-EG" sz="2400" dirty="0" smtClean="0">
                <a:latin typeface="Times New Roman" pitchFamily="18" charset="0"/>
                <a:cs typeface="Times New Roman" pitchFamily="18" charset="0"/>
              </a:rPr>
              <a:t>.</a:t>
            </a:r>
          </a:p>
          <a:p>
            <a:pPr algn="justLow">
              <a:lnSpc>
                <a:spcPct val="90000"/>
              </a:lnSpc>
            </a:pPr>
            <a:endParaRPr lang="ar-EG" sz="2400" dirty="0" smtClean="0">
              <a:latin typeface="Times New Roman" pitchFamily="18" charset="0"/>
              <a:cs typeface="Times New Roman" pitchFamily="18" charset="0"/>
            </a:endParaRPr>
          </a:p>
          <a:p>
            <a:pPr algn="justLow">
              <a:lnSpc>
                <a:spcPct val="90000"/>
              </a:lnSpc>
            </a:pPr>
            <a:r>
              <a:rPr lang="ar-QA" sz="2400" dirty="0" smtClean="0">
                <a:latin typeface="Times New Roman" pitchFamily="18" charset="0"/>
                <a:cs typeface="Times New Roman" pitchFamily="18" charset="0"/>
              </a:rPr>
              <a:t>ترجع خرائط المفاهيم في أصولها الفلسفية إلى نظرية "اوزبل" للتعلم ذي المعنى، </a:t>
            </a:r>
            <a:r>
              <a:rPr lang="ar-SA" sz="2400" dirty="0" smtClean="0">
                <a:latin typeface="Times New Roman" pitchFamily="18" charset="0"/>
                <a:cs typeface="Times New Roman" pitchFamily="18" charset="0"/>
              </a:rPr>
              <a:t>والذي ينظر للبناء المعرفي عند المتعلم على أنه بمثابة شكل</a:t>
            </a:r>
            <a:r>
              <a:rPr lang="ar-EG" sz="2400" dirty="0" smtClean="0">
                <a:latin typeface="Times New Roman" pitchFamily="18" charset="0"/>
                <a:cs typeface="Times New Roman" pitchFamily="18" charset="0"/>
              </a:rPr>
              <a:t>. </a:t>
            </a:r>
            <a:r>
              <a:rPr lang="ar-SA" sz="2400" dirty="0" smtClean="0">
                <a:latin typeface="Times New Roman" pitchFamily="18" charset="0"/>
                <a:cs typeface="Times New Roman" pitchFamily="18" charset="0"/>
              </a:rPr>
              <a:t>وتطبيقا لمبادئ هذه النظرية </a:t>
            </a:r>
            <a:r>
              <a:rPr lang="ar-EG" sz="2400" dirty="0" smtClean="0">
                <a:latin typeface="Times New Roman" pitchFamily="18" charset="0"/>
                <a:cs typeface="Times New Roman" pitchFamily="18" charset="0"/>
              </a:rPr>
              <a:t>يتم </a:t>
            </a:r>
            <a:r>
              <a:rPr lang="ar-QA" sz="2400" dirty="0" smtClean="0">
                <a:latin typeface="Times New Roman" pitchFamily="18" charset="0"/>
                <a:cs typeface="Times New Roman" pitchFamily="18" charset="0"/>
              </a:rPr>
              <a:t>تجميع المفاهيم الخاصة بموضوع معين، ثم وضعها في بنية هرمية متسلسلة بحيث تكون المفاهيم الأكثر شمولية في قمة هذا التسلسل ثم تليها المفاهيم الفرعية المرتبطة بها </a:t>
            </a:r>
            <a:endParaRPr lang="ar-EG" sz="2400" dirty="0" smtClean="0">
              <a:latin typeface="Times New Roman" pitchFamily="18" charset="0"/>
              <a:cs typeface="Times New Roman" pitchFamily="18" charset="0"/>
            </a:endParaRPr>
          </a:p>
          <a:p>
            <a:pPr algn="justLow">
              <a:lnSpc>
                <a:spcPct val="90000"/>
              </a:lnSpc>
            </a:pPr>
            <a:endParaRPr lang="ar-EG" sz="2400" dirty="0" smtClean="0">
              <a:latin typeface="Times New Roman" pitchFamily="18" charset="0"/>
              <a:cs typeface="Times New Roman" pitchFamily="18" charset="0"/>
            </a:endParaRPr>
          </a:p>
          <a:p>
            <a:pPr algn="justLow">
              <a:lnSpc>
                <a:spcPct val="90000"/>
              </a:lnSpc>
            </a:pPr>
            <a:r>
              <a:rPr lang="ar-EG" sz="2400" dirty="0" smtClean="0">
                <a:solidFill>
                  <a:srgbClr val="163794"/>
                </a:solidFill>
                <a:latin typeface="Times New Roman" pitchFamily="18" charset="0"/>
                <a:ea typeface="Times New Roman"/>
                <a:cs typeface="Times New Roman" pitchFamily="18" charset="0"/>
              </a:rPr>
              <a:t>وتوجد أنواع أخرى لخرائط المفاهيم مثل الخرائط العنكبوتية </a:t>
            </a:r>
            <a:r>
              <a:rPr lang="en-US" sz="2400" dirty="0" smtClean="0">
                <a:solidFill>
                  <a:srgbClr val="163794"/>
                </a:solidFill>
                <a:latin typeface="Times New Roman" pitchFamily="18" charset="0"/>
                <a:ea typeface="Times New Roman"/>
                <a:cs typeface="Times New Roman" pitchFamily="18" charset="0"/>
              </a:rPr>
              <a:t>Spider Maps</a:t>
            </a:r>
            <a:r>
              <a:rPr lang="ar-EG" sz="2400" dirty="0" smtClean="0">
                <a:solidFill>
                  <a:srgbClr val="163794"/>
                </a:solidFill>
                <a:latin typeface="Times New Roman" pitchFamily="18" charset="0"/>
                <a:ea typeface="Times New Roman"/>
                <a:cs typeface="Times New Roman" pitchFamily="18" charset="0"/>
              </a:rPr>
              <a:t>، وهناك أيضاً الخرائط الدائرية وخرائط الشكل </a:t>
            </a:r>
            <a:r>
              <a:rPr lang="en-US" sz="2400" dirty="0" smtClean="0">
                <a:solidFill>
                  <a:srgbClr val="163794"/>
                </a:solidFill>
                <a:latin typeface="Times New Roman" pitchFamily="18" charset="0"/>
                <a:ea typeface="Times New Roman"/>
                <a:cs typeface="Times New Roman" pitchFamily="18" charset="0"/>
              </a:rPr>
              <a:t>(V)</a:t>
            </a:r>
            <a:r>
              <a:rPr lang="ar-EG" sz="2400" dirty="0" smtClean="0">
                <a:solidFill>
                  <a:srgbClr val="163794"/>
                </a:solidFill>
                <a:latin typeface="Times New Roman" pitchFamily="18" charset="0"/>
                <a:ea typeface="Times New Roman"/>
                <a:cs typeface="Times New Roman" pitchFamily="18" charset="0"/>
              </a:rPr>
              <a:t>.</a:t>
            </a:r>
            <a:endParaRPr lang="en-US" sz="2400" dirty="0" smtClean="0">
              <a:solidFill>
                <a:srgbClr val="163794"/>
              </a:solidFill>
              <a:latin typeface="Times New Roman" pitchFamily="18" charset="0"/>
              <a:ea typeface="Times New Roman"/>
              <a:cs typeface="Times New Roman" pitchFamily="18" charset="0"/>
            </a:endParaRPr>
          </a:p>
          <a:p>
            <a:pPr algn="just"/>
            <a:endParaRPr lang="en-US" sz="2800" dirty="0"/>
          </a:p>
        </p:txBody>
      </p:sp>
      <p:sp>
        <p:nvSpPr>
          <p:cNvPr id="5" name="Rectangle 4"/>
          <p:cNvSpPr/>
          <p:nvPr/>
        </p:nvSpPr>
        <p:spPr>
          <a:xfrm>
            <a:off x="4500562" y="1214422"/>
            <a:ext cx="4036999" cy="424732"/>
          </a:xfrm>
          <a:prstGeom prst="rect">
            <a:avLst/>
          </a:prstGeom>
        </p:spPr>
        <p:txBody>
          <a:bodyPr wrap="square">
            <a:spAutoFit/>
          </a:bodyPr>
          <a:lstStyle/>
          <a:p>
            <a:pPr lvl="0" algn="just">
              <a:lnSpc>
                <a:spcPct val="90000"/>
              </a:lnSpc>
            </a:pPr>
            <a:r>
              <a:rPr lang="ar-EG" sz="2400" b="1" dirty="0" smtClean="0">
                <a:solidFill>
                  <a:srgbClr val="C00000"/>
                </a:solidFill>
                <a:latin typeface="Times New Roman" pitchFamily="18" charset="0"/>
                <a:ea typeface="Times New Roman"/>
                <a:cs typeface="Times New Roman" pitchFamily="18" charset="0"/>
              </a:rPr>
              <a:t>مفهوم خرائط المفاهيم:</a:t>
            </a:r>
          </a:p>
        </p:txBody>
      </p:sp>
      <p:sp>
        <p:nvSpPr>
          <p:cNvPr id="6" name="Slide Number Placeholder 5"/>
          <p:cNvSpPr>
            <a:spLocks noGrp="1"/>
          </p:cNvSpPr>
          <p:nvPr>
            <p:ph type="sldNum" sz="quarter" idx="12"/>
          </p:nvPr>
        </p:nvSpPr>
        <p:spPr/>
        <p:txBody>
          <a:bodyPr/>
          <a:lstStyle/>
          <a:p>
            <a:fld id="{A6A01B5A-6D16-4ADD-9F02-C4322D9FCC7C}" type="slidenum">
              <a:rPr lang="ar-EG" smtClean="0"/>
              <a:pPr/>
              <a:t>42</a:t>
            </a:fld>
            <a:endParaRPr lang="ar-EG"/>
          </a:p>
        </p:txBody>
      </p:sp>
      <p:sp>
        <p:nvSpPr>
          <p:cNvPr id="7" name="Footer Placeholder 6"/>
          <p:cNvSpPr>
            <a:spLocks noGrp="1"/>
          </p:cNvSpPr>
          <p:nvPr>
            <p:ph type="ftr" sz="quarter" idx="11"/>
          </p:nvPr>
        </p:nvSpPr>
        <p:spPr/>
        <p:txBody>
          <a:bodyPr/>
          <a:lstStyle/>
          <a:p>
            <a:r>
              <a:rPr lang="ar-EG" smtClean="0"/>
              <a:t>أ.د. علي حسين</a:t>
            </a:r>
            <a:endParaRPr lang="ar-EG"/>
          </a:p>
        </p:txBody>
      </p:sp>
    </p:spTree>
    <p:extLst>
      <p:ext uri="{BB962C8B-B14F-4D97-AF65-F5344CB8AC3E}">
        <p14:creationId xmlns:p14="http://schemas.microsoft.com/office/powerpoint/2010/main" xmlns="" val="1721389806"/>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diamond(in)">
                                      <p:cBhvr>
                                        <p:cTn id="1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ar-EG" smtClean="0"/>
              <a:t>أ.د. علي حسين</a:t>
            </a:r>
            <a:endParaRPr lang="ar-EG"/>
          </a:p>
        </p:txBody>
      </p:sp>
      <p:sp>
        <p:nvSpPr>
          <p:cNvPr id="5" name="Slide Number Placeholder 4"/>
          <p:cNvSpPr>
            <a:spLocks noGrp="1"/>
          </p:cNvSpPr>
          <p:nvPr>
            <p:ph type="sldNum" sz="quarter" idx="12"/>
          </p:nvPr>
        </p:nvSpPr>
        <p:spPr/>
        <p:txBody>
          <a:bodyPr/>
          <a:lstStyle/>
          <a:p>
            <a:fld id="{A6A01B5A-6D16-4ADD-9F02-C4322D9FCC7C}" type="slidenum">
              <a:rPr lang="ar-EG" smtClean="0"/>
              <a:pPr/>
              <a:t>43</a:t>
            </a:fld>
            <a:endParaRPr lang="ar-EG"/>
          </a:p>
        </p:txBody>
      </p:sp>
      <p:pic>
        <p:nvPicPr>
          <p:cNvPr id="1026" name="Picture 2" descr="C:\Documents and Settings\dr- Aly\Desktop\أشكال توضيحية\images (17).jpg"/>
          <p:cNvPicPr>
            <a:picLocks noChangeAspect="1" noChangeArrowheads="1"/>
          </p:cNvPicPr>
          <p:nvPr/>
        </p:nvPicPr>
        <p:blipFill>
          <a:blip r:embed="rId2"/>
          <a:srcRect/>
          <a:stretch>
            <a:fillRect/>
          </a:stretch>
        </p:blipFill>
        <p:spPr bwMode="auto">
          <a:xfrm>
            <a:off x="5500694" y="2643182"/>
            <a:ext cx="2900364" cy="2214578"/>
          </a:xfrm>
          <a:prstGeom prst="rect">
            <a:avLst/>
          </a:prstGeom>
          <a:noFill/>
        </p:spPr>
      </p:pic>
      <p:pic>
        <p:nvPicPr>
          <p:cNvPr id="1027" name="Picture 3" descr="C:\Documents and Settings\dr- Aly\Desktop\أشكال توضيحية\images (18).jpg"/>
          <p:cNvPicPr>
            <a:picLocks noGrp="1" noChangeAspect="1" noChangeArrowheads="1"/>
          </p:cNvPicPr>
          <p:nvPr>
            <p:ph idx="1"/>
          </p:nvPr>
        </p:nvPicPr>
        <p:blipFill>
          <a:blip r:embed="rId3"/>
          <a:srcRect/>
          <a:stretch>
            <a:fillRect/>
          </a:stretch>
        </p:blipFill>
        <p:spPr bwMode="auto">
          <a:xfrm>
            <a:off x="3000364" y="2714620"/>
            <a:ext cx="2505075" cy="2286016"/>
          </a:xfrm>
          <a:prstGeom prst="rect">
            <a:avLst/>
          </a:prstGeom>
          <a:noFill/>
        </p:spPr>
      </p:pic>
      <p:pic>
        <p:nvPicPr>
          <p:cNvPr id="1028" name="Picture 4" descr="C:\Documents and Settings\dr- Aly\Desktop\أشكال توضيحية\images (23).jpg"/>
          <p:cNvPicPr>
            <a:picLocks noChangeAspect="1" noChangeArrowheads="1"/>
          </p:cNvPicPr>
          <p:nvPr/>
        </p:nvPicPr>
        <p:blipFill>
          <a:blip r:embed="rId4"/>
          <a:srcRect/>
          <a:stretch>
            <a:fillRect/>
          </a:stretch>
        </p:blipFill>
        <p:spPr bwMode="auto">
          <a:xfrm>
            <a:off x="428596" y="2571744"/>
            <a:ext cx="2466975" cy="2428892"/>
          </a:xfrm>
          <a:prstGeom prst="rect">
            <a:avLst/>
          </a:prstGeom>
          <a:noFill/>
        </p:spPr>
      </p:pic>
      <p:graphicFrame>
        <p:nvGraphicFramePr>
          <p:cNvPr id="10" name="Table 9"/>
          <p:cNvGraphicFramePr>
            <a:graphicFrameLocks noGrp="1"/>
          </p:cNvGraphicFramePr>
          <p:nvPr/>
        </p:nvGraphicFramePr>
        <p:xfrm>
          <a:off x="2143108" y="1000108"/>
          <a:ext cx="4691074" cy="457200"/>
        </p:xfrm>
        <a:graphic>
          <a:graphicData uri="http://schemas.openxmlformats.org/drawingml/2006/table">
            <a:tbl>
              <a:tblPr rtl="1" firstRow="1" bandRow="1">
                <a:tableStyleId>{0660B408-B3CF-4A94-85FC-2B1E0A45F4A2}</a:tableStyleId>
              </a:tblPr>
              <a:tblGrid>
                <a:gridCol w="4691074"/>
              </a:tblGrid>
              <a:tr h="370840">
                <a:tc>
                  <a:txBody>
                    <a:bodyPr/>
                    <a:lstStyle/>
                    <a:p>
                      <a:pPr algn="ctr" rtl="1"/>
                      <a:r>
                        <a:rPr lang="ar-EG" sz="2400" dirty="0" smtClean="0"/>
                        <a:t>نماذج من خرائط المفاهيم والخرائط الذهنية</a:t>
                      </a:r>
                      <a:endParaRPr lang="ar-EG" sz="2400" dirty="0">
                        <a:solidFill>
                          <a:srgbClr val="C00000"/>
                        </a:solidFill>
                      </a:endParaRPr>
                    </a:p>
                  </a:txBody>
                  <a:tcPr/>
                </a:tc>
              </a:tr>
            </a:tbl>
          </a:graphicData>
        </a:graphic>
      </p:graphicFrame>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0"/>
            <a:ext cx="8229600" cy="707702"/>
          </a:xfrm>
        </p:spPr>
        <p:txBody>
          <a:bodyPr>
            <a:normAutofit/>
          </a:bodyPr>
          <a:lstStyle/>
          <a:p>
            <a:pPr algn="ctr">
              <a:buNone/>
            </a:pPr>
            <a:r>
              <a:rPr lang="ar-EG" sz="3600" b="1" dirty="0" smtClean="0">
                <a:solidFill>
                  <a:srgbClr val="C00000"/>
                </a:solidFill>
              </a:rPr>
              <a:t>خريطة ذهنية</a:t>
            </a:r>
            <a:endParaRPr lang="ar-EG" sz="3600" b="1" dirty="0">
              <a:solidFill>
                <a:srgbClr val="C00000"/>
              </a:solidFill>
            </a:endParaRPr>
          </a:p>
        </p:txBody>
      </p:sp>
      <p:sp>
        <p:nvSpPr>
          <p:cNvPr id="4" name="Footer Placeholder 3"/>
          <p:cNvSpPr>
            <a:spLocks noGrp="1"/>
          </p:cNvSpPr>
          <p:nvPr>
            <p:ph type="ftr" sz="quarter" idx="11"/>
          </p:nvPr>
        </p:nvSpPr>
        <p:spPr/>
        <p:txBody>
          <a:bodyPr/>
          <a:lstStyle/>
          <a:p>
            <a:pPr algn="ctr"/>
            <a:r>
              <a:rPr lang="ar-EG" dirty="0" smtClean="0"/>
              <a:t>أ.د. علي حسين</a:t>
            </a:r>
            <a:endParaRPr lang="ar-EG" dirty="0"/>
          </a:p>
        </p:txBody>
      </p:sp>
      <p:sp>
        <p:nvSpPr>
          <p:cNvPr id="5" name="Slide Number Placeholder 4"/>
          <p:cNvSpPr>
            <a:spLocks noGrp="1"/>
          </p:cNvSpPr>
          <p:nvPr>
            <p:ph type="sldNum" sz="quarter" idx="12"/>
          </p:nvPr>
        </p:nvSpPr>
        <p:spPr/>
        <p:txBody>
          <a:bodyPr/>
          <a:lstStyle/>
          <a:p>
            <a:fld id="{A6A01B5A-6D16-4ADD-9F02-C4322D9FCC7C}" type="slidenum">
              <a:rPr lang="ar-EG" smtClean="0"/>
              <a:pPr/>
              <a:t>44</a:t>
            </a:fld>
            <a:endParaRPr lang="ar-EG"/>
          </a:p>
        </p:txBody>
      </p:sp>
      <p:pic>
        <p:nvPicPr>
          <p:cNvPr id="3074" name="Picture 2" descr="C:\Documents and Settings\dr- Aly\Desktop\أشكال توضيحية\التعلم الفعال.jpg"/>
          <p:cNvPicPr>
            <a:picLocks noChangeAspect="1" noChangeArrowheads="1"/>
          </p:cNvPicPr>
          <p:nvPr/>
        </p:nvPicPr>
        <p:blipFill>
          <a:blip r:embed="rId2"/>
          <a:srcRect/>
          <a:stretch>
            <a:fillRect/>
          </a:stretch>
        </p:blipFill>
        <p:spPr bwMode="auto">
          <a:xfrm>
            <a:off x="0" y="642918"/>
            <a:ext cx="9144000" cy="5786478"/>
          </a:xfrm>
          <a:prstGeom prst="rect">
            <a:avLst/>
          </a:prstGeom>
          <a:noFill/>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ar-EG" smtClean="0"/>
              <a:t>أ.د. علي حسين</a:t>
            </a:r>
            <a:endParaRPr lang="ar-EG"/>
          </a:p>
        </p:txBody>
      </p:sp>
      <p:sp>
        <p:nvSpPr>
          <p:cNvPr id="5" name="Slide Number Placeholder 4"/>
          <p:cNvSpPr>
            <a:spLocks noGrp="1"/>
          </p:cNvSpPr>
          <p:nvPr>
            <p:ph type="sldNum" sz="quarter" idx="12"/>
          </p:nvPr>
        </p:nvSpPr>
        <p:spPr/>
        <p:txBody>
          <a:bodyPr/>
          <a:lstStyle/>
          <a:p>
            <a:fld id="{A6A01B5A-6D16-4ADD-9F02-C4322D9FCC7C}" type="slidenum">
              <a:rPr lang="ar-EG" smtClean="0"/>
              <a:pPr/>
              <a:t>45</a:t>
            </a:fld>
            <a:endParaRPr lang="ar-EG"/>
          </a:p>
        </p:txBody>
      </p:sp>
      <p:pic>
        <p:nvPicPr>
          <p:cNvPr id="3074" name="Picture 2" descr="C:\Documents and Settings\dr- Aly\Desktop\أشكال توضيحية\images (19).jpg"/>
          <p:cNvPicPr>
            <a:picLocks noChangeAspect="1" noChangeArrowheads="1"/>
          </p:cNvPicPr>
          <p:nvPr/>
        </p:nvPicPr>
        <p:blipFill>
          <a:blip r:embed="rId2"/>
          <a:srcRect/>
          <a:stretch>
            <a:fillRect/>
          </a:stretch>
        </p:blipFill>
        <p:spPr bwMode="auto">
          <a:xfrm>
            <a:off x="2500298" y="1071546"/>
            <a:ext cx="6215105" cy="4786346"/>
          </a:xfrm>
          <a:prstGeom prst="rect">
            <a:avLst/>
          </a:prstGeom>
          <a:noFill/>
        </p:spPr>
      </p:pic>
      <p:pic>
        <p:nvPicPr>
          <p:cNvPr id="3075" name="Picture 3" descr="C:\Documents and Settings\dr- Aly\Desktop\أشكال توضيحية\images (22).jpg"/>
          <p:cNvPicPr>
            <a:picLocks noChangeAspect="1" noChangeArrowheads="1"/>
          </p:cNvPicPr>
          <p:nvPr/>
        </p:nvPicPr>
        <p:blipFill>
          <a:blip r:embed="rId3"/>
          <a:srcRect/>
          <a:stretch>
            <a:fillRect/>
          </a:stretch>
        </p:blipFill>
        <p:spPr bwMode="auto">
          <a:xfrm>
            <a:off x="428596" y="1071546"/>
            <a:ext cx="3071834" cy="4786346"/>
          </a:xfrm>
          <a:prstGeom prst="rect">
            <a:avLst/>
          </a:prstGeom>
          <a:noFill/>
        </p:spPr>
      </p:pic>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57158" y="1139142"/>
            <a:ext cx="8001056" cy="4413516"/>
          </a:xfrm>
          <a:prstGeom prst="rect">
            <a:avLst/>
          </a:prstGeom>
        </p:spPr>
        <p:txBody>
          <a:bodyPr wrap="square">
            <a:spAutoFit/>
          </a:bodyPr>
          <a:lstStyle/>
          <a:p>
            <a:pPr algn="justLow">
              <a:lnSpc>
                <a:spcPct val="90000"/>
              </a:lnSpc>
            </a:pPr>
            <a:endParaRPr lang="ar-EG" sz="2400" b="1" dirty="0" smtClean="0">
              <a:solidFill>
                <a:srgbClr val="163794"/>
              </a:solidFill>
              <a:latin typeface="Times New Roman" pitchFamily="18" charset="0"/>
              <a:ea typeface="Times New Roman"/>
              <a:cs typeface="Times New Roman" pitchFamily="18" charset="0"/>
            </a:endParaRPr>
          </a:p>
          <a:p>
            <a:pPr marL="342900" indent="-342900" algn="justLow">
              <a:lnSpc>
                <a:spcPct val="90000"/>
              </a:lnSpc>
              <a:buFont typeface="+mj-lt"/>
              <a:buAutoNum type="arabicPeriod"/>
            </a:pPr>
            <a:r>
              <a:rPr lang="ar-EG" sz="2400" b="1" dirty="0" smtClean="0">
                <a:solidFill>
                  <a:srgbClr val="163794"/>
                </a:solidFill>
                <a:latin typeface="Times New Roman" pitchFamily="18" charset="0"/>
                <a:ea typeface="Times New Roman"/>
                <a:cs typeface="Times New Roman" pitchFamily="18" charset="0"/>
              </a:rPr>
              <a:t>تقديم خرائط المفاهيم كمنظم تمهيدي قبل التدريس:  </a:t>
            </a:r>
            <a:r>
              <a:rPr lang="ar-EG" sz="2400" dirty="0" smtClean="0">
                <a:solidFill>
                  <a:srgbClr val="163794"/>
                </a:solidFill>
                <a:latin typeface="Times New Roman" pitchFamily="18" charset="0"/>
                <a:ea typeface="Times New Roman"/>
                <a:cs typeface="Times New Roman" pitchFamily="18" charset="0"/>
              </a:rPr>
              <a:t>يمكن أن يستخدم المعلم خرائط المفاهيم كمنظم متقدم يمهد بواسطتها للموضوع الجديد وينبغي أن تتسم هذه النوعية من الخرائط بالبساطة والعمومية.</a:t>
            </a:r>
          </a:p>
          <a:p>
            <a:pPr marL="342900" indent="-342900" algn="justLow">
              <a:lnSpc>
                <a:spcPct val="90000"/>
              </a:lnSpc>
              <a:buFont typeface="+mj-lt"/>
              <a:buAutoNum type="arabicPeriod"/>
            </a:pPr>
            <a:endParaRPr lang="ar-EG" sz="2400" dirty="0" smtClean="0">
              <a:solidFill>
                <a:srgbClr val="163794"/>
              </a:solidFill>
              <a:latin typeface="Times New Roman" pitchFamily="18" charset="0"/>
              <a:ea typeface="Times New Roman"/>
              <a:cs typeface="Times New Roman" pitchFamily="18" charset="0"/>
            </a:endParaRPr>
          </a:p>
          <a:p>
            <a:pPr marL="342900" indent="-342900" algn="justLow">
              <a:lnSpc>
                <a:spcPct val="90000"/>
              </a:lnSpc>
              <a:buFont typeface="+mj-lt"/>
              <a:buAutoNum type="arabicPeriod"/>
            </a:pPr>
            <a:r>
              <a:rPr lang="ar-EG" sz="2400" b="1" dirty="0" smtClean="0">
                <a:solidFill>
                  <a:srgbClr val="163794"/>
                </a:solidFill>
                <a:latin typeface="Times New Roman" pitchFamily="18" charset="0"/>
                <a:ea typeface="Times New Roman"/>
                <a:cs typeface="Times New Roman" pitchFamily="18" charset="0"/>
              </a:rPr>
              <a:t>تقديم خرائط المفاهيم خطوة خطوة متلازمة مع شرح المعلم: و</a:t>
            </a:r>
            <a:r>
              <a:rPr lang="ar-EG" sz="2400" dirty="0" smtClean="0">
                <a:solidFill>
                  <a:srgbClr val="163794"/>
                </a:solidFill>
                <a:latin typeface="Times New Roman" pitchFamily="18" charset="0"/>
                <a:ea typeface="Times New Roman"/>
                <a:cs typeface="Times New Roman" pitchFamily="18" charset="0"/>
              </a:rPr>
              <a:t>تكون هذه الخرائط أكثر تفصيلاً عن الخرائط المستخدمة في المنظم التمهيدي، وتساعد هذه الخرائط المتلازمة مع عرض المعلم على توضيح مسارات الربط بين المفاهيم وبالتالي يحدث التعلم ذو المعنى.</a:t>
            </a:r>
            <a:endParaRPr lang="en-US" sz="2400" dirty="0" smtClean="0">
              <a:solidFill>
                <a:srgbClr val="163794"/>
              </a:solidFill>
              <a:latin typeface="Times New Roman" pitchFamily="18" charset="0"/>
              <a:ea typeface="Times New Roman"/>
              <a:cs typeface="Times New Roman" pitchFamily="18" charset="0"/>
            </a:endParaRPr>
          </a:p>
          <a:p>
            <a:pPr marL="342900" indent="-342900" algn="justLow">
              <a:lnSpc>
                <a:spcPct val="90000"/>
              </a:lnSpc>
              <a:buFont typeface="+mj-lt"/>
              <a:buAutoNum type="arabicPeriod"/>
            </a:pPr>
            <a:endParaRPr lang="en-US" sz="2400" dirty="0" smtClean="0">
              <a:solidFill>
                <a:srgbClr val="163794"/>
              </a:solidFill>
              <a:latin typeface="Times New Roman" pitchFamily="18" charset="0"/>
              <a:ea typeface="Times New Roman"/>
              <a:cs typeface="Times New Roman" pitchFamily="18" charset="0"/>
            </a:endParaRPr>
          </a:p>
          <a:p>
            <a:pPr marL="342900" indent="-342900" algn="justLow">
              <a:lnSpc>
                <a:spcPct val="90000"/>
              </a:lnSpc>
              <a:buFont typeface="+mj-lt"/>
              <a:buAutoNum type="arabicPeriod"/>
            </a:pPr>
            <a:r>
              <a:rPr lang="ar-EG" sz="2400" b="1" dirty="0" smtClean="0">
                <a:solidFill>
                  <a:srgbClr val="163794"/>
                </a:solidFill>
                <a:latin typeface="Times New Roman" pitchFamily="18" charset="0"/>
                <a:ea typeface="Times New Roman"/>
                <a:cs typeface="Times New Roman" pitchFamily="18" charset="0"/>
              </a:rPr>
              <a:t>تقديم خرائط المفاهيم كمراجعة بعد الدرس: </a:t>
            </a:r>
            <a:endParaRPr lang="en-US" sz="2400" dirty="0" smtClean="0">
              <a:solidFill>
                <a:srgbClr val="163794"/>
              </a:solidFill>
              <a:latin typeface="Times New Roman" pitchFamily="18" charset="0"/>
              <a:ea typeface="Times New Roman"/>
              <a:cs typeface="Times New Roman" pitchFamily="18" charset="0"/>
            </a:endParaRPr>
          </a:p>
          <a:p>
            <a:pPr algn="justLow">
              <a:lnSpc>
                <a:spcPct val="90000"/>
              </a:lnSpc>
            </a:pPr>
            <a:r>
              <a:rPr lang="ar-EG" sz="2400" b="1" dirty="0" smtClean="0">
                <a:solidFill>
                  <a:srgbClr val="163794"/>
                </a:solidFill>
                <a:latin typeface="Times New Roman" pitchFamily="18" charset="0"/>
                <a:ea typeface="Times New Roman"/>
                <a:cs typeface="Times New Roman" pitchFamily="18" charset="0"/>
              </a:rPr>
              <a:t>      </a:t>
            </a:r>
            <a:r>
              <a:rPr lang="ar-EG" sz="2400" dirty="0" smtClean="0">
                <a:solidFill>
                  <a:srgbClr val="163794"/>
                </a:solidFill>
                <a:latin typeface="Times New Roman" pitchFamily="18" charset="0"/>
                <a:ea typeface="Times New Roman"/>
                <a:cs typeface="Times New Roman" pitchFamily="18" charset="0"/>
              </a:rPr>
              <a:t>يمكن أن تستخدم خرائط المفاهيم كمراجعة للموضوعات التي سبق دراستها، وذلك للتركيز على الأفكار الرئيسة للمفاهيم والربط بين الموضوعات المختلفة.</a:t>
            </a:r>
            <a:endParaRPr lang="en-US" sz="2400" dirty="0">
              <a:solidFill>
                <a:srgbClr val="163794"/>
              </a:solidFill>
              <a:latin typeface="Times New Roman" pitchFamily="18" charset="0"/>
              <a:ea typeface="Times New Roman"/>
              <a:cs typeface="Times New Roman" pitchFamily="18" charset="0"/>
            </a:endParaRPr>
          </a:p>
        </p:txBody>
      </p:sp>
      <p:sp>
        <p:nvSpPr>
          <p:cNvPr id="4" name="Rectangle 3"/>
          <p:cNvSpPr/>
          <p:nvPr/>
        </p:nvSpPr>
        <p:spPr>
          <a:xfrm>
            <a:off x="0" y="571480"/>
            <a:ext cx="8501090" cy="757130"/>
          </a:xfrm>
          <a:prstGeom prst="rect">
            <a:avLst/>
          </a:prstGeom>
        </p:spPr>
        <p:txBody>
          <a:bodyPr wrap="square">
            <a:spAutoFit/>
          </a:bodyPr>
          <a:lstStyle/>
          <a:p>
            <a:pPr lvl="0" algn="justLow">
              <a:lnSpc>
                <a:spcPct val="90000"/>
              </a:lnSpc>
            </a:pPr>
            <a:endParaRPr lang="ar-EG" sz="2400" b="1" dirty="0" smtClean="0">
              <a:solidFill>
                <a:srgbClr val="163794"/>
              </a:solidFill>
              <a:latin typeface="Times New Roman" pitchFamily="18" charset="0"/>
              <a:ea typeface="Times New Roman"/>
              <a:cs typeface="Times New Roman" pitchFamily="18" charset="0"/>
            </a:endParaRPr>
          </a:p>
          <a:p>
            <a:pPr lvl="0" algn="justLow">
              <a:lnSpc>
                <a:spcPct val="90000"/>
              </a:lnSpc>
            </a:pPr>
            <a:r>
              <a:rPr lang="ar-EG" sz="2400" b="1" dirty="0" smtClean="0">
                <a:solidFill>
                  <a:srgbClr val="C00000"/>
                </a:solidFill>
                <a:latin typeface="Times New Roman" pitchFamily="18" charset="0"/>
                <a:ea typeface="Times New Roman"/>
                <a:cs typeface="Times New Roman" pitchFamily="18" charset="0"/>
              </a:rPr>
              <a:t>أساليب استخدام خرائط المفاهيم في التدريس </a:t>
            </a:r>
            <a:r>
              <a:rPr lang="ar-EG" sz="2400" dirty="0" smtClean="0">
                <a:solidFill>
                  <a:srgbClr val="C00000"/>
                </a:solidFill>
                <a:latin typeface="Times New Roman" pitchFamily="18" charset="0"/>
                <a:ea typeface="Times New Roman"/>
                <a:cs typeface="Times New Roman" pitchFamily="18" charset="0"/>
              </a:rPr>
              <a:t>:</a:t>
            </a:r>
            <a:endParaRPr lang="en-US" sz="2400" dirty="0" smtClean="0">
              <a:solidFill>
                <a:srgbClr val="C00000"/>
              </a:solidFill>
              <a:latin typeface="Times New Roman" pitchFamily="18" charset="0"/>
              <a:ea typeface="Times New Roman"/>
              <a:cs typeface="Times New Roman" pitchFamily="18" charset="0"/>
            </a:endParaRPr>
          </a:p>
        </p:txBody>
      </p:sp>
      <p:sp>
        <p:nvSpPr>
          <p:cNvPr id="5" name="Slide Number Placeholder 4"/>
          <p:cNvSpPr>
            <a:spLocks noGrp="1"/>
          </p:cNvSpPr>
          <p:nvPr>
            <p:ph type="sldNum" sz="quarter" idx="12"/>
          </p:nvPr>
        </p:nvSpPr>
        <p:spPr/>
        <p:txBody>
          <a:bodyPr/>
          <a:lstStyle/>
          <a:p>
            <a:fld id="{A6A01B5A-6D16-4ADD-9F02-C4322D9FCC7C}" type="slidenum">
              <a:rPr lang="ar-EG" smtClean="0"/>
              <a:pPr/>
              <a:t>46</a:t>
            </a:fld>
            <a:endParaRPr lang="ar-EG"/>
          </a:p>
        </p:txBody>
      </p:sp>
      <p:sp>
        <p:nvSpPr>
          <p:cNvPr id="6" name="Footer Placeholder 5"/>
          <p:cNvSpPr>
            <a:spLocks noGrp="1"/>
          </p:cNvSpPr>
          <p:nvPr>
            <p:ph type="ftr" sz="quarter" idx="11"/>
          </p:nvPr>
        </p:nvSpPr>
        <p:spPr/>
        <p:txBody>
          <a:bodyPr/>
          <a:lstStyle/>
          <a:p>
            <a:r>
              <a:rPr lang="ar-EG" smtClean="0"/>
              <a:t>أ.د. علي حسين</a:t>
            </a:r>
            <a:endParaRPr lang="ar-EG"/>
          </a:p>
        </p:txBody>
      </p:sp>
    </p:spTree>
    <p:extLst>
      <p:ext uri="{BB962C8B-B14F-4D97-AF65-F5344CB8AC3E}">
        <p14:creationId xmlns:p14="http://schemas.microsoft.com/office/powerpoint/2010/main" xmlns="" val="3309938742"/>
      </p:ext>
    </p:extLst>
  </p:cSld>
  <p:clrMapOvr>
    <a:masterClrMapping/>
  </p:clrMapOvr>
  <mc:AlternateContent xmlns:mc="http://schemas.openxmlformats.org/markup-compatibility/2006">
    <mc:Choice xmlns:p14="http://schemas.microsoft.com/office/powerpoint/2010/main" xmlns="" Requires="p14">
      <p:transition spd="slow" p14:dur="1400">
        <p14:doors dir="vert"/>
      </p:transition>
    </mc:Choice>
    <mc:Fallback>
      <p:transition spd="slow">
        <p:fade/>
      </p:transition>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olded Corner 8"/>
          <p:cNvSpPr/>
          <p:nvPr/>
        </p:nvSpPr>
        <p:spPr>
          <a:xfrm>
            <a:off x="228600" y="225357"/>
            <a:ext cx="8763000" cy="6400800"/>
          </a:xfrm>
          <a:prstGeom prst="foldedCorner">
            <a:avLst>
              <a:gd name="adj" fmla="val 4263"/>
            </a:avLst>
          </a:prstGeom>
          <a:gradFill flip="none" rotWithShape="1">
            <a:path path="shape">
              <a:fillToRect l="50000" t="50000" r="50000" b="50000"/>
            </a:path>
            <a:tileRect/>
          </a:gradFill>
          <a:effectLst>
            <a:innerShdw blurRad="63500" dist="50800" dir="10800000">
              <a:prstClr val="black">
                <a:alpha val="50000"/>
              </a:prstClr>
            </a:innerShdw>
          </a:effectLst>
        </p:spPr>
        <p:style>
          <a:lnRef idx="1">
            <a:schemeClr val="accent2"/>
          </a:lnRef>
          <a:fillRef idx="2">
            <a:schemeClr val="accent2"/>
          </a:fillRef>
          <a:effectRef idx="1">
            <a:schemeClr val="accent2"/>
          </a:effectRef>
          <a:fontRef idx="minor">
            <a:schemeClr val="dk1"/>
          </a:fontRef>
        </p:style>
        <p:txBody>
          <a:bodyPr rtlCol="1" anchor="ctr"/>
          <a:lstStyle/>
          <a:p>
            <a:pPr algn="justLow" rtl="1">
              <a:lnSpc>
                <a:spcPct val="90000"/>
              </a:lnSpc>
            </a:pPr>
            <a:r>
              <a:rPr lang="ar-EG" sz="3200" b="1" dirty="0" smtClean="0">
                <a:solidFill>
                  <a:srgbClr val="C00000"/>
                </a:solidFill>
                <a:latin typeface="Times New Roman" pitchFamily="18" charset="0"/>
                <a:ea typeface="Times New Roman"/>
                <a:cs typeface="Times New Roman" pitchFamily="18" charset="0"/>
              </a:rPr>
              <a:t>خطوات </a:t>
            </a:r>
            <a:r>
              <a:rPr lang="ar-EG" sz="3200" b="1" dirty="0">
                <a:solidFill>
                  <a:srgbClr val="C00000"/>
                </a:solidFill>
                <a:latin typeface="Times New Roman" pitchFamily="18" charset="0"/>
                <a:ea typeface="Times New Roman"/>
                <a:cs typeface="Times New Roman" pitchFamily="18" charset="0"/>
              </a:rPr>
              <a:t>التدريس باستخدام خرائط المفاهيم: </a:t>
            </a:r>
            <a:endParaRPr lang="en-US" sz="3200" dirty="0">
              <a:solidFill>
                <a:srgbClr val="C00000"/>
              </a:solidFill>
              <a:latin typeface="Times New Roman" pitchFamily="18" charset="0"/>
              <a:ea typeface="Times New Roman"/>
              <a:cs typeface="Times New Roman" pitchFamily="18" charset="0"/>
            </a:endParaRPr>
          </a:p>
          <a:p>
            <a:pPr algn="justLow" rtl="1">
              <a:lnSpc>
                <a:spcPct val="90000"/>
              </a:lnSpc>
            </a:pPr>
            <a:r>
              <a:rPr lang="ar-EG" sz="2000" dirty="0">
                <a:solidFill>
                  <a:srgbClr val="163794"/>
                </a:solidFill>
                <a:latin typeface="Times New Roman" pitchFamily="18" charset="0"/>
                <a:ea typeface="Times New Roman"/>
                <a:cs typeface="Times New Roman" pitchFamily="18" charset="0"/>
              </a:rPr>
              <a:t>	</a:t>
            </a:r>
            <a:endParaRPr lang="en-US" sz="2000" dirty="0">
              <a:solidFill>
                <a:srgbClr val="163794"/>
              </a:solidFill>
              <a:latin typeface="Times New Roman" pitchFamily="18" charset="0"/>
              <a:ea typeface="Times New Roman"/>
              <a:cs typeface="Times New Roman" pitchFamily="18" charset="0"/>
            </a:endParaRPr>
          </a:p>
          <a:p>
            <a:pPr algn="justLow" rtl="1">
              <a:lnSpc>
                <a:spcPct val="90000"/>
              </a:lnSpc>
            </a:pPr>
            <a:r>
              <a:rPr lang="ar-EG" sz="2000" b="1" dirty="0">
                <a:solidFill>
                  <a:srgbClr val="163794"/>
                </a:solidFill>
                <a:latin typeface="Times New Roman" pitchFamily="18" charset="0"/>
                <a:ea typeface="Times New Roman"/>
                <a:cs typeface="Times New Roman" pitchFamily="18" charset="0"/>
              </a:rPr>
              <a:t>1- تقديم </a:t>
            </a:r>
            <a:r>
              <a:rPr lang="ar-EG" sz="2000" b="1" dirty="0" smtClean="0">
                <a:solidFill>
                  <a:srgbClr val="163794"/>
                </a:solidFill>
                <a:latin typeface="Times New Roman" pitchFamily="18" charset="0"/>
                <a:ea typeface="Times New Roman"/>
                <a:cs typeface="Times New Roman" pitchFamily="18" charset="0"/>
              </a:rPr>
              <a:t>المفاهيم  المتضمنة بالدرس:</a:t>
            </a:r>
            <a:endParaRPr lang="en-US" sz="2000" dirty="0">
              <a:solidFill>
                <a:srgbClr val="163794"/>
              </a:solidFill>
              <a:latin typeface="Times New Roman" pitchFamily="18" charset="0"/>
              <a:ea typeface="Times New Roman"/>
              <a:cs typeface="Times New Roman" pitchFamily="18" charset="0"/>
            </a:endParaRPr>
          </a:p>
          <a:p>
            <a:pPr algn="justLow" rtl="1">
              <a:lnSpc>
                <a:spcPct val="90000"/>
              </a:lnSpc>
            </a:pPr>
            <a:r>
              <a:rPr lang="ar-EG" sz="2000" dirty="0">
                <a:solidFill>
                  <a:srgbClr val="163794"/>
                </a:solidFill>
                <a:latin typeface="Times New Roman" pitchFamily="18" charset="0"/>
                <a:ea typeface="Times New Roman"/>
                <a:cs typeface="Times New Roman" pitchFamily="18" charset="0"/>
              </a:rPr>
              <a:t>	ويقوم المعلم في هذه الخطوة بتقديم المفهوم للطلاب، وذلك باستخدام أي طريقة من طرق العرض أو التدريس ومقارنة هذا المفهوم بما لدى الطلاب من مفاهيم أولية، وذلك منعاً لأي فهم خطأ قد يكون لدى الطلاب، ويستغرق تقديم المفهوم حوالي </a:t>
            </a:r>
            <a:r>
              <a:rPr lang="ar-EG" sz="2000" dirty="0" smtClean="0">
                <a:solidFill>
                  <a:srgbClr val="163794"/>
                </a:solidFill>
                <a:latin typeface="Times New Roman" pitchFamily="18" charset="0"/>
                <a:ea typeface="Times New Roman"/>
                <a:cs typeface="Times New Roman" pitchFamily="18" charset="0"/>
              </a:rPr>
              <a:t>10دقائق </a:t>
            </a:r>
            <a:r>
              <a:rPr lang="ar-EG" sz="2000" dirty="0">
                <a:solidFill>
                  <a:srgbClr val="163794"/>
                </a:solidFill>
                <a:latin typeface="Times New Roman" pitchFamily="18" charset="0"/>
                <a:ea typeface="Times New Roman"/>
                <a:cs typeface="Times New Roman" pitchFamily="18" charset="0"/>
              </a:rPr>
              <a:t>من الوقت المخصص </a:t>
            </a:r>
            <a:r>
              <a:rPr lang="ar-EG" sz="2000" dirty="0" smtClean="0">
                <a:solidFill>
                  <a:srgbClr val="163794"/>
                </a:solidFill>
                <a:latin typeface="Times New Roman" pitchFamily="18" charset="0"/>
                <a:ea typeface="Times New Roman"/>
                <a:cs typeface="Times New Roman" pitchFamily="18" charset="0"/>
              </a:rPr>
              <a:t>للحصة.</a:t>
            </a:r>
          </a:p>
          <a:p>
            <a:pPr algn="justLow" rtl="1">
              <a:lnSpc>
                <a:spcPct val="90000"/>
              </a:lnSpc>
            </a:pPr>
            <a:endParaRPr lang="en-US" sz="2000" dirty="0">
              <a:solidFill>
                <a:srgbClr val="163794"/>
              </a:solidFill>
              <a:latin typeface="Times New Roman" pitchFamily="18" charset="0"/>
              <a:ea typeface="Times New Roman"/>
              <a:cs typeface="Times New Roman" pitchFamily="18" charset="0"/>
            </a:endParaRPr>
          </a:p>
          <a:p>
            <a:pPr algn="justLow" rtl="1">
              <a:lnSpc>
                <a:spcPct val="90000"/>
              </a:lnSpc>
            </a:pPr>
            <a:r>
              <a:rPr lang="ar-EG" sz="2000" b="1" dirty="0">
                <a:solidFill>
                  <a:srgbClr val="163794"/>
                </a:solidFill>
                <a:latin typeface="Times New Roman" pitchFamily="18" charset="0"/>
                <a:ea typeface="Times New Roman"/>
                <a:cs typeface="Times New Roman" pitchFamily="18" charset="0"/>
              </a:rPr>
              <a:t>2- ترتيب المفاهيم هرمياً:</a:t>
            </a:r>
            <a:endParaRPr lang="en-US" sz="2000" dirty="0">
              <a:solidFill>
                <a:srgbClr val="163794"/>
              </a:solidFill>
              <a:latin typeface="Times New Roman" pitchFamily="18" charset="0"/>
              <a:ea typeface="Times New Roman"/>
              <a:cs typeface="Times New Roman" pitchFamily="18" charset="0"/>
            </a:endParaRPr>
          </a:p>
          <a:p>
            <a:pPr algn="justLow" rtl="1">
              <a:lnSpc>
                <a:spcPct val="90000"/>
              </a:lnSpc>
            </a:pPr>
            <a:r>
              <a:rPr lang="ar-EG" sz="2000" dirty="0">
                <a:solidFill>
                  <a:srgbClr val="163794"/>
                </a:solidFill>
                <a:latin typeface="Times New Roman" pitchFamily="18" charset="0"/>
                <a:ea typeface="Times New Roman"/>
                <a:cs typeface="Times New Roman" pitchFamily="18" charset="0"/>
              </a:rPr>
              <a:t>	وذلك بتحديد المفاهيم الموجودة في الموضوع وترتيبها تنازلياً من العام إلى الخاص أي ترتيبها هرمياً، وتكوين الارتباطات بين المفهوم والمفاهيم الأدنى واستخدام كلمات الربط المناسبة ورسم الخريطة، وقد تستغرق هذه الخطوة </a:t>
            </a:r>
            <a:r>
              <a:rPr lang="ar-EG" sz="2000" dirty="0" smtClean="0">
                <a:solidFill>
                  <a:srgbClr val="163794"/>
                </a:solidFill>
                <a:latin typeface="Times New Roman" pitchFamily="18" charset="0"/>
                <a:ea typeface="Times New Roman"/>
                <a:cs typeface="Times New Roman" pitchFamily="18" charset="0"/>
              </a:rPr>
              <a:t>20 </a:t>
            </a:r>
            <a:r>
              <a:rPr lang="ar-EG" sz="2000" dirty="0">
                <a:solidFill>
                  <a:srgbClr val="163794"/>
                </a:solidFill>
                <a:latin typeface="Times New Roman" pitchFamily="18" charset="0"/>
                <a:ea typeface="Times New Roman"/>
                <a:cs typeface="Times New Roman" pitchFamily="18" charset="0"/>
              </a:rPr>
              <a:t>دقيقة</a:t>
            </a:r>
            <a:r>
              <a:rPr lang="ar-EG" sz="2000" dirty="0" smtClean="0">
                <a:solidFill>
                  <a:srgbClr val="163794"/>
                </a:solidFill>
                <a:latin typeface="Times New Roman" pitchFamily="18" charset="0"/>
                <a:ea typeface="Times New Roman"/>
                <a:cs typeface="Times New Roman" pitchFamily="18" charset="0"/>
              </a:rPr>
              <a:t>.</a:t>
            </a:r>
          </a:p>
          <a:p>
            <a:pPr algn="justLow" rtl="1">
              <a:lnSpc>
                <a:spcPct val="90000"/>
              </a:lnSpc>
            </a:pPr>
            <a:endParaRPr lang="ar-EG" sz="2000" dirty="0" smtClean="0">
              <a:solidFill>
                <a:srgbClr val="163794"/>
              </a:solidFill>
              <a:latin typeface="Times New Roman" pitchFamily="18" charset="0"/>
              <a:ea typeface="Times New Roman"/>
              <a:cs typeface="Times New Roman" pitchFamily="18" charset="0"/>
            </a:endParaRPr>
          </a:p>
          <a:p>
            <a:pPr algn="justLow">
              <a:lnSpc>
                <a:spcPct val="90000"/>
              </a:lnSpc>
            </a:pPr>
            <a:r>
              <a:rPr lang="ar-EG" sz="2000" b="1" dirty="0" smtClean="0">
                <a:solidFill>
                  <a:srgbClr val="163794"/>
                </a:solidFill>
                <a:latin typeface="Times New Roman"/>
                <a:ea typeface="Times New Roman"/>
                <a:cs typeface="AdvertisingExtraBold"/>
              </a:rPr>
              <a:t>3- تحديد العلاقات العرضية بين المفاهيم:</a:t>
            </a:r>
            <a:endParaRPr lang="en-US" sz="2000" dirty="0" smtClean="0">
              <a:solidFill>
                <a:srgbClr val="163794"/>
              </a:solidFill>
              <a:latin typeface="Times New Roman"/>
              <a:ea typeface="Times New Roman"/>
            </a:endParaRPr>
          </a:p>
          <a:p>
            <a:pPr algn="justLow">
              <a:lnSpc>
                <a:spcPct val="90000"/>
              </a:lnSpc>
            </a:pPr>
            <a:r>
              <a:rPr lang="ar-EG" sz="2000" dirty="0" smtClean="0">
                <a:solidFill>
                  <a:srgbClr val="163794"/>
                </a:solidFill>
                <a:latin typeface="Times New Roman"/>
                <a:ea typeface="Times New Roman"/>
                <a:cs typeface="AdvertisingExtraBold"/>
              </a:rPr>
              <a:t>	وذلك بتحديد العلاقات العرضية بين المفاهيم في المستوى نفسه عن طريق وضع الأسهم وكتابة كلمات الربط اللازمة عليها وإتاحة الفرصة للطلاب لرسم خريطة المفاهيم في كراساتهم، وقد تستغرق هذه الخطوة 5 دقائق.</a:t>
            </a:r>
            <a:endParaRPr lang="en-US" sz="2000" dirty="0" smtClean="0">
              <a:solidFill>
                <a:srgbClr val="163794"/>
              </a:solidFill>
              <a:latin typeface="Times New Roman"/>
              <a:ea typeface="Times New Roman"/>
            </a:endParaRPr>
          </a:p>
          <a:p>
            <a:pPr algn="justLow" rtl="1">
              <a:lnSpc>
                <a:spcPct val="90000"/>
              </a:lnSpc>
            </a:pPr>
            <a:endParaRPr lang="en-US" sz="2000" dirty="0">
              <a:solidFill>
                <a:srgbClr val="163794"/>
              </a:solidFill>
              <a:latin typeface="Times New Roman" pitchFamily="18" charset="0"/>
              <a:ea typeface="Times New Roman"/>
              <a:cs typeface="Times New Roman" pitchFamily="18" charset="0"/>
            </a:endParaRPr>
          </a:p>
        </p:txBody>
      </p:sp>
      <p:sp>
        <p:nvSpPr>
          <p:cNvPr id="3" name="Slide Number Placeholder 2"/>
          <p:cNvSpPr>
            <a:spLocks noGrp="1"/>
          </p:cNvSpPr>
          <p:nvPr>
            <p:ph type="sldNum" sz="quarter" idx="12"/>
          </p:nvPr>
        </p:nvSpPr>
        <p:spPr/>
        <p:txBody>
          <a:bodyPr/>
          <a:lstStyle/>
          <a:p>
            <a:fld id="{A6A01B5A-6D16-4ADD-9F02-C4322D9FCC7C}" type="slidenum">
              <a:rPr lang="ar-EG" smtClean="0"/>
              <a:pPr/>
              <a:t>47</a:t>
            </a:fld>
            <a:endParaRPr lang="ar-EG"/>
          </a:p>
        </p:txBody>
      </p:sp>
      <p:sp>
        <p:nvSpPr>
          <p:cNvPr id="4" name="Footer Placeholder 3"/>
          <p:cNvSpPr>
            <a:spLocks noGrp="1"/>
          </p:cNvSpPr>
          <p:nvPr>
            <p:ph type="ftr" sz="quarter" idx="11"/>
          </p:nvPr>
        </p:nvSpPr>
        <p:spPr/>
        <p:txBody>
          <a:bodyPr/>
          <a:lstStyle/>
          <a:p>
            <a:r>
              <a:rPr lang="ar-EG" smtClean="0"/>
              <a:t>أ.د. علي حسين</a:t>
            </a:r>
            <a:endParaRPr lang="ar-EG"/>
          </a:p>
        </p:txBody>
      </p:sp>
    </p:spTree>
    <p:extLst>
      <p:ext uri="{BB962C8B-B14F-4D97-AF65-F5344CB8AC3E}">
        <p14:creationId xmlns:p14="http://schemas.microsoft.com/office/powerpoint/2010/main" xmlns="" val="199776132"/>
      </p:ext>
    </p:extLst>
  </p:cSld>
  <p:clrMapOvr>
    <a:masterClrMapping/>
  </p:clrMapOvr>
  <mc:AlternateContent xmlns:mc="http://schemas.openxmlformats.org/markup-compatibility/2006">
    <mc:Choice xmlns:p14="http://schemas.microsoft.com/office/powerpoint/2010/main" xmlns=""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8"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heel(8)">
                                      <p:cBhvr>
                                        <p:cTn id="7"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14282" y="285728"/>
            <a:ext cx="8501122" cy="5853910"/>
          </a:xfrm>
          <a:prstGeom prst="rect">
            <a:avLst/>
          </a:prstGeom>
        </p:spPr>
        <p:txBody>
          <a:bodyPr wrap="square">
            <a:spAutoFit/>
          </a:bodyPr>
          <a:lstStyle/>
          <a:p>
            <a:pPr>
              <a:lnSpc>
                <a:spcPct val="90000"/>
              </a:lnSpc>
            </a:pPr>
            <a:endParaRPr lang="ar-EG" sz="2800" b="1" dirty="0" smtClean="0">
              <a:solidFill>
                <a:srgbClr val="C00000"/>
              </a:solidFill>
              <a:latin typeface="Times New Roman"/>
              <a:ea typeface="Times New Roman"/>
              <a:cs typeface="AdvertisingExtraBold"/>
            </a:endParaRPr>
          </a:p>
          <a:p>
            <a:pPr>
              <a:lnSpc>
                <a:spcPct val="90000"/>
              </a:lnSpc>
            </a:pPr>
            <a:r>
              <a:rPr lang="ar-EG" sz="2800" b="1" dirty="0" smtClean="0">
                <a:solidFill>
                  <a:srgbClr val="C00000"/>
                </a:solidFill>
                <a:latin typeface="Times New Roman"/>
                <a:ea typeface="Times New Roman"/>
                <a:cs typeface="AdvertisingExtraBold"/>
              </a:rPr>
              <a:t>مميزات استخدام خرائط المفاهيم في التدريس :</a:t>
            </a:r>
          </a:p>
          <a:p>
            <a:pPr>
              <a:lnSpc>
                <a:spcPct val="90000"/>
              </a:lnSpc>
            </a:pPr>
            <a:endParaRPr lang="en-US" sz="2400" dirty="0" smtClean="0">
              <a:solidFill>
                <a:srgbClr val="C00000"/>
              </a:solidFill>
              <a:latin typeface="Times New Roman"/>
              <a:ea typeface="Times New Roman"/>
            </a:endParaRPr>
          </a:p>
          <a:p>
            <a:pPr marL="342900" indent="-342900" algn="justLow">
              <a:lnSpc>
                <a:spcPct val="90000"/>
              </a:lnSpc>
              <a:buFont typeface="+mj-lt"/>
              <a:buAutoNum type="arabicPeriod"/>
            </a:pPr>
            <a:r>
              <a:rPr lang="ar-EG" sz="2400" dirty="0" smtClean="0">
                <a:solidFill>
                  <a:srgbClr val="163794"/>
                </a:solidFill>
                <a:latin typeface="Times New Roman" pitchFamily="18" charset="0"/>
                <a:ea typeface="Times New Roman"/>
                <a:cs typeface="Times New Roman" pitchFamily="18" charset="0"/>
              </a:rPr>
              <a:t>التركيز على الأفكار الرئيسة للمفهوم الذي يقوم المعلم بتدريسه.</a:t>
            </a:r>
            <a:endParaRPr lang="en-US" sz="2400" dirty="0" smtClean="0">
              <a:solidFill>
                <a:srgbClr val="163794"/>
              </a:solidFill>
              <a:latin typeface="Times New Roman" pitchFamily="18" charset="0"/>
              <a:ea typeface="Times New Roman"/>
              <a:cs typeface="Times New Roman" pitchFamily="18" charset="0"/>
            </a:endParaRPr>
          </a:p>
          <a:p>
            <a:pPr marL="342900" indent="-342900" algn="justLow">
              <a:lnSpc>
                <a:spcPct val="90000"/>
              </a:lnSpc>
              <a:buFont typeface="+mj-lt"/>
              <a:buAutoNum type="arabicPeriod"/>
            </a:pPr>
            <a:r>
              <a:rPr lang="ar-EG" sz="2400" dirty="0" smtClean="0">
                <a:solidFill>
                  <a:srgbClr val="163794"/>
                </a:solidFill>
                <a:latin typeface="Times New Roman" pitchFamily="18" charset="0"/>
                <a:ea typeface="Times New Roman"/>
                <a:cs typeface="Times New Roman" pitchFamily="18" charset="0"/>
              </a:rPr>
              <a:t>ربط المعلومات الجديدة بالمعلومات الموجودة في البنية المعرفية للمتعلم مما يؤدي إلى حدوث التعلم ذي المعنى.</a:t>
            </a:r>
            <a:endParaRPr lang="en-US" sz="2400" dirty="0" smtClean="0">
              <a:solidFill>
                <a:srgbClr val="163794"/>
              </a:solidFill>
              <a:latin typeface="Times New Roman" pitchFamily="18" charset="0"/>
              <a:ea typeface="Times New Roman"/>
              <a:cs typeface="Times New Roman" pitchFamily="18" charset="0"/>
            </a:endParaRPr>
          </a:p>
          <a:p>
            <a:pPr marL="342900" indent="-342900" algn="justLow">
              <a:lnSpc>
                <a:spcPct val="90000"/>
              </a:lnSpc>
              <a:buFont typeface="+mj-lt"/>
              <a:buAutoNum type="arabicPeriod"/>
            </a:pPr>
            <a:r>
              <a:rPr lang="ar-EG" sz="2400" dirty="0" smtClean="0">
                <a:solidFill>
                  <a:srgbClr val="163794"/>
                </a:solidFill>
                <a:latin typeface="Times New Roman" pitchFamily="18" charset="0"/>
                <a:ea typeface="Times New Roman"/>
                <a:cs typeface="Times New Roman" pitchFamily="18" charset="0"/>
              </a:rPr>
              <a:t>تطوير الإبداع لدى كل من المعلم والطلاب من خلال إعداد تصميمات مختلفة لخرائط المفاهيم.</a:t>
            </a:r>
            <a:endParaRPr lang="en-US" sz="2400" dirty="0" smtClean="0">
              <a:solidFill>
                <a:srgbClr val="163794"/>
              </a:solidFill>
              <a:latin typeface="Times New Roman" pitchFamily="18" charset="0"/>
              <a:ea typeface="Times New Roman"/>
              <a:cs typeface="Times New Roman" pitchFamily="18" charset="0"/>
            </a:endParaRPr>
          </a:p>
          <a:p>
            <a:pPr marL="342900" indent="-342900" algn="justLow">
              <a:lnSpc>
                <a:spcPct val="90000"/>
              </a:lnSpc>
              <a:buFont typeface="+mj-lt"/>
              <a:buAutoNum type="arabicPeriod"/>
            </a:pPr>
            <a:r>
              <a:rPr lang="ar-EG" sz="2400" dirty="0" smtClean="0">
                <a:solidFill>
                  <a:srgbClr val="163794"/>
                </a:solidFill>
                <a:latin typeface="Times New Roman" pitchFamily="18" charset="0"/>
                <a:ea typeface="Times New Roman"/>
                <a:cs typeface="Times New Roman" pitchFamily="18" charset="0"/>
              </a:rPr>
              <a:t>الكشف عن أنماط الفهم الخطأ عن المفهوم لدى الطلاب، وتصويبها.</a:t>
            </a:r>
            <a:endParaRPr lang="en-US" sz="2400" dirty="0" smtClean="0">
              <a:solidFill>
                <a:srgbClr val="163794"/>
              </a:solidFill>
              <a:latin typeface="Times New Roman" pitchFamily="18" charset="0"/>
              <a:ea typeface="Times New Roman"/>
              <a:cs typeface="Times New Roman" pitchFamily="18" charset="0"/>
            </a:endParaRPr>
          </a:p>
          <a:p>
            <a:pPr marL="342900" indent="-342900" algn="justLow">
              <a:lnSpc>
                <a:spcPct val="90000"/>
              </a:lnSpc>
              <a:buFont typeface="+mj-lt"/>
              <a:buAutoNum type="arabicPeriod"/>
            </a:pPr>
            <a:r>
              <a:rPr lang="ar-EG" sz="2400" dirty="0" smtClean="0">
                <a:solidFill>
                  <a:srgbClr val="163794"/>
                </a:solidFill>
                <a:latin typeface="Times New Roman" pitchFamily="18" charset="0"/>
                <a:ea typeface="Times New Roman"/>
                <a:cs typeface="Times New Roman" pitchFamily="18" charset="0"/>
              </a:rPr>
              <a:t>توفير مناخ جماعي أثناء اشتراك الطلاب في تصميم الخرائط.</a:t>
            </a:r>
          </a:p>
          <a:p>
            <a:pPr algn="justLow">
              <a:lnSpc>
                <a:spcPct val="90000"/>
              </a:lnSpc>
            </a:pPr>
            <a:endParaRPr lang="en-US" sz="2400" dirty="0" smtClean="0">
              <a:solidFill>
                <a:srgbClr val="163794"/>
              </a:solidFill>
              <a:latin typeface="Times New Roman" pitchFamily="18" charset="0"/>
              <a:ea typeface="Times New Roman"/>
              <a:cs typeface="Times New Roman" pitchFamily="18" charset="0"/>
            </a:endParaRPr>
          </a:p>
          <a:p>
            <a:pPr algn="justLow">
              <a:lnSpc>
                <a:spcPct val="90000"/>
              </a:lnSpc>
            </a:pPr>
            <a:r>
              <a:rPr lang="ar-EG" sz="2400" b="1" dirty="0" smtClean="0">
                <a:solidFill>
                  <a:srgbClr val="C00000"/>
                </a:solidFill>
                <a:latin typeface="Times New Roman" pitchFamily="18" charset="0"/>
                <a:ea typeface="Times New Roman"/>
                <a:cs typeface="Times New Roman" pitchFamily="18" charset="0"/>
              </a:rPr>
              <a:t>ملاحظات على استخدام خرائط المفاهيم :</a:t>
            </a:r>
            <a:endParaRPr lang="en-US" sz="2400" dirty="0" smtClean="0">
              <a:solidFill>
                <a:srgbClr val="C00000"/>
              </a:solidFill>
              <a:latin typeface="Times New Roman" pitchFamily="18" charset="0"/>
              <a:ea typeface="Times New Roman"/>
              <a:cs typeface="Times New Roman" pitchFamily="18" charset="0"/>
            </a:endParaRPr>
          </a:p>
          <a:p>
            <a:pPr algn="justLow">
              <a:lnSpc>
                <a:spcPct val="90000"/>
              </a:lnSpc>
            </a:pPr>
            <a:r>
              <a:rPr lang="ar-EG" sz="2400" dirty="0" smtClean="0">
                <a:solidFill>
                  <a:srgbClr val="163794"/>
                </a:solidFill>
                <a:latin typeface="Times New Roman" pitchFamily="18" charset="0"/>
                <a:ea typeface="Times New Roman"/>
                <a:cs typeface="Times New Roman" pitchFamily="18" charset="0"/>
              </a:rPr>
              <a:t>	</a:t>
            </a:r>
            <a:endParaRPr lang="en-US" sz="2400" dirty="0" smtClean="0">
              <a:solidFill>
                <a:srgbClr val="163794"/>
              </a:solidFill>
              <a:latin typeface="Times New Roman" pitchFamily="18" charset="0"/>
              <a:ea typeface="Times New Roman"/>
              <a:cs typeface="Times New Roman" pitchFamily="18" charset="0"/>
            </a:endParaRPr>
          </a:p>
          <a:p>
            <a:pPr marL="342900" indent="-342900" algn="justLow">
              <a:lnSpc>
                <a:spcPct val="90000"/>
              </a:lnSpc>
              <a:buFont typeface="+mj-lt"/>
              <a:buAutoNum type="arabicPeriod"/>
            </a:pPr>
            <a:r>
              <a:rPr lang="ar-EG" sz="2400" dirty="0" smtClean="0">
                <a:solidFill>
                  <a:srgbClr val="163794"/>
                </a:solidFill>
                <a:latin typeface="Times New Roman" pitchFamily="18" charset="0"/>
                <a:ea typeface="Times New Roman"/>
                <a:cs typeface="Times New Roman" pitchFamily="18" charset="0"/>
              </a:rPr>
              <a:t>قد ينشغل الطلاب بشكل الخريطة أكثر من اهتمامهم بالمفاهيم وترتيبها والعلاقات بينها.</a:t>
            </a:r>
            <a:endParaRPr lang="en-US" sz="2400" dirty="0" smtClean="0">
              <a:solidFill>
                <a:srgbClr val="163794"/>
              </a:solidFill>
              <a:latin typeface="Times New Roman" pitchFamily="18" charset="0"/>
              <a:ea typeface="Times New Roman"/>
              <a:cs typeface="Times New Roman" pitchFamily="18" charset="0"/>
            </a:endParaRPr>
          </a:p>
          <a:p>
            <a:pPr marL="342900" indent="-342900" algn="justLow">
              <a:lnSpc>
                <a:spcPct val="90000"/>
              </a:lnSpc>
              <a:buFont typeface="+mj-lt"/>
              <a:buAutoNum type="arabicPeriod"/>
            </a:pPr>
            <a:r>
              <a:rPr lang="ar-EG" sz="2400" dirty="0" smtClean="0">
                <a:solidFill>
                  <a:srgbClr val="163794"/>
                </a:solidFill>
                <a:latin typeface="Times New Roman" pitchFamily="18" charset="0"/>
                <a:ea typeface="Times New Roman"/>
                <a:cs typeface="Times New Roman" pitchFamily="18" charset="0"/>
              </a:rPr>
              <a:t>قد يصمم بعض المعلمين خرائط مفاهيم معقدة تزيد من صعوبة التدريس.</a:t>
            </a:r>
            <a:endParaRPr lang="en-US" sz="2400" dirty="0" smtClean="0">
              <a:solidFill>
                <a:srgbClr val="163794"/>
              </a:solidFill>
              <a:latin typeface="Times New Roman" pitchFamily="18" charset="0"/>
              <a:ea typeface="Times New Roman"/>
              <a:cs typeface="Times New Roman" pitchFamily="18" charset="0"/>
            </a:endParaRPr>
          </a:p>
          <a:p>
            <a:pPr marL="342900" indent="-342900" algn="justLow">
              <a:lnSpc>
                <a:spcPct val="90000"/>
              </a:lnSpc>
              <a:buFont typeface="+mj-lt"/>
              <a:buAutoNum type="arabicPeriod"/>
            </a:pPr>
            <a:r>
              <a:rPr lang="ar-EG" sz="2400" dirty="0" smtClean="0">
                <a:solidFill>
                  <a:srgbClr val="163794"/>
                </a:solidFill>
                <a:latin typeface="Times New Roman" pitchFamily="18" charset="0"/>
                <a:ea typeface="Times New Roman"/>
                <a:cs typeface="Times New Roman" pitchFamily="18" charset="0"/>
              </a:rPr>
              <a:t>يعتقد بعض الطلاب أن هناك صعوبة في تصميم هذه الخرائط.</a:t>
            </a:r>
            <a:endParaRPr lang="en-US" sz="2400" dirty="0">
              <a:solidFill>
                <a:srgbClr val="163794"/>
              </a:solidFill>
              <a:latin typeface="Times New Roman" pitchFamily="18" charset="0"/>
              <a:ea typeface="Times New Roman"/>
              <a:cs typeface="Times New Roman" pitchFamily="18" charset="0"/>
            </a:endParaRPr>
          </a:p>
        </p:txBody>
      </p:sp>
      <p:sp>
        <p:nvSpPr>
          <p:cNvPr id="4" name="Slide Number Placeholder 3"/>
          <p:cNvSpPr>
            <a:spLocks noGrp="1"/>
          </p:cNvSpPr>
          <p:nvPr>
            <p:ph type="sldNum" sz="quarter" idx="12"/>
          </p:nvPr>
        </p:nvSpPr>
        <p:spPr/>
        <p:txBody>
          <a:bodyPr/>
          <a:lstStyle/>
          <a:p>
            <a:fld id="{A6A01B5A-6D16-4ADD-9F02-C4322D9FCC7C}" type="slidenum">
              <a:rPr lang="ar-EG" smtClean="0"/>
              <a:pPr/>
              <a:t>48</a:t>
            </a:fld>
            <a:endParaRPr lang="ar-EG"/>
          </a:p>
        </p:txBody>
      </p:sp>
      <p:sp>
        <p:nvSpPr>
          <p:cNvPr id="5" name="Footer Placeholder 4"/>
          <p:cNvSpPr>
            <a:spLocks noGrp="1"/>
          </p:cNvSpPr>
          <p:nvPr>
            <p:ph type="ftr" sz="quarter" idx="11"/>
          </p:nvPr>
        </p:nvSpPr>
        <p:spPr/>
        <p:txBody>
          <a:bodyPr/>
          <a:lstStyle/>
          <a:p>
            <a:r>
              <a:rPr lang="ar-EG" smtClean="0"/>
              <a:t>أ.د. علي حسين</a:t>
            </a:r>
            <a:endParaRPr lang="ar-EG"/>
          </a:p>
        </p:txBody>
      </p:sp>
    </p:spTree>
    <p:extLst>
      <p:ext uri="{BB962C8B-B14F-4D97-AF65-F5344CB8AC3E}">
        <p14:creationId xmlns:p14="http://schemas.microsoft.com/office/powerpoint/2010/main" xmlns="" val="95924914"/>
      </p:ext>
    </p:extLst>
  </p:cSld>
  <p:clrMapOvr>
    <a:masterClrMapping/>
  </p:clrMapOvr>
  <mc:AlternateContent xmlns:mc="http://schemas.openxmlformats.org/markup-compatibility/2006">
    <mc:Choice xmlns:p14="http://schemas.microsoft.com/office/powerpoint/2010/main" xmlns="" Requires="p14">
      <p:transition spd="slow" p14:dur="1400">
        <p14:doors dir="vert"/>
      </p:transition>
    </mc:Choice>
    <mc:Fallback>
      <p:transition spd="slow">
        <p:fade/>
      </p:transition>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8290" y="228600"/>
            <a:ext cx="7657563" cy="762000"/>
          </a:xfrm>
          <a:prstGeom prst="rect">
            <a:avLst/>
          </a:prstGeom>
          <a:ln/>
          <a:effectLst>
            <a:glow rad="228600">
              <a:schemeClr val="accent2">
                <a:satMod val="175000"/>
                <a:alpha val="40000"/>
              </a:schemeClr>
            </a:glow>
            <a:reflection blurRad="6350" stA="50000" endA="300" endPos="55500" dist="50800" dir="5400000" sy="-100000" algn="bl" rotWithShape="0"/>
          </a:effectLst>
        </p:spPr>
        <p:style>
          <a:lnRef idx="1">
            <a:schemeClr val="accent5"/>
          </a:lnRef>
          <a:fillRef idx="2">
            <a:schemeClr val="accent5"/>
          </a:fillRef>
          <a:effectRef idx="1">
            <a:schemeClr val="accent5"/>
          </a:effectRef>
          <a:fontRef idx="minor">
            <a:schemeClr val="dk1"/>
          </a:fontRef>
        </p:style>
        <p:txBody>
          <a:bodyPr rtlCol="1" anchor="ctr"/>
          <a:lstStyle/>
          <a:p>
            <a:pPr rtl="1"/>
            <a:r>
              <a:rPr lang="ar-EG" sz="3600" b="1" dirty="0" smtClean="0">
                <a:solidFill>
                  <a:srgbClr val="C00000"/>
                </a:solidFill>
              </a:rPr>
              <a:t>سابعا: </a:t>
            </a:r>
            <a:r>
              <a:rPr lang="ar-EG" sz="3600" b="1" dirty="0">
                <a:solidFill>
                  <a:srgbClr val="C00000"/>
                </a:solidFill>
              </a:rPr>
              <a:t>المحاضرة </a:t>
            </a:r>
            <a:r>
              <a:rPr lang="ar-EG" sz="3600" b="1" dirty="0" smtClean="0">
                <a:solidFill>
                  <a:srgbClr val="C00000"/>
                </a:solidFill>
              </a:rPr>
              <a:t>الفاعلة </a:t>
            </a:r>
            <a:r>
              <a:rPr lang="en-US" sz="3600" b="1" dirty="0" smtClean="0">
                <a:solidFill>
                  <a:srgbClr val="C00000"/>
                </a:solidFill>
              </a:rPr>
              <a:t>Lecture </a:t>
            </a:r>
            <a:r>
              <a:rPr lang="en-US" sz="3600" b="1" dirty="0">
                <a:solidFill>
                  <a:srgbClr val="C00000"/>
                </a:solidFill>
              </a:rPr>
              <a:t>Method</a:t>
            </a:r>
            <a:endParaRPr lang="en-US" sz="3600" dirty="0">
              <a:solidFill>
                <a:srgbClr val="C00000"/>
              </a:solidFill>
            </a:endParaRPr>
          </a:p>
        </p:txBody>
      </p:sp>
      <p:sp>
        <p:nvSpPr>
          <p:cNvPr id="2" name="Folded Corner 1"/>
          <p:cNvSpPr/>
          <p:nvPr/>
        </p:nvSpPr>
        <p:spPr>
          <a:xfrm>
            <a:off x="142844" y="1295400"/>
            <a:ext cx="8572560" cy="5334000"/>
          </a:xfrm>
          <a:prstGeom prst="foldedCorner">
            <a:avLst/>
          </a:prstGeom>
        </p:spPr>
        <p:style>
          <a:lnRef idx="1">
            <a:schemeClr val="dk1"/>
          </a:lnRef>
          <a:fillRef idx="2">
            <a:schemeClr val="dk1"/>
          </a:fillRef>
          <a:effectRef idx="1">
            <a:schemeClr val="dk1"/>
          </a:effectRef>
          <a:fontRef idx="minor">
            <a:schemeClr val="dk1"/>
          </a:fontRef>
        </p:style>
        <p:txBody>
          <a:bodyPr rtlCol="1" anchor="ctr"/>
          <a:lstStyle/>
          <a:p>
            <a:pPr algn="just"/>
            <a:endParaRPr lang="ar-EG" sz="2800" dirty="0" smtClean="0">
              <a:latin typeface="Times New Roman" pitchFamily="18" charset="0"/>
              <a:cs typeface="Times New Roman" pitchFamily="18" charset="0"/>
            </a:endParaRPr>
          </a:p>
          <a:p>
            <a:pPr algn="just"/>
            <a:endParaRPr lang="ar-EG" sz="2800" dirty="0" smtClean="0">
              <a:latin typeface="Times New Roman" pitchFamily="18" charset="0"/>
              <a:cs typeface="Times New Roman" pitchFamily="18" charset="0"/>
            </a:endParaRPr>
          </a:p>
          <a:p>
            <a:pPr algn="just"/>
            <a:r>
              <a:rPr lang="ar-EG" sz="2800" dirty="0" smtClean="0">
                <a:latin typeface="Times New Roman" pitchFamily="18" charset="0"/>
                <a:cs typeface="Times New Roman" pitchFamily="18" charset="0"/>
              </a:rPr>
              <a:t>يقصد </a:t>
            </a:r>
            <a:r>
              <a:rPr lang="ar-EG" sz="2800" dirty="0">
                <a:latin typeface="Times New Roman" pitchFamily="18" charset="0"/>
                <a:cs typeface="Times New Roman" pitchFamily="18" charset="0"/>
              </a:rPr>
              <a:t>بطريقة المحاضرة تلك الطريقة التي يقوم فيها المعلم بشرح بعض المعلومات (حقائق – مفاهيم – قوانين وغيرها) ويستخدم السبورة أحياناً أو وسيلة أخرى </a:t>
            </a:r>
            <a:r>
              <a:rPr lang="ar-EG" sz="2800" dirty="0" smtClean="0">
                <a:latin typeface="Times New Roman" pitchFamily="18" charset="0"/>
                <a:cs typeface="Times New Roman" pitchFamily="18" charset="0"/>
              </a:rPr>
              <a:t>بينما </a:t>
            </a:r>
            <a:r>
              <a:rPr lang="ar-EG" sz="2800" dirty="0">
                <a:latin typeface="Times New Roman" pitchFamily="18" charset="0"/>
                <a:cs typeface="Times New Roman" pitchFamily="18" charset="0"/>
              </a:rPr>
              <a:t>يجلس الطلاب داخل حجرة الدراسة هادئين لكي يستمعوا وينصتوا لما يقوله المعلم حول موضوع الدرس، وقد يدون الطلاب في كراساتهم ما يرون أنه </a:t>
            </a:r>
            <a:r>
              <a:rPr lang="ar-EG" sz="2800" dirty="0" smtClean="0">
                <a:latin typeface="Times New Roman" pitchFamily="18" charset="0"/>
                <a:cs typeface="Times New Roman" pitchFamily="18" charset="0"/>
              </a:rPr>
              <a:t>مناسب.</a:t>
            </a:r>
          </a:p>
          <a:p>
            <a:pPr algn="just"/>
            <a:endParaRPr lang="en-US" sz="2800" dirty="0">
              <a:latin typeface="Times New Roman" pitchFamily="18" charset="0"/>
              <a:cs typeface="Times New Roman" pitchFamily="18" charset="0"/>
            </a:endParaRPr>
          </a:p>
          <a:p>
            <a:pPr algn="just"/>
            <a:r>
              <a:rPr lang="ar-EG" sz="2800" dirty="0">
                <a:latin typeface="Times New Roman" pitchFamily="18" charset="0"/>
                <a:cs typeface="Times New Roman" pitchFamily="18" charset="0"/>
              </a:rPr>
              <a:t>وطريقة المحاضرة أكثر قدماً وشيوعاً في </a:t>
            </a:r>
            <a:r>
              <a:rPr lang="ar-EG" sz="2800" dirty="0" smtClean="0">
                <a:latin typeface="Times New Roman" pitchFamily="18" charset="0"/>
                <a:cs typeface="Times New Roman" pitchFamily="18" charset="0"/>
              </a:rPr>
              <a:t>مدارسنا، </a:t>
            </a:r>
            <a:r>
              <a:rPr lang="ar-EG" sz="2800" dirty="0">
                <a:latin typeface="Times New Roman" pitchFamily="18" charset="0"/>
                <a:cs typeface="Times New Roman" pitchFamily="18" charset="0"/>
              </a:rPr>
              <a:t>بل وما </a:t>
            </a:r>
            <a:r>
              <a:rPr lang="ar-EG" sz="2800" dirty="0" smtClean="0">
                <a:latin typeface="Times New Roman" pitchFamily="18" charset="0"/>
                <a:cs typeface="Times New Roman" pitchFamily="18" charset="0"/>
              </a:rPr>
              <a:t>زالت مستخدمة بالجامعة حتى اليوم </a:t>
            </a:r>
            <a:r>
              <a:rPr lang="ar-EG" sz="2800" dirty="0">
                <a:latin typeface="Times New Roman" pitchFamily="18" charset="0"/>
                <a:cs typeface="Times New Roman" pitchFamily="18" charset="0"/>
              </a:rPr>
              <a:t>فمعظم التدريس في جامعاتنا يتم بطريقة المحاضرة، كما أن معظم </a:t>
            </a:r>
            <a:r>
              <a:rPr lang="ar-EG" sz="2800" dirty="0" smtClean="0">
                <a:latin typeface="Times New Roman" pitchFamily="18" charset="0"/>
                <a:cs typeface="Times New Roman" pitchFamily="18" charset="0"/>
              </a:rPr>
              <a:t>التدريس بمدارسنا </a:t>
            </a:r>
            <a:r>
              <a:rPr lang="ar-EG" sz="2800" dirty="0">
                <a:latin typeface="Times New Roman" pitchFamily="18" charset="0"/>
                <a:cs typeface="Times New Roman" pitchFamily="18" charset="0"/>
              </a:rPr>
              <a:t>الثانوية ومدارس التعليم الأساسي </a:t>
            </a:r>
            <a:r>
              <a:rPr lang="ar-EG" sz="2800" dirty="0" smtClean="0">
                <a:latin typeface="Times New Roman" pitchFamily="18" charset="0"/>
                <a:cs typeface="Times New Roman" pitchFamily="18" charset="0"/>
              </a:rPr>
              <a:t>يتم بهذه </a:t>
            </a:r>
            <a:r>
              <a:rPr lang="ar-EG" sz="2800" dirty="0">
                <a:latin typeface="Times New Roman" pitchFamily="18" charset="0"/>
                <a:cs typeface="Times New Roman" pitchFamily="18" charset="0"/>
              </a:rPr>
              <a:t>الطريقة</a:t>
            </a:r>
            <a:r>
              <a:rPr lang="ar-EG" sz="2800" dirty="0" smtClean="0">
                <a:latin typeface="Times New Roman" pitchFamily="18" charset="0"/>
                <a:cs typeface="Times New Roman" pitchFamily="18" charset="0"/>
              </a:rPr>
              <a:t>.</a:t>
            </a:r>
          </a:p>
          <a:p>
            <a:pPr algn="just"/>
            <a:endParaRPr lang="en-US" sz="2400"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A6A01B5A-6D16-4ADD-9F02-C4322D9FCC7C}" type="slidenum">
              <a:rPr lang="ar-EG" smtClean="0"/>
              <a:pPr/>
              <a:t>49</a:t>
            </a:fld>
            <a:endParaRPr lang="ar-EG"/>
          </a:p>
        </p:txBody>
      </p:sp>
      <p:sp>
        <p:nvSpPr>
          <p:cNvPr id="6" name="Footer Placeholder 5"/>
          <p:cNvSpPr>
            <a:spLocks noGrp="1"/>
          </p:cNvSpPr>
          <p:nvPr>
            <p:ph type="ftr" sz="quarter" idx="11"/>
          </p:nvPr>
        </p:nvSpPr>
        <p:spPr/>
        <p:txBody>
          <a:bodyPr/>
          <a:lstStyle/>
          <a:p>
            <a:r>
              <a:rPr lang="ar-EG" smtClean="0"/>
              <a:t>أ.د. علي حسين</a:t>
            </a:r>
            <a:endParaRPr lang="ar-EG"/>
          </a:p>
        </p:txBody>
      </p:sp>
    </p:spTree>
    <p:extLst>
      <p:ext uri="{BB962C8B-B14F-4D97-AF65-F5344CB8AC3E}">
        <p14:creationId xmlns:p14="http://schemas.microsoft.com/office/powerpoint/2010/main" xmlns="" val="811155541"/>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diamond(in)">
                                      <p:cBhvr>
                                        <p:cTn id="1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1538" y="857232"/>
            <a:ext cx="7515220" cy="642934"/>
          </a:xfrm>
        </p:spPr>
        <p:style>
          <a:lnRef idx="2">
            <a:schemeClr val="accent3">
              <a:shade val="50000"/>
            </a:schemeClr>
          </a:lnRef>
          <a:fillRef idx="1">
            <a:schemeClr val="accent3"/>
          </a:fillRef>
          <a:effectRef idx="0">
            <a:schemeClr val="accent3"/>
          </a:effectRef>
          <a:fontRef idx="minor">
            <a:schemeClr val="lt1"/>
          </a:fontRef>
        </p:style>
        <p:txBody>
          <a:bodyPr>
            <a:normAutofit fontScale="90000"/>
          </a:bodyPr>
          <a:lstStyle/>
          <a:p>
            <a:pPr algn="ctr"/>
            <a:r>
              <a:rPr lang="ar-EG" sz="3600" b="1" dirty="0" smtClean="0">
                <a:solidFill>
                  <a:srgbClr val="C00000"/>
                </a:solidFill>
              </a:rPr>
              <a:t>الطرائق التدرسية (التفاعلية) القائمة على التعلم النشط </a:t>
            </a:r>
            <a:r>
              <a:rPr lang="ar-EG" sz="3600" dirty="0" smtClean="0">
                <a:solidFill>
                  <a:srgbClr val="C00000"/>
                </a:solidFill>
              </a:rPr>
              <a:t>:</a:t>
            </a:r>
            <a:endParaRPr lang="ar-EG" sz="3600" dirty="0">
              <a:solidFill>
                <a:srgbClr val="C00000"/>
              </a:solidFill>
            </a:endParaRPr>
          </a:p>
        </p:txBody>
      </p:sp>
      <p:sp>
        <p:nvSpPr>
          <p:cNvPr id="3" name="Content Placeholder 2"/>
          <p:cNvSpPr>
            <a:spLocks noGrp="1"/>
          </p:cNvSpPr>
          <p:nvPr>
            <p:ph idx="1"/>
          </p:nvPr>
        </p:nvSpPr>
        <p:spPr>
          <a:xfrm>
            <a:off x="3929058" y="1857364"/>
            <a:ext cx="2428892" cy="4500594"/>
          </a:xfrm>
        </p:spPr>
        <p:txBody>
          <a:bodyPr>
            <a:noAutofit/>
          </a:bodyPr>
          <a:lstStyle/>
          <a:p>
            <a:pPr marL="457200" indent="-457200">
              <a:lnSpc>
                <a:spcPct val="150000"/>
              </a:lnSpc>
              <a:buClr>
                <a:srgbClr val="C00000"/>
              </a:buClr>
              <a:buSzPct val="151000"/>
              <a:buFont typeface="Arial" pitchFamily="34" charset="0"/>
              <a:buChar char="•"/>
            </a:pPr>
            <a:r>
              <a:rPr lang="ar-EG" sz="2400" b="1" dirty="0" smtClean="0"/>
              <a:t>التعلم التعاوني</a:t>
            </a:r>
          </a:p>
          <a:p>
            <a:pPr marL="457200" indent="-457200">
              <a:lnSpc>
                <a:spcPct val="150000"/>
              </a:lnSpc>
              <a:buClr>
                <a:srgbClr val="C00000"/>
              </a:buClr>
              <a:buSzPct val="151000"/>
              <a:buFont typeface="Arial" pitchFamily="34" charset="0"/>
              <a:buChar char="•"/>
            </a:pPr>
            <a:r>
              <a:rPr lang="ar-EG" sz="2400" b="1" dirty="0" smtClean="0"/>
              <a:t>الحوار والمناقشة</a:t>
            </a:r>
          </a:p>
          <a:p>
            <a:pPr marL="457200" indent="-457200">
              <a:lnSpc>
                <a:spcPct val="150000"/>
              </a:lnSpc>
              <a:buClr>
                <a:srgbClr val="C00000"/>
              </a:buClr>
              <a:buSzPct val="151000"/>
              <a:buFont typeface="Arial" pitchFamily="34" charset="0"/>
              <a:buChar char="•"/>
            </a:pPr>
            <a:r>
              <a:rPr lang="ar-EG" sz="2400" b="1" dirty="0" smtClean="0"/>
              <a:t>العصف الذهني</a:t>
            </a:r>
          </a:p>
          <a:p>
            <a:pPr marL="457200" indent="-457200">
              <a:lnSpc>
                <a:spcPct val="150000"/>
              </a:lnSpc>
              <a:buClr>
                <a:srgbClr val="C00000"/>
              </a:buClr>
              <a:buSzPct val="151000"/>
              <a:buFont typeface="Arial" pitchFamily="34" charset="0"/>
              <a:buChar char="•"/>
            </a:pPr>
            <a:r>
              <a:rPr lang="ar-EG" sz="2400" b="1" dirty="0" smtClean="0"/>
              <a:t>حل المشكلات</a:t>
            </a:r>
          </a:p>
          <a:p>
            <a:pPr marL="457200" indent="-457200">
              <a:lnSpc>
                <a:spcPct val="150000"/>
              </a:lnSpc>
              <a:buClr>
                <a:srgbClr val="C00000"/>
              </a:buClr>
              <a:buSzPct val="151000"/>
              <a:buFont typeface="Arial" pitchFamily="34" charset="0"/>
              <a:buChar char="•"/>
            </a:pPr>
            <a:r>
              <a:rPr lang="ar-EG" sz="2400" b="1" dirty="0" smtClean="0"/>
              <a:t>الذكاءات المتعددة</a:t>
            </a:r>
          </a:p>
          <a:p>
            <a:pPr marL="457200" indent="-457200">
              <a:lnSpc>
                <a:spcPct val="150000"/>
              </a:lnSpc>
              <a:buClr>
                <a:srgbClr val="C00000"/>
              </a:buClr>
              <a:buSzPct val="151000"/>
              <a:buFont typeface="Arial" pitchFamily="34" charset="0"/>
              <a:buChar char="•"/>
            </a:pPr>
            <a:r>
              <a:rPr lang="ar-EG" sz="2400" b="1" dirty="0" smtClean="0"/>
              <a:t>دورة التعلم</a:t>
            </a:r>
          </a:p>
          <a:p>
            <a:pPr marL="457200" indent="-457200">
              <a:lnSpc>
                <a:spcPct val="150000"/>
              </a:lnSpc>
              <a:buClr>
                <a:srgbClr val="C00000"/>
              </a:buClr>
              <a:buSzPct val="151000"/>
              <a:buFont typeface="Arial" pitchFamily="34" charset="0"/>
              <a:buChar char="•"/>
            </a:pPr>
            <a:r>
              <a:rPr lang="ar-EG" sz="2400" b="1" dirty="0" smtClean="0"/>
              <a:t>خرائط المفاهيم</a:t>
            </a:r>
            <a:endParaRPr lang="ar-EG" sz="2400" b="1" dirty="0"/>
          </a:p>
        </p:txBody>
      </p:sp>
      <p:sp>
        <p:nvSpPr>
          <p:cNvPr id="4" name="Slide Number Placeholder 3"/>
          <p:cNvSpPr>
            <a:spLocks noGrp="1"/>
          </p:cNvSpPr>
          <p:nvPr>
            <p:ph type="sldNum" sz="quarter" idx="12"/>
          </p:nvPr>
        </p:nvSpPr>
        <p:spPr/>
        <p:txBody>
          <a:bodyPr/>
          <a:lstStyle/>
          <a:p>
            <a:fld id="{A6A01B5A-6D16-4ADD-9F02-C4322D9FCC7C}" type="slidenum">
              <a:rPr lang="ar-EG" smtClean="0"/>
              <a:pPr/>
              <a:t>5</a:t>
            </a:fld>
            <a:endParaRPr lang="ar-EG"/>
          </a:p>
        </p:txBody>
      </p:sp>
      <p:sp>
        <p:nvSpPr>
          <p:cNvPr id="5" name="Footer Placeholder 4"/>
          <p:cNvSpPr>
            <a:spLocks noGrp="1"/>
          </p:cNvSpPr>
          <p:nvPr>
            <p:ph type="ftr" sz="quarter" idx="11"/>
          </p:nvPr>
        </p:nvSpPr>
        <p:spPr/>
        <p:txBody>
          <a:bodyPr/>
          <a:lstStyle/>
          <a:p>
            <a:r>
              <a:rPr lang="ar-EG" smtClean="0"/>
              <a:t>أ.د. علي حسين</a:t>
            </a:r>
            <a:endParaRPr lang="ar-EG"/>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olded Corner 8"/>
          <p:cNvSpPr/>
          <p:nvPr/>
        </p:nvSpPr>
        <p:spPr>
          <a:xfrm>
            <a:off x="228600" y="228600"/>
            <a:ext cx="8701118" cy="6400800"/>
          </a:xfrm>
          <a:prstGeom prst="foldedCorner">
            <a:avLst>
              <a:gd name="adj" fmla="val 11196"/>
            </a:avLst>
          </a:prstGeom>
          <a:gradFill flip="none" rotWithShape="1">
            <a:path path="shape">
              <a:fillToRect l="50000" t="50000" r="50000" b="50000"/>
            </a:path>
            <a:tileRect/>
          </a:gradFill>
          <a:effectLst>
            <a:innerShdw blurRad="63500" dist="50800" dir="10800000">
              <a:prstClr val="black">
                <a:alpha val="50000"/>
              </a:prstClr>
            </a:innerShdw>
          </a:effectLst>
        </p:spPr>
        <p:style>
          <a:lnRef idx="1">
            <a:schemeClr val="accent2"/>
          </a:lnRef>
          <a:fillRef idx="2">
            <a:schemeClr val="accent2"/>
          </a:fillRef>
          <a:effectRef idx="1">
            <a:schemeClr val="accent2"/>
          </a:effectRef>
          <a:fontRef idx="minor">
            <a:schemeClr val="dk1"/>
          </a:fontRef>
        </p:style>
        <p:txBody>
          <a:bodyPr rtlCol="1" anchor="ctr"/>
          <a:lstStyle/>
          <a:p>
            <a:pPr algn="justLow" rtl="1">
              <a:lnSpc>
                <a:spcPct val="90000"/>
              </a:lnSpc>
              <a:spcAft>
                <a:spcPts val="0"/>
              </a:spcAft>
            </a:pPr>
            <a:endParaRPr lang="ar-EG" sz="2000" b="1" dirty="0" smtClean="0">
              <a:latin typeface="Times New Roman"/>
              <a:ea typeface="Times New Roman"/>
              <a:cs typeface="AdvertisingExtraBold"/>
            </a:endParaRPr>
          </a:p>
          <a:p>
            <a:pPr algn="justLow" rtl="1">
              <a:lnSpc>
                <a:spcPct val="90000"/>
              </a:lnSpc>
              <a:spcAft>
                <a:spcPts val="0"/>
              </a:spcAft>
            </a:pPr>
            <a:endParaRPr lang="ar-EG" sz="2000" b="1" dirty="0">
              <a:solidFill>
                <a:srgbClr val="C00000"/>
              </a:solidFill>
              <a:latin typeface="Times New Roman"/>
              <a:ea typeface="Times New Roman"/>
              <a:cs typeface="AdvertisingExtraBold"/>
            </a:endParaRPr>
          </a:p>
          <a:p>
            <a:pPr algn="justLow" rtl="1">
              <a:lnSpc>
                <a:spcPct val="90000"/>
              </a:lnSpc>
              <a:spcAft>
                <a:spcPts val="0"/>
              </a:spcAft>
            </a:pPr>
            <a:r>
              <a:rPr lang="ar-EG" sz="2400" b="1" dirty="0" smtClean="0">
                <a:solidFill>
                  <a:srgbClr val="C00000"/>
                </a:solidFill>
                <a:latin typeface="Times New Roman"/>
                <a:ea typeface="Times New Roman"/>
                <a:cs typeface="AdvertisingExtraBold"/>
              </a:rPr>
              <a:t>مميزات </a:t>
            </a:r>
            <a:r>
              <a:rPr lang="ar-EG" sz="2400" b="1" dirty="0">
                <a:solidFill>
                  <a:srgbClr val="C00000"/>
                </a:solidFill>
                <a:latin typeface="Times New Roman"/>
                <a:ea typeface="Times New Roman"/>
                <a:cs typeface="AdvertisingExtraBold"/>
              </a:rPr>
              <a:t>طريقة </a:t>
            </a:r>
            <a:r>
              <a:rPr lang="ar-EG" sz="2400" b="1" dirty="0" smtClean="0">
                <a:solidFill>
                  <a:srgbClr val="C00000"/>
                </a:solidFill>
                <a:latin typeface="Times New Roman"/>
                <a:ea typeface="Times New Roman"/>
                <a:cs typeface="AdvertisingExtraBold"/>
              </a:rPr>
              <a:t>المحاضرة / الإلقاء:</a:t>
            </a:r>
          </a:p>
          <a:p>
            <a:pPr algn="justLow" rtl="1">
              <a:lnSpc>
                <a:spcPct val="90000"/>
              </a:lnSpc>
              <a:spcAft>
                <a:spcPts val="0"/>
              </a:spcAft>
            </a:pPr>
            <a:endParaRPr lang="en-US" dirty="0">
              <a:solidFill>
                <a:srgbClr val="C00000"/>
              </a:solidFill>
              <a:latin typeface="Times New Roman"/>
              <a:ea typeface="Times New Roman"/>
            </a:endParaRPr>
          </a:p>
          <a:p>
            <a:pPr marL="342900" lvl="0" indent="-342900" algn="justLow" rtl="1">
              <a:lnSpc>
                <a:spcPct val="90000"/>
              </a:lnSpc>
              <a:spcAft>
                <a:spcPts val="0"/>
              </a:spcAft>
              <a:buFont typeface="+mj-lt"/>
              <a:buAutoNum type="arabicPeriod"/>
            </a:pPr>
            <a:r>
              <a:rPr lang="ar-EG" sz="2000" dirty="0">
                <a:latin typeface="Times New Roman"/>
                <a:ea typeface="Times New Roman"/>
                <a:cs typeface="AdvertisingExtraBold"/>
              </a:rPr>
              <a:t>تتيح للمعلم الفرصة لتوضيح أهمية الدرس وارتباطه بما سبق من الدروس وشرح الدروس ذات الطابع النظري.</a:t>
            </a:r>
            <a:endParaRPr lang="en-US" dirty="0">
              <a:latin typeface="Times New Roman"/>
              <a:ea typeface="Times New Roman"/>
            </a:endParaRPr>
          </a:p>
          <a:p>
            <a:pPr marL="342900" lvl="0" indent="-342900" algn="justLow" rtl="1">
              <a:lnSpc>
                <a:spcPct val="90000"/>
              </a:lnSpc>
              <a:spcAft>
                <a:spcPts val="0"/>
              </a:spcAft>
              <a:buFont typeface="+mj-lt"/>
              <a:buAutoNum type="arabicPeriod"/>
            </a:pPr>
            <a:r>
              <a:rPr lang="ar-EG" sz="2000" dirty="0">
                <a:latin typeface="Times New Roman"/>
                <a:ea typeface="Times New Roman"/>
                <a:cs typeface="AdvertisingExtraBold"/>
              </a:rPr>
              <a:t>تتطلب المحاضرة استعدادات قليلة إذا ما قورنت بطرق التدريس الأخرى، حيث يجهز المعلم محاضرته ثم يلقيها على الطلاب وهم في هدوء وسكون.</a:t>
            </a:r>
            <a:endParaRPr lang="en-US" dirty="0">
              <a:latin typeface="Times New Roman"/>
              <a:ea typeface="Times New Roman"/>
            </a:endParaRPr>
          </a:p>
          <a:p>
            <a:pPr marL="342900" lvl="0" indent="-342900" algn="justLow" rtl="1">
              <a:lnSpc>
                <a:spcPct val="90000"/>
              </a:lnSpc>
              <a:spcAft>
                <a:spcPts val="0"/>
              </a:spcAft>
              <a:buFont typeface="+mj-lt"/>
              <a:buAutoNum type="arabicPeriod"/>
            </a:pPr>
            <a:r>
              <a:rPr lang="ar-EG" sz="2000" dirty="0">
                <a:latin typeface="Times New Roman"/>
                <a:ea typeface="Times New Roman"/>
                <a:cs typeface="AdvertisingExtraBold"/>
              </a:rPr>
              <a:t>يمكن باستخدام هذه الطريقة تغطية جزء كبير من المادة العلمية في وقت محدد (الاقتصاد في الوقت).</a:t>
            </a:r>
            <a:endParaRPr lang="en-US" dirty="0">
              <a:latin typeface="Times New Roman"/>
              <a:ea typeface="Times New Roman"/>
            </a:endParaRPr>
          </a:p>
          <a:p>
            <a:pPr marL="342900" lvl="0" indent="-342900" algn="justLow" rtl="1">
              <a:lnSpc>
                <a:spcPct val="90000"/>
              </a:lnSpc>
              <a:spcAft>
                <a:spcPts val="0"/>
              </a:spcAft>
              <a:buFont typeface="+mj-lt"/>
              <a:buAutoNum type="arabicPeriod"/>
            </a:pPr>
            <a:r>
              <a:rPr lang="ar-EG" sz="2000" dirty="0">
                <a:latin typeface="Times New Roman"/>
                <a:ea typeface="Times New Roman"/>
                <a:cs typeface="AdvertisingExtraBold"/>
              </a:rPr>
              <a:t>تناسب هذه الطريقة التدريس في الفصول المكدسة بالطلاب.</a:t>
            </a:r>
            <a:endParaRPr lang="en-US" dirty="0">
              <a:latin typeface="Times New Roman"/>
              <a:ea typeface="Times New Roman"/>
            </a:endParaRPr>
          </a:p>
          <a:p>
            <a:pPr marL="342900" lvl="0" indent="-342900" algn="justLow" rtl="1">
              <a:lnSpc>
                <a:spcPct val="90000"/>
              </a:lnSpc>
              <a:spcAft>
                <a:spcPts val="0"/>
              </a:spcAft>
              <a:buFont typeface="+mj-lt"/>
              <a:buAutoNum type="arabicPeriod"/>
            </a:pPr>
            <a:r>
              <a:rPr lang="ar-EG" sz="2000" dirty="0">
                <a:latin typeface="Times New Roman"/>
                <a:ea typeface="Times New Roman"/>
                <a:cs typeface="AdvertisingExtraBold"/>
              </a:rPr>
              <a:t>يمكن التغلب على عدم توفر الإمكانيات والتجهيزات اللازمة للدراسة المعملية باستخدام طريقة الإلقاء</a:t>
            </a:r>
            <a:r>
              <a:rPr lang="ar-EG" sz="2000" dirty="0" smtClean="0">
                <a:latin typeface="Times New Roman"/>
                <a:ea typeface="Times New Roman"/>
                <a:cs typeface="AdvertisingExtraBold"/>
              </a:rPr>
              <a:t>.</a:t>
            </a:r>
          </a:p>
          <a:p>
            <a:pPr marL="342900" lvl="0" indent="-342900" algn="justLow" rtl="1">
              <a:lnSpc>
                <a:spcPct val="90000"/>
              </a:lnSpc>
              <a:spcAft>
                <a:spcPts val="0"/>
              </a:spcAft>
            </a:pPr>
            <a:endParaRPr lang="en-US" dirty="0">
              <a:latin typeface="Times New Roman"/>
              <a:ea typeface="Times New Roman"/>
            </a:endParaRPr>
          </a:p>
          <a:p>
            <a:pPr algn="justLow" rtl="1">
              <a:lnSpc>
                <a:spcPct val="90000"/>
              </a:lnSpc>
              <a:spcAft>
                <a:spcPts val="0"/>
              </a:spcAft>
            </a:pPr>
            <a:r>
              <a:rPr lang="ar-EG" sz="2400" b="1" dirty="0">
                <a:solidFill>
                  <a:srgbClr val="C00000"/>
                </a:solidFill>
                <a:latin typeface="Times New Roman"/>
                <a:ea typeface="Times New Roman"/>
                <a:cs typeface="AdvertisingExtraBold"/>
              </a:rPr>
              <a:t>عيوب طريقة </a:t>
            </a:r>
            <a:r>
              <a:rPr lang="ar-EG" sz="2400" b="1" dirty="0" smtClean="0">
                <a:solidFill>
                  <a:srgbClr val="C00000"/>
                </a:solidFill>
                <a:latin typeface="Times New Roman"/>
                <a:ea typeface="Times New Roman"/>
                <a:cs typeface="AdvertisingExtraBold"/>
              </a:rPr>
              <a:t>المحاضرة / الإلقاء:</a:t>
            </a:r>
          </a:p>
          <a:p>
            <a:pPr algn="justLow" rtl="1">
              <a:lnSpc>
                <a:spcPct val="90000"/>
              </a:lnSpc>
              <a:spcAft>
                <a:spcPts val="0"/>
              </a:spcAft>
            </a:pPr>
            <a:endParaRPr lang="en-US" dirty="0">
              <a:solidFill>
                <a:srgbClr val="C00000"/>
              </a:solidFill>
              <a:latin typeface="Times New Roman"/>
              <a:ea typeface="Times New Roman"/>
            </a:endParaRPr>
          </a:p>
          <a:p>
            <a:pPr marL="342900" lvl="0" indent="-342900" algn="justLow" rtl="1">
              <a:lnSpc>
                <a:spcPct val="90000"/>
              </a:lnSpc>
              <a:spcAft>
                <a:spcPts val="0"/>
              </a:spcAft>
              <a:buFont typeface="+mj-lt"/>
              <a:buAutoNum type="arabicPeriod"/>
            </a:pPr>
            <a:r>
              <a:rPr lang="ar-EG" sz="2000" dirty="0">
                <a:latin typeface="Times New Roman"/>
                <a:ea typeface="Times New Roman"/>
                <a:cs typeface="AdvertisingExtraBold"/>
              </a:rPr>
              <a:t>تعتمد هذه الطريقة على التجريد دون الخبرات الواقعية المباشرة، وبالتالي يعجز بعض الطلاب عن الاستيعاب والمتابعة لعناصر المحاضرة.</a:t>
            </a:r>
            <a:endParaRPr lang="en-US" dirty="0">
              <a:latin typeface="Times New Roman"/>
              <a:ea typeface="Times New Roman"/>
            </a:endParaRPr>
          </a:p>
          <a:p>
            <a:pPr marL="342900" lvl="0" indent="-342900" algn="justLow" rtl="1">
              <a:lnSpc>
                <a:spcPct val="90000"/>
              </a:lnSpc>
              <a:spcAft>
                <a:spcPts val="0"/>
              </a:spcAft>
              <a:buFont typeface="+mj-lt"/>
              <a:buAutoNum type="arabicPeriod"/>
            </a:pPr>
            <a:r>
              <a:rPr lang="ar-EG" sz="2000" dirty="0">
                <a:latin typeface="Times New Roman"/>
                <a:ea typeface="Times New Roman"/>
                <a:cs typeface="AdvertisingExtraBold"/>
              </a:rPr>
              <a:t>تؤدي هذه الطريقة إلى ملل الطلاب وتقلل من انتباههم لما يقوله المعلم خاصة إذا استمر الإلقاء لفترة طويلة.</a:t>
            </a:r>
            <a:endParaRPr lang="en-US" dirty="0">
              <a:latin typeface="Times New Roman"/>
              <a:ea typeface="Times New Roman"/>
            </a:endParaRPr>
          </a:p>
          <a:p>
            <a:pPr marL="342900" lvl="0" indent="-342900" algn="justLow" rtl="1">
              <a:lnSpc>
                <a:spcPct val="90000"/>
              </a:lnSpc>
              <a:spcAft>
                <a:spcPts val="0"/>
              </a:spcAft>
              <a:buFont typeface="+mj-lt"/>
              <a:buAutoNum type="arabicPeriod"/>
            </a:pPr>
            <a:r>
              <a:rPr lang="ar-EG" sz="2000" dirty="0">
                <a:latin typeface="Times New Roman"/>
                <a:ea typeface="Times New Roman"/>
                <a:cs typeface="AdvertisingExtraBold"/>
              </a:rPr>
              <a:t>لا تراعي الفروق الفردية بين الطلاب حيث المادة العلمية المقدمة لهم واحدة.</a:t>
            </a:r>
            <a:endParaRPr lang="en-US" dirty="0">
              <a:latin typeface="Times New Roman"/>
              <a:ea typeface="Times New Roman"/>
            </a:endParaRPr>
          </a:p>
          <a:p>
            <a:pPr marL="342900" lvl="0" indent="-342900" algn="justLow" rtl="1">
              <a:lnSpc>
                <a:spcPct val="90000"/>
              </a:lnSpc>
              <a:spcAft>
                <a:spcPts val="0"/>
              </a:spcAft>
              <a:buFont typeface="+mj-lt"/>
              <a:buAutoNum type="arabicPeriod"/>
            </a:pPr>
            <a:r>
              <a:rPr lang="ar-EG" sz="2000" dirty="0">
                <a:latin typeface="Times New Roman"/>
                <a:ea typeface="Times New Roman"/>
                <a:cs typeface="AdvertisingExtraBold"/>
              </a:rPr>
              <a:t>تكاد تنعدم التغذية المرتجعة في هذه الطريقة والتي من خلالها يستطيع المعلم معرفة مدى تحقق الأهداف التعليمية المرجوة من تدريسه.</a:t>
            </a:r>
            <a:endParaRPr lang="en-US" dirty="0">
              <a:latin typeface="Times New Roman"/>
              <a:ea typeface="Times New Roman"/>
            </a:endParaRPr>
          </a:p>
          <a:p>
            <a:pPr marL="342900" lvl="0" indent="-342900" algn="justLow" rtl="1">
              <a:lnSpc>
                <a:spcPct val="90000"/>
              </a:lnSpc>
              <a:spcAft>
                <a:spcPts val="0"/>
              </a:spcAft>
              <a:buFont typeface="+mj-lt"/>
              <a:buAutoNum type="arabicPeriod"/>
            </a:pPr>
            <a:r>
              <a:rPr lang="ar-EG" sz="2000" dirty="0">
                <a:latin typeface="Times New Roman"/>
                <a:ea typeface="Times New Roman"/>
                <a:cs typeface="AdvertisingExtraBold"/>
              </a:rPr>
              <a:t>لا تفيد في تعلم الطلاب للمهارات العملية، كما أن دورها محدود في إكسابهم للجوانب الانفعالية.</a:t>
            </a:r>
            <a:endParaRPr lang="en-US" dirty="0">
              <a:latin typeface="Times New Roman"/>
              <a:ea typeface="Times New Roman"/>
            </a:endParaRPr>
          </a:p>
          <a:p>
            <a:pPr indent="457200" algn="justLow" rtl="1">
              <a:lnSpc>
                <a:spcPct val="90000"/>
              </a:lnSpc>
              <a:spcAft>
                <a:spcPts val="0"/>
              </a:spcAft>
            </a:pPr>
            <a:endParaRPr lang="en-US" sz="2000" dirty="0">
              <a:effectLst/>
              <a:latin typeface="Times New Roman"/>
              <a:ea typeface="Times New Roman"/>
              <a:cs typeface="Traditional Arabic"/>
            </a:endParaRPr>
          </a:p>
        </p:txBody>
      </p:sp>
      <p:sp>
        <p:nvSpPr>
          <p:cNvPr id="3" name="Slide Number Placeholder 2"/>
          <p:cNvSpPr>
            <a:spLocks noGrp="1"/>
          </p:cNvSpPr>
          <p:nvPr>
            <p:ph type="sldNum" sz="quarter" idx="12"/>
          </p:nvPr>
        </p:nvSpPr>
        <p:spPr/>
        <p:txBody>
          <a:bodyPr/>
          <a:lstStyle/>
          <a:p>
            <a:fld id="{A6A01B5A-6D16-4ADD-9F02-C4322D9FCC7C}" type="slidenum">
              <a:rPr lang="ar-EG" smtClean="0"/>
              <a:pPr/>
              <a:t>50</a:t>
            </a:fld>
            <a:endParaRPr lang="ar-EG"/>
          </a:p>
        </p:txBody>
      </p:sp>
      <p:sp>
        <p:nvSpPr>
          <p:cNvPr id="4" name="Footer Placeholder 3"/>
          <p:cNvSpPr>
            <a:spLocks noGrp="1"/>
          </p:cNvSpPr>
          <p:nvPr>
            <p:ph type="ftr" sz="quarter" idx="11"/>
          </p:nvPr>
        </p:nvSpPr>
        <p:spPr/>
        <p:txBody>
          <a:bodyPr/>
          <a:lstStyle/>
          <a:p>
            <a:pPr algn="ctr"/>
            <a:r>
              <a:rPr lang="ar-EG" dirty="0" smtClean="0"/>
              <a:t>أ.د. علي حسين</a:t>
            </a:r>
            <a:endParaRPr lang="ar-EG" dirty="0"/>
          </a:p>
        </p:txBody>
      </p:sp>
    </p:spTree>
    <p:extLst>
      <p:ext uri="{BB962C8B-B14F-4D97-AF65-F5344CB8AC3E}">
        <p14:creationId xmlns:p14="http://schemas.microsoft.com/office/powerpoint/2010/main" xmlns="" val="376939493"/>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8"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heel(8)">
                                      <p:cBhvr>
                                        <p:cTn id="7"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85720" y="1225689"/>
            <a:ext cx="8501122" cy="5078313"/>
          </a:xfrm>
          <a:prstGeom prst="rect">
            <a:avLst/>
          </a:prstGeom>
        </p:spPr>
        <p:txBody>
          <a:bodyPr wrap="square">
            <a:spAutoFit/>
          </a:bodyPr>
          <a:lstStyle/>
          <a:p>
            <a:pPr marL="342900" lvl="0" indent="-342900" algn="justLow">
              <a:lnSpc>
                <a:spcPct val="90000"/>
              </a:lnSpc>
              <a:buFont typeface="+mj-lt"/>
              <a:buAutoNum type="arabicPeriod"/>
            </a:pPr>
            <a:r>
              <a:rPr lang="ar-EG" sz="2000" dirty="0" smtClean="0">
                <a:latin typeface="Times New Roman" pitchFamily="18" charset="0"/>
                <a:ea typeface="Times New Roman"/>
                <a:cs typeface="Times New Roman" pitchFamily="18" charset="0"/>
              </a:rPr>
              <a:t>مراعاة وضوح الصوت وسلامة النطق، وأن يشبع الصوته الثقة والسيطرة على الموقف التعليمي.</a:t>
            </a:r>
            <a:endParaRPr lang="en-US" sz="2000" dirty="0" smtClean="0">
              <a:latin typeface="Times New Roman" pitchFamily="18" charset="0"/>
              <a:ea typeface="Times New Roman"/>
              <a:cs typeface="Times New Roman" pitchFamily="18" charset="0"/>
            </a:endParaRPr>
          </a:p>
          <a:p>
            <a:pPr marL="342900" lvl="0" indent="-342900" algn="justLow">
              <a:lnSpc>
                <a:spcPct val="90000"/>
              </a:lnSpc>
              <a:buFont typeface="+mj-lt"/>
              <a:buAutoNum type="arabicPeriod"/>
            </a:pPr>
            <a:r>
              <a:rPr lang="ar-EG" sz="2000" dirty="0" smtClean="0">
                <a:latin typeface="Times New Roman" pitchFamily="18" charset="0"/>
                <a:ea typeface="Times New Roman"/>
                <a:cs typeface="Times New Roman" pitchFamily="18" charset="0"/>
              </a:rPr>
              <a:t>مراعاة سرعة الإلقاء بحيث يستطيع الطلاب المتابعة، وتغيير نبرات الصوت، حسب طبيعة ومتطلبات الموقف .</a:t>
            </a:r>
            <a:endParaRPr lang="en-US" sz="2000" dirty="0" smtClean="0">
              <a:latin typeface="Times New Roman" pitchFamily="18" charset="0"/>
              <a:ea typeface="Times New Roman"/>
              <a:cs typeface="Times New Roman" pitchFamily="18" charset="0"/>
            </a:endParaRPr>
          </a:p>
          <a:p>
            <a:pPr marL="342900" lvl="0" indent="-342900" algn="justLow">
              <a:lnSpc>
                <a:spcPct val="90000"/>
              </a:lnSpc>
              <a:buFont typeface="+mj-lt"/>
              <a:buAutoNum type="arabicPeriod"/>
            </a:pPr>
            <a:r>
              <a:rPr lang="ar-EG" sz="2000" dirty="0" smtClean="0">
                <a:latin typeface="Times New Roman" pitchFamily="18" charset="0"/>
                <a:ea typeface="Times New Roman"/>
                <a:cs typeface="Times New Roman" pitchFamily="18" charset="0"/>
              </a:rPr>
              <a:t>الاستعانة ببعض العروض العملية أثناء المحاضرة أو استخدام بعض النماذج والمجسمات أو اللوحات أو تجارب العرض، وذلك بغرض توضيح بعض الحقائق والمفاهيم والظواهر والتطبيقات العلمية.</a:t>
            </a:r>
            <a:endParaRPr lang="en-US" sz="2000" dirty="0" smtClean="0">
              <a:latin typeface="Times New Roman" pitchFamily="18" charset="0"/>
              <a:ea typeface="Times New Roman"/>
              <a:cs typeface="Times New Roman" pitchFamily="18" charset="0"/>
            </a:endParaRPr>
          </a:p>
          <a:p>
            <a:pPr marL="342900" indent="-342900" algn="justLow">
              <a:lnSpc>
                <a:spcPct val="90000"/>
              </a:lnSpc>
              <a:buFont typeface="+mj-lt"/>
              <a:buAutoNum type="arabicPeriod"/>
            </a:pPr>
            <a:r>
              <a:rPr lang="ar-EG" sz="2000" dirty="0" smtClean="0">
                <a:latin typeface="Times New Roman" pitchFamily="18" charset="0"/>
                <a:ea typeface="Times New Roman"/>
                <a:cs typeface="Times New Roman" pitchFamily="18" charset="0"/>
              </a:rPr>
              <a:t>تلخيص المفاهيم والعناصر الأساسية في الدروس ويزود الطلاب بها مع عدم الانتقال من مفهوم إلى آخر انتقالاً مفاجئاً إلا بعد التمهيد لهذا الانتقال بصورة كافية.</a:t>
            </a:r>
            <a:endParaRPr lang="en-US" sz="2000" dirty="0" smtClean="0">
              <a:latin typeface="Times New Roman" pitchFamily="18" charset="0"/>
              <a:ea typeface="Times New Roman"/>
              <a:cs typeface="Times New Roman" pitchFamily="18" charset="0"/>
            </a:endParaRPr>
          </a:p>
          <a:p>
            <a:pPr marL="342900" lvl="0" indent="-342900" algn="justLow">
              <a:lnSpc>
                <a:spcPct val="90000"/>
              </a:lnSpc>
              <a:buFont typeface="+mj-lt"/>
              <a:buAutoNum type="arabicPeriod"/>
            </a:pPr>
            <a:r>
              <a:rPr lang="ar-EG" sz="2000" dirty="0" smtClean="0">
                <a:latin typeface="Times New Roman" pitchFamily="18" charset="0"/>
                <a:ea typeface="Times New Roman"/>
                <a:cs typeface="Times New Roman" pitchFamily="18" charset="0"/>
              </a:rPr>
              <a:t>استخدام أساليب المناقشة من وقت لآخر أثناء المحاضرة كالمراجعة للمعلومات السابقة لدى الطلاب أو إثارة مشكلات تحتاج إلى تفكير من جانب الطلاب للتحقق من متابعة الطلاب لسير الدرس أو لتطبيق المعلومات التي اكتسبوها.</a:t>
            </a:r>
            <a:endParaRPr lang="en-US" sz="2000" dirty="0" smtClean="0">
              <a:latin typeface="Times New Roman" pitchFamily="18" charset="0"/>
              <a:ea typeface="Times New Roman"/>
              <a:cs typeface="Times New Roman" pitchFamily="18" charset="0"/>
            </a:endParaRPr>
          </a:p>
          <a:p>
            <a:pPr marL="342900" lvl="0" indent="-342900" algn="justLow">
              <a:lnSpc>
                <a:spcPct val="90000"/>
              </a:lnSpc>
              <a:buFont typeface="+mj-lt"/>
              <a:buAutoNum type="arabicPeriod"/>
            </a:pPr>
            <a:r>
              <a:rPr lang="ar-EG" sz="2000" dirty="0" smtClean="0">
                <a:latin typeface="Times New Roman" pitchFamily="18" charset="0"/>
                <a:ea typeface="Times New Roman"/>
                <a:cs typeface="Times New Roman" pitchFamily="18" charset="0"/>
              </a:rPr>
              <a:t>استخدام خرائط المفاهيم أثناء المحاضرة، فبدلاً من كتابة ملخص على السبورة عبارة عن كلمات غير مترابطة، يمكن أن يكون عبارة عن خريطة مفاهيم، مما يحقق للطلاب التعلم ذا المعنى.</a:t>
            </a:r>
            <a:endParaRPr lang="en-US" sz="2000" dirty="0" smtClean="0">
              <a:latin typeface="Times New Roman" pitchFamily="18" charset="0"/>
              <a:ea typeface="Times New Roman"/>
              <a:cs typeface="Times New Roman" pitchFamily="18" charset="0"/>
            </a:endParaRPr>
          </a:p>
          <a:p>
            <a:pPr marL="342900" lvl="0" indent="-342900" algn="justLow">
              <a:lnSpc>
                <a:spcPct val="90000"/>
              </a:lnSpc>
              <a:buFont typeface="+mj-lt"/>
              <a:buAutoNum type="arabicPeriod"/>
            </a:pPr>
            <a:r>
              <a:rPr lang="ar-EG" sz="2000" dirty="0" smtClean="0">
                <a:latin typeface="Times New Roman" pitchFamily="18" charset="0"/>
                <a:ea typeface="Times New Roman"/>
                <a:cs typeface="Times New Roman" pitchFamily="18" charset="0"/>
              </a:rPr>
              <a:t>استخدام المتشابهات العلمية عند تدريس مفاهيم جديدة وذلك بإبراز أوجه الشبه وأوجه الاختلاف من هذا المفهوم الجديد والشئ المشبه به (المألوف لدى الطلاب).</a:t>
            </a:r>
            <a:endParaRPr lang="en-US" sz="2000" dirty="0" smtClean="0">
              <a:latin typeface="Times New Roman" pitchFamily="18" charset="0"/>
              <a:ea typeface="Times New Roman"/>
              <a:cs typeface="Times New Roman" pitchFamily="18" charset="0"/>
            </a:endParaRPr>
          </a:p>
          <a:p>
            <a:pPr marL="342900" lvl="0" indent="-342900" algn="justLow">
              <a:lnSpc>
                <a:spcPct val="90000"/>
              </a:lnSpc>
              <a:buFont typeface="+mj-lt"/>
              <a:buAutoNum type="arabicPeriod"/>
            </a:pPr>
            <a:r>
              <a:rPr lang="ar-EG" sz="2000" dirty="0" smtClean="0">
                <a:latin typeface="Times New Roman" pitchFamily="18" charset="0"/>
                <a:ea typeface="Times New Roman"/>
                <a:cs typeface="Times New Roman" pitchFamily="18" charset="0"/>
              </a:rPr>
              <a:t>استخدام العصف الذهني في الموضوعات والمشكلات المفتوحة والتي تحتاج إبداء وجهات النظر والتفكير من جانب الطلاب حيث يقدم الطلاب أكبر عدد من الأفكار لمعالجة الموضوع.</a:t>
            </a:r>
            <a:endParaRPr lang="ar-EG" sz="2000" b="1" dirty="0" smtClean="0">
              <a:latin typeface="Times New Roman" pitchFamily="18" charset="0"/>
              <a:ea typeface="Times New Roman"/>
              <a:cs typeface="Times New Roman" pitchFamily="18" charset="0"/>
            </a:endParaRPr>
          </a:p>
          <a:p>
            <a:pPr marL="342900" lvl="0" indent="-342900" algn="justLow">
              <a:lnSpc>
                <a:spcPct val="90000"/>
              </a:lnSpc>
              <a:buFont typeface="+mj-lt"/>
              <a:buAutoNum type="arabicPeriod"/>
            </a:pPr>
            <a:r>
              <a:rPr lang="ar-EG" sz="2000" dirty="0" smtClean="0">
                <a:latin typeface="Times New Roman" pitchFamily="18" charset="0"/>
                <a:ea typeface="Times New Roman"/>
                <a:cs typeface="Times New Roman" pitchFamily="18" charset="0"/>
              </a:rPr>
              <a:t>التوقف عن الاستمرار في المحاضرة عند ملاحظة علامات الحيرة أو عدم الفهم على الطلاب  وطرح بعض الأسئلة ومناقشتها حتى تزول الصعوبة والغموض.</a:t>
            </a:r>
            <a:endParaRPr lang="en-US" sz="2000" dirty="0" smtClean="0">
              <a:latin typeface="Times New Roman" pitchFamily="18" charset="0"/>
              <a:ea typeface="Times New Roman"/>
              <a:cs typeface="Times New Roman" pitchFamily="18" charset="0"/>
            </a:endParaRPr>
          </a:p>
        </p:txBody>
      </p:sp>
      <p:sp>
        <p:nvSpPr>
          <p:cNvPr id="4" name="Rectangle 3"/>
          <p:cNvSpPr/>
          <p:nvPr/>
        </p:nvSpPr>
        <p:spPr>
          <a:xfrm>
            <a:off x="3357554" y="428604"/>
            <a:ext cx="5280021" cy="480131"/>
          </a:xfrm>
          <a:prstGeom prst="rect">
            <a:avLst/>
          </a:prstGeom>
        </p:spPr>
        <p:txBody>
          <a:bodyPr wrap="square">
            <a:spAutoFit/>
          </a:bodyPr>
          <a:lstStyle/>
          <a:p>
            <a:pPr lvl="0" algn="justLow">
              <a:lnSpc>
                <a:spcPct val="90000"/>
              </a:lnSpc>
            </a:pPr>
            <a:r>
              <a:rPr lang="ar-EG" sz="2800" b="1" dirty="0" smtClean="0">
                <a:solidFill>
                  <a:srgbClr val="C00000"/>
                </a:solidFill>
                <a:latin typeface="Times New Roman"/>
                <a:ea typeface="Times New Roman"/>
                <a:cs typeface="AdvertisingExtraBold"/>
              </a:rPr>
              <a:t>أساليب تطوير طريقة المحاضرة / الإلقاء:</a:t>
            </a:r>
          </a:p>
        </p:txBody>
      </p:sp>
      <p:sp>
        <p:nvSpPr>
          <p:cNvPr id="5" name="Slide Number Placeholder 4"/>
          <p:cNvSpPr>
            <a:spLocks noGrp="1"/>
          </p:cNvSpPr>
          <p:nvPr>
            <p:ph type="sldNum" sz="quarter" idx="12"/>
          </p:nvPr>
        </p:nvSpPr>
        <p:spPr/>
        <p:txBody>
          <a:bodyPr/>
          <a:lstStyle/>
          <a:p>
            <a:fld id="{A6A01B5A-6D16-4ADD-9F02-C4322D9FCC7C}" type="slidenum">
              <a:rPr lang="ar-EG" smtClean="0"/>
              <a:pPr/>
              <a:t>51</a:t>
            </a:fld>
            <a:endParaRPr lang="ar-EG"/>
          </a:p>
        </p:txBody>
      </p:sp>
      <p:sp>
        <p:nvSpPr>
          <p:cNvPr id="6" name="Footer Placeholder 5"/>
          <p:cNvSpPr>
            <a:spLocks noGrp="1"/>
          </p:cNvSpPr>
          <p:nvPr>
            <p:ph type="ftr" sz="quarter" idx="11"/>
          </p:nvPr>
        </p:nvSpPr>
        <p:spPr/>
        <p:txBody>
          <a:bodyPr/>
          <a:lstStyle/>
          <a:p>
            <a:pPr algn="ctr"/>
            <a:r>
              <a:rPr lang="ar-EG" dirty="0" smtClean="0"/>
              <a:t>أ.د. علي حسين</a:t>
            </a:r>
            <a:endParaRPr lang="ar-EG" dirty="0"/>
          </a:p>
        </p:txBody>
      </p:sp>
    </p:spTree>
    <p:extLst>
      <p:ext uri="{BB962C8B-B14F-4D97-AF65-F5344CB8AC3E}">
        <p14:creationId xmlns:p14="http://schemas.microsoft.com/office/powerpoint/2010/main" xmlns="" val="55781843"/>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A6A01B5A-6D16-4ADD-9F02-C4322D9FCC7C}" type="slidenum">
              <a:rPr lang="ar-EG" smtClean="0"/>
              <a:pPr/>
              <a:t>52</a:t>
            </a:fld>
            <a:endParaRPr lang="ar-EG"/>
          </a:p>
        </p:txBody>
      </p:sp>
      <p:sp>
        <p:nvSpPr>
          <p:cNvPr id="6" name="Footer Placeholder 5"/>
          <p:cNvSpPr>
            <a:spLocks noGrp="1"/>
          </p:cNvSpPr>
          <p:nvPr>
            <p:ph type="ftr" sz="quarter" idx="11"/>
          </p:nvPr>
        </p:nvSpPr>
        <p:spPr/>
        <p:txBody>
          <a:bodyPr/>
          <a:lstStyle/>
          <a:p>
            <a:pPr algn="ctr"/>
            <a:r>
              <a:rPr lang="ar-EG" dirty="0" smtClean="0"/>
              <a:t>أ.د. علي حسين</a:t>
            </a:r>
            <a:endParaRPr lang="ar-EG" dirty="0"/>
          </a:p>
        </p:txBody>
      </p:sp>
      <p:sp>
        <p:nvSpPr>
          <p:cNvPr id="10" name="Rectangle 9"/>
          <p:cNvSpPr/>
          <p:nvPr/>
        </p:nvSpPr>
        <p:spPr>
          <a:xfrm rot="20764666">
            <a:off x="3805287" y="1812030"/>
            <a:ext cx="5283213" cy="2585323"/>
          </a:xfrm>
          <a:prstGeom prst="rect">
            <a:avLst/>
          </a:prstGeom>
        </p:spPr>
        <p:txBody>
          <a:bodyPr wrap="square">
            <a:spAutoFit/>
          </a:bodyPr>
          <a:lstStyle/>
          <a:p>
            <a:pPr algn="ctr"/>
            <a:r>
              <a:rPr lang="ar-EG" sz="5400" b="1" dirty="0" smtClean="0"/>
              <a:t>شكرا </a:t>
            </a:r>
          </a:p>
          <a:p>
            <a:pPr algn="ctr"/>
            <a:r>
              <a:rPr lang="ar-EG" sz="5400" b="1" dirty="0" smtClean="0"/>
              <a:t>والسلام عليكم </a:t>
            </a:r>
          </a:p>
          <a:p>
            <a:pPr algn="ctr"/>
            <a:r>
              <a:rPr lang="ar-EG" sz="5400" b="1" dirty="0" smtClean="0"/>
              <a:t>ورحمة الله وبركاته </a:t>
            </a:r>
            <a:endParaRPr lang="ar-EG" sz="5400" b="1" dirty="0"/>
          </a:p>
        </p:txBody>
      </p:sp>
      <p:pic>
        <p:nvPicPr>
          <p:cNvPr id="2051" name="Picture 3" descr="C:\Documents and Settings\dr- Aly\Desktop\أشكال توضيحية\ورد.jpg"/>
          <p:cNvPicPr>
            <a:picLocks noChangeAspect="1" noChangeArrowheads="1"/>
          </p:cNvPicPr>
          <p:nvPr/>
        </p:nvPicPr>
        <p:blipFill>
          <a:blip r:embed="rId3"/>
          <a:srcRect/>
          <a:stretch>
            <a:fillRect/>
          </a:stretch>
        </p:blipFill>
        <p:spPr bwMode="auto">
          <a:xfrm>
            <a:off x="142844" y="857232"/>
            <a:ext cx="4071966" cy="5572164"/>
          </a:xfrm>
          <a:prstGeom prst="ellipse">
            <a:avLst/>
          </a:prstGeom>
          <a:ln>
            <a:noFill/>
          </a:ln>
          <a:effectLst>
            <a:softEdge rad="112500"/>
          </a:effectLst>
        </p:spPr>
      </p:pic>
    </p:spTree>
    <p:extLst>
      <p:ext uri="{BB962C8B-B14F-4D97-AF65-F5344CB8AC3E}">
        <p14:creationId xmlns:p14="http://schemas.microsoft.com/office/powerpoint/2010/main" xmlns="" val="3420122333"/>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85794"/>
            <a:ext cx="9144000" cy="1000132"/>
          </a:xfrm>
          <a:solidFill>
            <a:schemeClr val="accent5">
              <a:lumMod val="60000"/>
              <a:lumOff val="40000"/>
            </a:schemeClr>
          </a:solidFill>
        </p:spPr>
        <p:txBody>
          <a:bodyPr>
            <a:normAutofit fontScale="90000"/>
          </a:bodyPr>
          <a:lstStyle/>
          <a:p>
            <a:pPr algn="ctr"/>
            <a:r>
              <a:rPr lang="ar-EG" sz="4400" b="1" dirty="0" smtClean="0">
                <a:solidFill>
                  <a:schemeClr val="tx1"/>
                </a:solidFill>
              </a:rPr>
              <a:t>استراتيجية التدريس القائم التعلم التعاوني</a:t>
            </a:r>
            <a:r>
              <a:rPr lang="ar-EG" sz="3600" dirty="0" smtClean="0">
                <a:solidFill>
                  <a:schemeClr val="bg1"/>
                </a:solidFill>
              </a:rPr>
              <a:t/>
            </a:r>
            <a:br>
              <a:rPr lang="ar-EG" sz="3600" dirty="0" smtClean="0">
                <a:solidFill>
                  <a:schemeClr val="bg1"/>
                </a:solidFill>
              </a:rPr>
            </a:br>
            <a:r>
              <a:rPr lang="en-US" sz="3600" dirty="0" smtClean="0"/>
              <a:t>Co-Operative Learning</a:t>
            </a:r>
            <a:endParaRPr lang="ar-EG" sz="3600" dirty="0"/>
          </a:p>
        </p:txBody>
      </p:sp>
      <p:sp>
        <p:nvSpPr>
          <p:cNvPr id="3" name="Content Placeholder 2"/>
          <p:cNvSpPr>
            <a:spLocks noGrp="1"/>
          </p:cNvSpPr>
          <p:nvPr>
            <p:ph idx="1"/>
          </p:nvPr>
        </p:nvSpPr>
        <p:spPr>
          <a:xfrm>
            <a:off x="642910" y="2285992"/>
            <a:ext cx="7715304" cy="3714776"/>
          </a:xfrm>
          <a:solidFill>
            <a:schemeClr val="accent5">
              <a:lumMod val="60000"/>
              <a:lumOff val="40000"/>
            </a:schemeClr>
          </a:solidFill>
        </p:spPr>
        <p:style>
          <a:lnRef idx="1">
            <a:schemeClr val="accent1"/>
          </a:lnRef>
          <a:fillRef idx="2">
            <a:schemeClr val="accent1"/>
          </a:fillRef>
          <a:effectRef idx="1">
            <a:schemeClr val="accent1"/>
          </a:effectRef>
          <a:fontRef idx="minor">
            <a:schemeClr val="dk1"/>
          </a:fontRef>
        </p:style>
        <p:txBody>
          <a:bodyPr>
            <a:normAutofit/>
          </a:bodyPr>
          <a:lstStyle/>
          <a:p>
            <a:pPr marL="0" indent="0" algn="ctr">
              <a:spcBef>
                <a:spcPts val="0"/>
              </a:spcBef>
              <a:buNone/>
            </a:pPr>
            <a:r>
              <a:rPr lang="ar-EG" sz="3600" b="1" dirty="0" smtClean="0">
                <a:solidFill>
                  <a:schemeClr val="accent1">
                    <a:lumMod val="75000"/>
                  </a:schemeClr>
                </a:solidFill>
              </a:rPr>
              <a:t>المقصود بالتدريس القائم التعلم التعاوني </a:t>
            </a:r>
          </a:p>
          <a:p>
            <a:pPr marL="0" indent="0" algn="just">
              <a:spcBef>
                <a:spcPts val="0"/>
              </a:spcBef>
              <a:buNone/>
            </a:pPr>
            <a:r>
              <a:rPr lang="ar-EG" sz="3600" dirty="0" smtClean="0">
                <a:solidFill>
                  <a:schemeClr val="tx1"/>
                </a:solidFill>
              </a:rPr>
              <a:t>موقف تعليمي تعلمي يعمل الطلاب من خلاله في مجموعات صغيرة غير متجانسة لإنجاز المهام المطلوبة منهم في ضوء نواتج التعلم المُستهدفة، ويكون كل طالب في مجموعته مسئولاً عن تعلمه وتعلم زملائه بما يُقدمه من مهام. </a:t>
            </a:r>
            <a:endParaRPr lang="ar-EG" sz="3600" dirty="0">
              <a:solidFill>
                <a:schemeClr val="tx1"/>
              </a:solidFill>
            </a:endParaRPr>
          </a:p>
        </p:txBody>
      </p:sp>
      <p:sp>
        <p:nvSpPr>
          <p:cNvPr id="4" name="Slide Number Placeholder 3"/>
          <p:cNvSpPr>
            <a:spLocks noGrp="1"/>
          </p:cNvSpPr>
          <p:nvPr>
            <p:ph type="sldNum" sz="quarter" idx="12"/>
          </p:nvPr>
        </p:nvSpPr>
        <p:spPr/>
        <p:txBody>
          <a:bodyPr/>
          <a:lstStyle/>
          <a:p>
            <a:fld id="{A6A01B5A-6D16-4ADD-9F02-C4322D9FCC7C}" type="slidenum">
              <a:rPr lang="ar-EG" smtClean="0"/>
              <a:pPr/>
              <a:t>6</a:t>
            </a:fld>
            <a:endParaRPr lang="ar-EG"/>
          </a:p>
        </p:txBody>
      </p:sp>
      <p:sp>
        <p:nvSpPr>
          <p:cNvPr id="5" name="Footer Placeholder 4"/>
          <p:cNvSpPr>
            <a:spLocks noGrp="1"/>
          </p:cNvSpPr>
          <p:nvPr>
            <p:ph type="ftr" sz="quarter" idx="11"/>
          </p:nvPr>
        </p:nvSpPr>
        <p:spPr/>
        <p:txBody>
          <a:bodyPr/>
          <a:lstStyle/>
          <a:p>
            <a:r>
              <a:rPr lang="ar-EG" smtClean="0"/>
              <a:t>أ.د. علي حسين</a:t>
            </a:r>
            <a:endParaRPr lang="ar-EG"/>
          </a:p>
        </p:txBody>
      </p:sp>
    </p:spTree>
    <p:extLst>
      <p:ext uri="{BB962C8B-B14F-4D97-AF65-F5344CB8AC3E}">
        <p14:creationId xmlns:p14="http://schemas.microsoft.com/office/powerpoint/2010/main" xmlns="" val="42948394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Number Placeholder 17"/>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0CC6F90D-CF99-4940-A7FE-55FD51FF4D99}" type="slidenum">
              <a:rPr lang="ar-SA" smtClean="0">
                <a:solidFill>
                  <a:prstClr val="black"/>
                </a:solidFill>
              </a:rPr>
              <a:pPr eaLnBrk="1" hangingPunct="1"/>
              <a:t>7</a:t>
            </a:fld>
            <a:endParaRPr lang="en-US" dirty="0" smtClean="0">
              <a:solidFill>
                <a:prstClr val="black"/>
              </a:solidFill>
            </a:endParaRPr>
          </a:p>
        </p:txBody>
      </p:sp>
      <p:sp>
        <p:nvSpPr>
          <p:cNvPr id="40967" name="Rectangle 7"/>
          <p:cNvSpPr>
            <a:spLocks noGrp="1"/>
          </p:cNvSpPr>
          <p:nvPr>
            <p:ph type="title" idx="4294967295"/>
          </p:nvPr>
        </p:nvSpPr>
        <p:spPr bwMode="auto">
          <a:xfrm>
            <a:off x="142844" y="214290"/>
            <a:ext cx="8229600" cy="141287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440" tIns="45720" rIns="91440" bIns="45720" numCol="1" anchorCtr="0" compatLnSpc="1">
            <a:prstTxWarp prst="textNoShape">
              <a:avLst/>
            </a:prstTxWarp>
            <a:normAutofit/>
          </a:bodyPr>
          <a:lstStyle/>
          <a:p>
            <a:pPr algn="ctr"/>
            <a:r>
              <a:rPr lang="ar-SA" sz="5400" b="1" dirty="0" smtClean="0">
                <a:solidFill>
                  <a:schemeClr val="accent2"/>
                </a:solidFill>
                <a:effectLst/>
                <a:cs typeface="PT Bold Heading" pitchFamily="2" charset="-78"/>
              </a:rPr>
              <a:t>أسس التعلم التعاوني</a:t>
            </a:r>
            <a:endParaRPr lang="en-US" sz="5400" b="1" dirty="0" smtClean="0">
              <a:solidFill>
                <a:schemeClr val="accent2"/>
              </a:solidFill>
              <a:effectLst/>
              <a:cs typeface="PT Bold Heading" pitchFamily="2" charset="-78"/>
            </a:endParaRPr>
          </a:p>
        </p:txBody>
      </p:sp>
      <p:sp>
        <p:nvSpPr>
          <p:cNvPr id="40965" name="Rectangle 3"/>
          <p:cNvSpPr>
            <a:spLocks noGrp="1" noChangeArrowheads="1"/>
          </p:cNvSpPr>
          <p:nvPr>
            <p:ph type="body" idx="4294967295"/>
          </p:nvPr>
        </p:nvSpPr>
        <p:spPr>
          <a:xfrm>
            <a:off x="500034" y="2000240"/>
            <a:ext cx="7515252" cy="4044950"/>
          </a:xfrm>
        </p:spPr>
        <p:txBody>
          <a:bodyPr/>
          <a:lstStyle/>
          <a:p>
            <a:r>
              <a:rPr lang="ar-SA" sz="3200" b="1" dirty="0" smtClean="0"/>
              <a:t>الاعتماد الإيجابي المتبادل.</a:t>
            </a:r>
            <a:endParaRPr lang="en-US" sz="3200" b="1" dirty="0" smtClean="0">
              <a:cs typeface="Arial" pitchFamily="34" charset="0"/>
            </a:endParaRPr>
          </a:p>
          <a:p>
            <a:r>
              <a:rPr lang="ar-SA" sz="3200" b="1" dirty="0" smtClean="0"/>
              <a:t>المحاسبة الفردية.</a:t>
            </a:r>
            <a:endParaRPr lang="en-US" sz="3200" b="1" dirty="0" smtClean="0">
              <a:cs typeface="Arial" pitchFamily="34" charset="0"/>
            </a:endParaRPr>
          </a:p>
          <a:p>
            <a:r>
              <a:rPr lang="ar-SA" sz="3200" b="1" dirty="0" smtClean="0"/>
              <a:t>التفاعل المباشر بين ال</a:t>
            </a:r>
            <a:r>
              <a:rPr lang="ar-EG" sz="3200" b="1" dirty="0" smtClean="0"/>
              <a:t>طلاب</a:t>
            </a:r>
            <a:r>
              <a:rPr lang="ar-SA" sz="3200" b="1" dirty="0" smtClean="0"/>
              <a:t> (التفاعل بالمواجهة ).</a:t>
            </a:r>
            <a:endParaRPr lang="ar-EG" sz="3200" b="1" dirty="0" smtClean="0"/>
          </a:p>
          <a:p>
            <a:r>
              <a:rPr lang="ar-SA" sz="3200" b="1" dirty="0" smtClean="0"/>
              <a:t>المهارات </a:t>
            </a:r>
            <a:r>
              <a:rPr lang="ar-EG" sz="3200" b="1" dirty="0" smtClean="0"/>
              <a:t>الاجتماعية / التعاونية</a:t>
            </a:r>
            <a:r>
              <a:rPr lang="ar-SA" sz="3200" b="1" dirty="0" smtClean="0"/>
              <a:t>.   </a:t>
            </a:r>
            <a:endParaRPr lang="ar-EG" sz="3200" b="1" dirty="0" smtClean="0"/>
          </a:p>
          <a:p>
            <a:r>
              <a:rPr lang="ar-SA" sz="3200" b="1" dirty="0" smtClean="0"/>
              <a:t>إدارة الجماعة أو تنظيمها.</a:t>
            </a:r>
            <a:endParaRPr lang="en-US" sz="4000" b="1" dirty="0" smtClean="0"/>
          </a:p>
        </p:txBody>
      </p:sp>
      <p:sp>
        <p:nvSpPr>
          <p:cNvPr id="40963" name="Slide Number Placeholder 5"/>
          <p:cNvSpPr txBox="1">
            <a:spLocks noGrp="1"/>
          </p:cNvSpPr>
          <p:nvPr/>
        </p:nvSpPr>
        <p:spPr bwMode="auto">
          <a:xfrm>
            <a:off x="8647113" y="6408840"/>
            <a:ext cx="366712" cy="3651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rtl="0" eaLnBrk="1" fontAlgn="base" hangingPunct="1">
              <a:spcBef>
                <a:spcPct val="0"/>
              </a:spcBef>
              <a:spcAft>
                <a:spcPct val="0"/>
              </a:spcAft>
            </a:pPr>
            <a:fld id="{8F985B31-EA9F-4465-BDA1-5C92D8CF754E}" type="slidenum">
              <a:rPr lang="ar-SA" sz="1000" smtClean="0">
                <a:solidFill>
                  <a:prstClr val="black"/>
                </a:solidFill>
                <a:latin typeface="Lucida Sans Unicode" pitchFamily="34" charset="0"/>
              </a:rPr>
              <a:pPr rtl="0" eaLnBrk="1" fontAlgn="base" hangingPunct="1">
                <a:spcBef>
                  <a:spcPct val="0"/>
                </a:spcBef>
                <a:spcAft>
                  <a:spcPct val="0"/>
                </a:spcAft>
              </a:pPr>
              <a:t>7</a:t>
            </a:fld>
            <a:endParaRPr lang="en-US" sz="1000" dirty="0" smtClean="0">
              <a:solidFill>
                <a:prstClr val="black"/>
              </a:solidFill>
              <a:latin typeface="Lucida Sans Unicode" pitchFamily="34" charset="0"/>
            </a:endParaRPr>
          </a:p>
        </p:txBody>
      </p:sp>
      <p:sp>
        <p:nvSpPr>
          <p:cNvPr id="6" name="Footer Placeholder 5"/>
          <p:cNvSpPr>
            <a:spLocks noGrp="1"/>
          </p:cNvSpPr>
          <p:nvPr>
            <p:ph type="ftr" sz="quarter" idx="11"/>
          </p:nvPr>
        </p:nvSpPr>
        <p:spPr/>
        <p:txBody>
          <a:bodyPr/>
          <a:lstStyle/>
          <a:p>
            <a:r>
              <a:rPr lang="ar-EG" smtClean="0"/>
              <a:t>أ.د. علي حسين</a:t>
            </a:r>
            <a:endParaRPr lang="ar-EG"/>
          </a:p>
        </p:txBody>
      </p:sp>
    </p:spTree>
    <p:extLst>
      <p:ext uri="{BB962C8B-B14F-4D97-AF65-F5344CB8AC3E}">
        <p14:creationId xmlns:p14="http://schemas.microsoft.com/office/powerpoint/2010/main" xmlns="" val="29382604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8290" y="228600"/>
            <a:ext cx="7657563" cy="762000"/>
          </a:xfrm>
          <a:prstGeom prst="rect">
            <a:avLst/>
          </a:prstGeom>
          <a:ln/>
          <a:effectLst>
            <a:glow rad="228600">
              <a:schemeClr val="accent2">
                <a:satMod val="175000"/>
                <a:alpha val="40000"/>
              </a:schemeClr>
            </a:glow>
            <a:reflection blurRad="6350" stA="50000" endA="300" endPos="55500" dist="50800" dir="5400000" sy="-100000" algn="bl" rotWithShape="0"/>
          </a:effectLst>
        </p:spPr>
        <p:style>
          <a:lnRef idx="1">
            <a:schemeClr val="accent5"/>
          </a:lnRef>
          <a:fillRef idx="2">
            <a:schemeClr val="accent5"/>
          </a:fillRef>
          <a:effectRef idx="1">
            <a:schemeClr val="accent5"/>
          </a:effectRef>
          <a:fontRef idx="minor">
            <a:schemeClr val="dk1"/>
          </a:fontRef>
        </p:style>
        <p:txBody>
          <a:bodyPr rtlCol="1" anchor="ctr"/>
          <a:lstStyle/>
          <a:p>
            <a:pPr algn="ctr" rtl="1"/>
            <a:r>
              <a:rPr lang="ar-EG" sz="3200" b="1" dirty="0"/>
              <a:t>التعلم التعاوني  </a:t>
            </a:r>
            <a:r>
              <a:rPr lang="en-US" sz="3200" b="1" dirty="0"/>
              <a:t>Co-operative Learning</a:t>
            </a:r>
            <a:endParaRPr lang="en-US" sz="3200" dirty="0"/>
          </a:p>
        </p:txBody>
      </p:sp>
      <p:sp>
        <p:nvSpPr>
          <p:cNvPr id="2" name="Folded Corner 1"/>
          <p:cNvSpPr/>
          <p:nvPr/>
        </p:nvSpPr>
        <p:spPr>
          <a:xfrm>
            <a:off x="458274" y="1295400"/>
            <a:ext cx="8076126" cy="5334000"/>
          </a:xfrm>
          <a:prstGeom prst="foldedCorner">
            <a:avLst>
              <a:gd name="adj" fmla="val 11561"/>
            </a:avLst>
          </a:prstGeom>
        </p:spPr>
        <p:style>
          <a:lnRef idx="1">
            <a:schemeClr val="dk1"/>
          </a:lnRef>
          <a:fillRef idx="2">
            <a:schemeClr val="dk1"/>
          </a:fillRef>
          <a:effectRef idx="1">
            <a:schemeClr val="dk1"/>
          </a:effectRef>
          <a:fontRef idx="minor">
            <a:schemeClr val="dk1"/>
          </a:fontRef>
        </p:style>
        <p:txBody>
          <a:bodyPr rtlCol="1" anchor="ctr"/>
          <a:lstStyle/>
          <a:p>
            <a:pPr algn="justLow" rtl="1">
              <a:lnSpc>
                <a:spcPct val="90000"/>
              </a:lnSpc>
              <a:spcAft>
                <a:spcPts val="0"/>
              </a:spcAft>
            </a:pPr>
            <a:endParaRPr lang="ar-EG" sz="2400" b="1" dirty="0" smtClean="0">
              <a:latin typeface="Times New Roman"/>
              <a:ea typeface="Times New Roman"/>
              <a:cs typeface="AdvertisingExtraBold"/>
            </a:endParaRPr>
          </a:p>
          <a:p>
            <a:pPr algn="justLow" rtl="1">
              <a:lnSpc>
                <a:spcPct val="90000"/>
              </a:lnSpc>
              <a:spcAft>
                <a:spcPts val="0"/>
              </a:spcAft>
            </a:pPr>
            <a:r>
              <a:rPr lang="ar-EG" sz="2400" b="1" dirty="0" smtClean="0">
                <a:solidFill>
                  <a:srgbClr val="C00000"/>
                </a:solidFill>
                <a:latin typeface="Times New Roman"/>
                <a:ea typeface="Times New Roman"/>
                <a:cs typeface="AdvertisingExtraBold"/>
              </a:rPr>
              <a:t>مفهوم </a:t>
            </a:r>
            <a:r>
              <a:rPr lang="ar-EG" sz="2400" b="1" dirty="0">
                <a:solidFill>
                  <a:srgbClr val="C00000"/>
                </a:solidFill>
                <a:latin typeface="Times New Roman"/>
                <a:ea typeface="Times New Roman"/>
                <a:cs typeface="AdvertisingExtraBold"/>
              </a:rPr>
              <a:t>التعلم التعاوني</a:t>
            </a:r>
            <a:r>
              <a:rPr lang="ar-EG" sz="2400" b="1" dirty="0" smtClean="0">
                <a:solidFill>
                  <a:srgbClr val="C00000"/>
                </a:solidFill>
                <a:latin typeface="Times New Roman"/>
                <a:ea typeface="Times New Roman"/>
                <a:cs typeface="AdvertisingExtraBold"/>
              </a:rPr>
              <a:t>:</a:t>
            </a:r>
          </a:p>
          <a:p>
            <a:pPr algn="just" rtl="1">
              <a:lnSpc>
                <a:spcPct val="90000"/>
              </a:lnSpc>
              <a:spcAft>
                <a:spcPts val="0"/>
              </a:spcAft>
            </a:pPr>
            <a:endParaRPr lang="en-US" sz="2800" dirty="0">
              <a:latin typeface="Times New Roman" pitchFamily="18" charset="0"/>
              <a:ea typeface="Times New Roman"/>
              <a:cs typeface="Times New Roman" pitchFamily="18" charset="0"/>
            </a:endParaRPr>
          </a:p>
          <a:p>
            <a:pPr algn="just" rtl="1">
              <a:lnSpc>
                <a:spcPct val="90000"/>
              </a:lnSpc>
              <a:spcAft>
                <a:spcPts val="0"/>
              </a:spcAft>
            </a:pPr>
            <a:r>
              <a:rPr lang="ar-EG" sz="2800" dirty="0" smtClean="0">
                <a:latin typeface="Times New Roman" pitchFamily="18" charset="0"/>
                <a:ea typeface="Times New Roman"/>
                <a:cs typeface="Times New Roman" pitchFamily="18" charset="0"/>
              </a:rPr>
              <a:t>يعد </a:t>
            </a:r>
            <a:r>
              <a:rPr lang="ar-EG" sz="2800" dirty="0">
                <a:latin typeface="Times New Roman" pitchFamily="18" charset="0"/>
                <a:ea typeface="Times New Roman"/>
                <a:cs typeface="Times New Roman" pitchFamily="18" charset="0"/>
              </a:rPr>
              <a:t>التعلم التعاوني من الاستراتيجيات الحديثة في التدريس والتي تهدف إلى تنشيط أفكار الطلاب الذين يعملون في مجموعات يتراوح عدد أفراد المجموعة من 4-6 طلاب غير متجانسين في القدرات والتحصيل، حيث يعلم بعضهم بعضاً ويتحاورون فيما بينهم بحيث يشعر كل فرد من أفراد المجموعة بمسئوليته تجاه نفسه وتجاه أفراد المجموعة</a:t>
            </a:r>
            <a:r>
              <a:rPr lang="ar-EG" sz="2800" dirty="0" smtClean="0">
                <a:latin typeface="Times New Roman" pitchFamily="18" charset="0"/>
                <a:ea typeface="Times New Roman"/>
                <a:cs typeface="Times New Roman" pitchFamily="18" charset="0"/>
              </a:rPr>
              <a:t>.</a:t>
            </a:r>
          </a:p>
          <a:p>
            <a:pPr algn="just" rtl="1">
              <a:lnSpc>
                <a:spcPct val="90000"/>
              </a:lnSpc>
              <a:spcAft>
                <a:spcPts val="0"/>
              </a:spcAft>
            </a:pPr>
            <a:endParaRPr lang="en-US" sz="2800" dirty="0">
              <a:latin typeface="Times New Roman" pitchFamily="18" charset="0"/>
              <a:ea typeface="Times New Roman"/>
              <a:cs typeface="Times New Roman" pitchFamily="18" charset="0"/>
            </a:endParaRPr>
          </a:p>
          <a:p>
            <a:pPr algn="just"/>
            <a:r>
              <a:rPr lang="ar-EG" sz="2800" dirty="0" smtClean="0">
                <a:latin typeface="Times New Roman" pitchFamily="18" charset="0"/>
                <a:ea typeface="Times New Roman"/>
                <a:cs typeface="Times New Roman" pitchFamily="18" charset="0"/>
              </a:rPr>
              <a:t>فالتعلم </a:t>
            </a:r>
            <a:r>
              <a:rPr lang="ar-EG" sz="2800" dirty="0">
                <a:latin typeface="Times New Roman" pitchFamily="18" charset="0"/>
                <a:ea typeface="Times New Roman"/>
                <a:cs typeface="Times New Roman" pitchFamily="18" charset="0"/>
              </a:rPr>
              <a:t>التعاوني لا يعني أن يجلس الطلاب متجاورين ليتحدثوا مع بعضهم ويقوم طالب واحد منهم بإنجاز العمل بينما يقوم الآخرون بمراقبته، </a:t>
            </a:r>
            <a:endParaRPr lang="en-US" sz="2800" dirty="0">
              <a:effectLst/>
              <a:latin typeface="Times New Roman" pitchFamily="18" charset="0"/>
              <a:ea typeface="Times New Roman"/>
              <a:cs typeface="Times New Roman" pitchFamily="18" charset="0"/>
            </a:endParaRPr>
          </a:p>
        </p:txBody>
      </p:sp>
      <p:sp>
        <p:nvSpPr>
          <p:cNvPr id="5" name="Slide Number Placeholder 4"/>
          <p:cNvSpPr>
            <a:spLocks noGrp="1"/>
          </p:cNvSpPr>
          <p:nvPr>
            <p:ph type="sldNum" sz="quarter" idx="12"/>
          </p:nvPr>
        </p:nvSpPr>
        <p:spPr/>
        <p:txBody>
          <a:bodyPr/>
          <a:lstStyle/>
          <a:p>
            <a:fld id="{A6A01B5A-6D16-4ADD-9F02-C4322D9FCC7C}" type="slidenum">
              <a:rPr lang="ar-EG" smtClean="0"/>
              <a:pPr/>
              <a:t>8</a:t>
            </a:fld>
            <a:endParaRPr lang="ar-EG"/>
          </a:p>
        </p:txBody>
      </p:sp>
      <p:sp>
        <p:nvSpPr>
          <p:cNvPr id="6" name="Footer Placeholder 5"/>
          <p:cNvSpPr>
            <a:spLocks noGrp="1"/>
          </p:cNvSpPr>
          <p:nvPr>
            <p:ph type="ftr" sz="quarter" idx="11"/>
          </p:nvPr>
        </p:nvSpPr>
        <p:spPr/>
        <p:txBody>
          <a:bodyPr/>
          <a:lstStyle/>
          <a:p>
            <a:r>
              <a:rPr lang="ar-EG" smtClean="0"/>
              <a:t>أ.د. علي حسين</a:t>
            </a:r>
            <a:endParaRPr lang="ar-EG"/>
          </a:p>
        </p:txBody>
      </p:sp>
    </p:spTree>
    <p:extLst>
      <p:ext uri="{BB962C8B-B14F-4D97-AF65-F5344CB8AC3E}">
        <p14:creationId xmlns:p14="http://schemas.microsoft.com/office/powerpoint/2010/main" xmlns="" val="4203737069"/>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diamond(in)">
                                      <p:cBhvr>
                                        <p:cTn id="1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olded Corner 8"/>
          <p:cNvSpPr/>
          <p:nvPr/>
        </p:nvSpPr>
        <p:spPr>
          <a:xfrm>
            <a:off x="228600" y="228600"/>
            <a:ext cx="8763000" cy="6400800"/>
          </a:xfrm>
          <a:prstGeom prst="foldedCorner">
            <a:avLst>
              <a:gd name="adj" fmla="val 8460"/>
            </a:avLst>
          </a:prstGeom>
          <a:gradFill flip="none" rotWithShape="1">
            <a:path path="shape">
              <a:fillToRect l="50000" t="50000" r="50000" b="50000"/>
            </a:path>
            <a:tileRect/>
          </a:gradFill>
          <a:effectLst>
            <a:innerShdw blurRad="63500" dist="50800" dir="10800000">
              <a:prstClr val="black">
                <a:alpha val="50000"/>
              </a:prstClr>
            </a:innerShdw>
          </a:effectLst>
        </p:spPr>
        <p:style>
          <a:lnRef idx="1">
            <a:schemeClr val="accent2"/>
          </a:lnRef>
          <a:fillRef idx="2">
            <a:schemeClr val="accent2"/>
          </a:fillRef>
          <a:effectRef idx="1">
            <a:schemeClr val="accent2"/>
          </a:effectRef>
          <a:fontRef idx="minor">
            <a:schemeClr val="dk1"/>
          </a:fontRef>
        </p:style>
        <p:txBody>
          <a:bodyPr rtlCol="1" anchor="ctr"/>
          <a:lstStyle/>
          <a:p>
            <a:pPr algn="just" rtl="1">
              <a:lnSpc>
                <a:spcPct val="90000"/>
              </a:lnSpc>
              <a:spcAft>
                <a:spcPts val="0"/>
              </a:spcAft>
            </a:pPr>
            <a:endParaRPr lang="ar-EG" sz="2000" b="1" dirty="0" smtClean="0">
              <a:latin typeface="Times New Roman" pitchFamily="18" charset="0"/>
              <a:ea typeface="Times New Roman"/>
              <a:cs typeface="Times New Roman" pitchFamily="18" charset="0"/>
            </a:endParaRPr>
          </a:p>
          <a:p>
            <a:pPr algn="just" rtl="1">
              <a:lnSpc>
                <a:spcPct val="90000"/>
              </a:lnSpc>
              <a:spcAft>
                <a:spcPts val="0"/>
              </a:spcAft>
            </a:pPr>
            <a:r>
              <a:rPr lang="ar-EG" sz="2400" b="1" dirty="0" smtClean="0">
                <a:solidFill>
                  <a:srgbClr val="C00000"/>
                </a:solidFill>
                <a:latin typeface="Times New Roman" pitchFamily="18" charset="0"/>
                <a:ea typeface="Times New Roman"/>
                <a:cs typeface="Times New Roman" pitchFamily="18" charset="0"/>
              </a:rPr>
              <a:t>مبادئ / خصائص </a:t>
            </a:r>
            <a:r>
              <a:rPr lang="ar-EG" sz="2400" b="1" dirty="0">
                <a:solidFill>
                  <a:srgbClr val="C00000"/>
                </a:solidFill>
                <a:latin typeface="Times New Roman" pitchFamily="18" charset="0"/>
                <a:ea typeface="Times New Roman"/>
                <a:cs typeface="Times New Roman" pitchFamily="18" charset="0"/>
              </a:rPr>
              <a:t>التعلم التعاوني:</a:t>
            </a:r>
            <a:endParaRPr lang="en-US" sz="2400" dirty="0">
              <a:solidFill>
                <a:srgbClr val="C00000"/>
              </a:solidFill>
              <a:latin typeface="Times New Roman" pitchFamily="18" charset="0"/>
              <a:ea typeface="Times New Roman"/>
              <a:cs typeface="Times New Roman" pitchFamily="18" charset="0"/>
            </a:endParaRPr>
          </a:p>
          <a:p>
            <a:pPr algn="just" rtl="1">
              <a:lnSpc>
                <a:spcPct val="90000"/>
              </a:lnSpc>
              <a:spcAft>
                <a:spcPts val="0"/>
              </a:spcAft>
            </a:pPr>
            <a:r>
              <a:rPr lang="ar-EG" sz="2000" dirty="0">
                <a:latin typeface="Times New Roman" pitchFamily="18" charset="0"/>
                <a:ea typeface="Times New Roman"/>
                <a:cs typeface="Times New Roman" pitchFamily="18" charset="0"/>
              </a:rPr>
              <a:t>	</a:t>
            </a:r>
            <a:endParaRPr lang="ar-EG" sz="2000" dirty="0" smtClean="0">
              <a:latin typeface="Times New Roman" pitchFamily="18" charset="0"/>
              <a:ea typeface="Times New Roman"/>
              <a:cs typeface="Times New Roman" pitchFamily="18" charset="0"/>
            </a:endParaRPr>
          </a:p>
          <a:p>
            <a:pPr algn="just" rtl="1">
              <a:lnSpc>
                <a:spcPct val="90000"/>
              </a:lnSpc>
              <a:spcAft>
                <a:spcPts val="0"/>
              </a:spcAft>
            </a:pPr>
            <a:endParaRPr lang="en-US" sz="2000" dirty="0">
              <a:latin typeface="Times New Roman" pitchFamily="18" charset="0"/>
              <a:ea typeface="Times New Roman"/>
              <a:cs typeface="Times New Roman" pitchFamily="18" charset="0"/>
            </a:endParaRPr>
          </a:p>
          <a:p>
            <a:pPr algn="just" rtl="1">
              <a:lnSpc>
                <a:spcPct val="90000"/>
              </a:lnSpc>
              <a:spcAft>
                <a:spcPts val="0"/>
              </a:spcAft>
            </a:pPr>
            <a:r>
              <a:rPr lang="ar-EG" sz="2000" b="1" dirty="0">
                <a:solidFill>
                  <a:srgbClr val="C00000"/>
                </a:solidFill>
                <a:latin typeface="Times New Roman" pitchFamily="18" charset="0"/>
                <a:ea typeface="Times New Roman"/>
                <a:cs typeface="Times New Roman" pitchFamily="18" charset="0"/>
              </a:rPr>
              <a:t>1- التفاعل الإيجابي بين الطلاب:</a:t>
            </a:r>
            <a:endParaRPr lang="en-US" sz="2000" dirty="0">
              <a:solidFill>
                <a:srgbClr val="C00000"/>
              </a:solidFill>
              <a:latin typeface="Times New Roman" pitchFamily="18" charset="0"/>
              <a:ea typeface="Times New Roman"/>
              <a:cs typeface="Times New Roman" pitchFamily="18" charset="0"/>
            </a:endParaRPr>
          </a:p>
          <a:p>
            <a:pPr algn="just" rtl="1">
              <a:lnSpc>
                <a:spcPct val="90000"/>
              </a:lnSpc>
              <a:spcAft>
                <a:spcPts val="0"/>
              </a:spcAft>
            </a:pPr>
            <a:r>
              <a:rPr lang="ar-EG" sz="2000" dirty="0" smtClean="0">
                <a:latin typeface="Times New Roman" pitchFamily="18" charset="0"/>
                <a:ea typeface="Times New Roman"/>
                <a:cs typeface="Times New Roman" pitchFamily="18" charset="0"/>
              </a:rPr>
              <a:t>يقوم </a:t>
            </a:r>
            <a:r>
              <a:rPr lang="ar-EG" sz="2000" dirty="0">
                <a:latin typeface="Times New Roman" pitchFamily="18" charset="0"/>
                <a:ea typeface="Times New Roman"/>
                <a:cs typeface="Times New Roman" pitchFamily="18" charset="0"/>
              </a:rPr>
              <a:t>التعلم التعاوني على أساس التفاعل الإيجابي المتبادل بين أعضاء المجموعة، بحيث يقوم كل فرد في المجموعة بتشجيع وتسهيل جهود زملائه ليتموا المهمة الموكلة إليهم وتحقيق هدف المجموعة</a:t>
            </a:r>
            <a:r>
              <a:rPr lang="ar-EG" sz="2000" dirty="0" smtClean="0">
                <a:latin typeface="Times New Roman" pitchFamily="18" charset="0"/>
                <a:ea typeface="Times New Roman"/>
                <a:cs typeface="Times New Roman" pitchFamily="18" charset="0"/>
              </a:rPr>
              <a:t>.</a:t>
            </a:r>
          </a:p>
          <a:p>
            <a:pPr algn="just" rtl="1">
              <a:lnSpc>
                <a:spcPct val="90000"/>
              </a:lnSpc>
              <a:spcAft>
                <a:spcPts val="0"/>
              </a:spcAft>
            </a:pPr>
            <a:endParaRPr lang="en-US" sz="2000" dirty="0">
              <a:latin typeface="Times New Roman" pitchFamily="18" charset="0"/>
              <a:ea typeface="Times New Roman"/>
              <a:cs typeface="Times New Roman" pitchFamily="18" charset="0"/>
            </a:endParaRPr>
          </a:p>
          <a:p>
            <a:pPr algn="just" rtl="1">
              <a:lnSpc>
                <a:spcPct val="90000"/>
              </a:lnSpc>
              <a:spcAft>
                <a:spcPts val="0"/>
              </a:spcAft>
            </a:pPr>
            <a:r>
              <a:rPr lang="ar-EG" sz="2000" b="1" dirty="0">
                <a:solidFill>
                  <a:srgbClr val="C00000"/>
                </a:solidFill>
                <a:latin typeface="Times New Roman" pitchFamily="18" charset="0"/>
                <a:ea typeface="Times New Roman"/>
                <a:cs typeface="Times New Roman" pitchFamily="18" charset="0"/>
              </a:rPr>
              <a:t>2- المسئولية الفردية والجماعية:</a:t>
            </a:r>
            <a:endParaRPr lang="en-US" sz="2000" dirty="0">
              <a:solidFill>
                <a:srgbClr val="C00000"/>
              </a:solidFill>
              <a:latin typeface="Times New Roman" pitchFamily="18" charset="0"/>
              <a:ea typeface="Times New Roman"/>
              <a:cs typeface="Times New Roman" pitchFamily="18" charset="0"/>
            </a:endParaRPr>
          </a:p>
          <a:p>
            <a:pPr algn="just" rtl="1">
              <a:lnSpc>
                <a:spcPct val="90000"/>
              </a:lnSpc>
              <a:spcAft>
                <a:spcPts val="0"/>
              </a:spcAft>
            </a:pPr>
            <a:r>
              <a:rPr lang="ar-EG" sz="2000" dirty="0" smtClean="0">
                <a:latin typeface="Times New Roman" pitchFamily="18" charset="0"/>
                <a:ea typeface="Times New Roman"/>
                <a:cs typeface="Times New Roman" pitchFamily="18" charset="0"/>
              </a:rPr>
              <a:t>تحدد </a:t>
            </a:r>
            <a:r>
              <a:rPr lang="ar-EG" sz="2000" dirty="0">
                <a:latin typeface="Times New Roman" pitchFamily="18" charset="0"/>
                <a:ea typeface="Times New Roman"/>
                <a:cs typeface="Times New Roman" pitchFamily="18" charset="0"/>
              </a:rPr>
              <a:t>المجموعة التعاونية مسئولية معينة لكل فرد حيث يسند لكل طالب دور خاص ويزود كل طالب بتغذية راجعة عن تقدمه نحو الهدف، ويعدً كل فرد في المجموعة مسئولاً عن تعلمه وتعلم زملائه</a:t>
            </a:r>
            <a:r>
              <a:rPr lang="ar-EG" sz="2000" dirty="0" smtClean="0">
                <a:latin typeface="Times New Roman" pitchFamily="18" charset="0"/>
                <a:ea typeface="Times New Roman"/>
                <a:cs typeface="Times New Roman" pitchFamily="18" charset="0"/>
              </a:rPr>
              <a:t>.</a:t>
            </a:r>
          </a:p>
          <a:p>
            <a:pPr algn="just" rtl="1">
              <a:lnSpc>
                <a:spcPct val="90000"/>
              </a:lnSpc>
              <a:spcAft>
                <a:spcPts val="0"/>
              </a:spcAft>
            </a:pPr>
            <a:endParaRPr lang="en-US" sz="2000" dirty="0">
              <a:latin typeface="Times New Roman" pitchFamily="18" charset="0"/>
              <a:ea typeface="Times New Roman"/>
              <a:cs typeface="Times New Roman" pitchFamily="18" charset="0"/>
            </a:endParaRPr>
          </a:p>
          <a:p>
            <a:pPr algn="just" rtl="1">
              <a:lnSpc>
                <a:spcPct val="90000"/>
              </a:lnSpc>
              <a:spcAft>
                <a:spcPts val="0"/>
              </a:spcAft>
            </a:pPr>
            <a:r>
              <a:rPr lang="ar-EG" sz="2000" b="1" dirty="0">
                <a:latin typeface="Times New Roman" pitchFamily="18" charset="0"/>
                <a:ea typeface="Times New Roman"/>
                <a:cs typeface="Times New Roman" pitchFamily="18" charset="0"/>
              </a:rPr>
              <a:t>3</a:t>
            </a:r>
            <a:r>
              <a:rPr lang="ar-EG" sz="2000" b="1" dirty="0">
                <a:solidFill>
                  <a:srgbClr val="C00000"/>
                </a:solidFill>
                <a:latin typeface="Times New Roman" pitchFamily="18" charset="0"/>
                <a:ea typeface="Times New Roman"/>
                <a:cs typeface="Times New Roman" pitchFamily="18" charset="0"/>
              </a:rPr>
              <a:t>- تباين الخصائص الشخصية والقدرات لأعضاء المجموعة:</a:t>
            </a:r>
            <a:endParaRPr lang="en-US" sz="2000" dirty="0">
              <a:solidFill>
                <a:srgbClr val="C00000"/>
              </a:solidFill>
              <a:latin typeface="Times New Roman" pitchFamily="18" charset="0"/>
              <a:ea typeface="Times New Roman"/>
              <a:cs typeface="Times New Roman" pitchFamily="18" charset="0"/>
            </a:endParaRPr>
          </a:p>
          <a:p>
            <a:pPr algn="just" rtl="1">
              <a:lnSpc>
                <a:spcPct val="90000"/>
              </a:lnSpc>
              <a:spcAft>
                <a:spcPts val="0"/>
              </a:spcAft>
            </a:pPr>
            <a:r>
              <a:rPr lang="ar-EG" sz="2000" dirty="0" smtClean="0">
                <a:latin typeface="Times New Roman" pitchFamily="18" charset="0"/>
                <a:ea typeface="Times New Roman"/>
                <a:cs typeface="Times New Roman" pitchFamily="18" charset="0"/>
              </a:rPr>
              <a:t>حيث </a:t>
            </a:r>
            <a:r>
              <a:rPr lang="ar-EG" sz="2000" dirty="0">
                <a:latin typeface="Times New Roman" pitchFamily="18" charset="0"/>
                <a:ea typeface="Times New Roman"/>
                <a:cs typeface="Times New Roman" pitchFamily="18" charset="0"/>
              </a:rPr>
              <a:t>يختلف أعضاء المجموعة الواحدة في القدرات والتحصيل والخصائص الشخصية.</a:t>
            </a:r>
            <a:endParaRPr lang="en-US" sz="2000" dirty="0">
              <a:latin typeface="Times New Roman" pitchFamily="18" charset="0"/>
              <a:ea typeface="Times New Roman"/>
              <a:cs typeface="Times New Roman" pitchFamily="18" charset="0"/>
            </a:endParaRPr>
          </a:p>
          <a:p>
            <a:pPr algn="just" rtl="1">
              <a:lnSpc>
                <a:spcPct val="90000"/>
              </a:lnSpc>
              <a:spcAft>
                <a:spcPts val="0"/>
              </a:spcAft>
            </a:pPr>
            <a:r>
              <a:rPr lang="ar-EG" sz="2000" dirty="0">
                <a:solidFill>
                  <a:srgbClr val="C00000"/>
                </a:solidFill>
                <a:latin typeface="Times New Roman" pitchFamily="18" charset="0"/>
                <a:ea typeface="Times New Roman"/>
                <a:cs typeface="Times New Roman" pitchFamily="18" charset="0"/>
              </a:rPr>
              <a:t> </a:t>
            </a:r>
            <a:endParaRPr lang="en-US" sz="2000" dirty="0">
              <a:solidFill>
                <a:srgbClr val="C00000"/>
              </a:solidFill>
              <a:latin typeface="Times New Roman" pitchFamily="18" charset="0"/>
              <a:ea typeface="Times New Roman"/>
              <a:cs typeface="Times New Roman" pitchFamily="18" charset="0"/>
            </a:endParaRPr>
          </a:p>
          <a:p>
            <a:pPr algn="just" rtl="1">
              <a:lnSpc>
                <a:spcPct val="90000"/>
              </a:lnSpc>
              <a:spcAft>
                <a:spcPts val="0"/>
              </a:spcAft>
            </a:pPr>
            <a:r>
              <a:rPr lang="ar-EG" sz="2000" b="1" dirty="0" smtClean="0">
                <a:solidFill>
                  <a:srgbClr val="C00000"/>
                </a:solidFill>
                <a:latin typeface="Times New Roman" pitchFamily="18" charset="0"/>
                <a:ea typeface="Times New Roman"/>
                <a:cs typeface="Times New Roman" pitchFamily="18" charset="0"/>
              </a:rPr>
              <a:t>4- </a:t>
            </a:r>
            <a:r>
              <a:rPr lang="ar-EG" sz="2000" b="1" dirty="0">
                <a:solidFill>
                  <a:srgbClr val="C00000"/>
                </a:solidFill>
                <a:latin typeface="Times New Roman" pitchFamily="18" charset="0"/>
                <a:ea typeface="Times New Roman"/>
                <a:cs typeface="Times New Roman" pitchFamily="18" charset="0"/>
              </a:rPr>
              <a:t>المهارات الاجتماعية:</a:t>
            </a:r>
            <a:endParaRPr lang="en-US" sz="2000" dirty="0">
              <a:solidFill>
                <a:srgbClr val="C00000"/>
              </a:solidFill>
              <a:latin typeface="Times New Roman" pitchFamily="18" charset="0"/>
              <a:ea typeface="Times New Roman"/>
              <a:cs typeface="Times New Roman" pitchFamily="18" charset="0"/>
            </a:endParaRPr>
          </a:p>
          <a:p>
            <a:pPr algn="just" rtl="1">
              <a:lnSpc>
                <a:spcPct val="90000"/>
              </a:lnSpc>
              <a:spcAft>
                <a:spcPts val="0"/>
              </a:spcAft>
            </a:pPr>
            <a:r>
              <a:rPr lang="ar-EG" sz="2000" dirty="0" smtClean="0">
                <a:latin typeface="Times New Roman" pitchFamily="18" charset="0"/>
                <a:ea typeface="Times New Roman"/>
                <a:cs typeface="Times New Roman" pitchFamily="18" charset="0"/>
              </a:rPr>
              <a:t>يتم </a:t>
            </a:r>
            <a:r>
              <a:rPr lang="ar-EG" sz="2000" dirty="0">
                <a:latin typeface="Times New Roman" pitchFamily="18" charset="0"/>
                <a:ea typeface="Times New Roman"/>
                <a:cs typeface="Times New Roman" pitchFamily="18" charset="0"/>
              </a:rPr>
              <a:t>تعليم الطلاب المهارات الاجتماعية التي يحتاجون إليها في التعلم التعاوني مثل مهارات: القيادة – الاتصال – حل الخلافات في وجهات النظر – تحمل المسئولية – التعاون – التنظيم ...إلخ.</a:t>
            </a:r>
            <a:endParaRPr lang="en-US" sz="2000" dirty="0">
              <a:effectLst/>
              <a:latin typeface="Times New Roman" pitchFamily="18" charset="0"/>
              <a:ea typeface="Times New Roman"/>
              <a:cs typeface="Times New Roman" pitchFamily="18" charset="0"/>
            </a:endParaRPr>
          </a:p>
        </p:txBody>
      </p:sp>
      <p:sp>
        <p:nvSpPr>
          <p:cNvPr id="3" name="Slide Number Placeholder 2"/>
          <p:cNvSpPr>
            <a:spLocks noGrp="1"/>
          </p:cNvSpPr>
          <p:nvPr>
            <p:ph type="sldNum" sz="quarter" idx="12"/>
          </p:nvPr>
        </p:nvSpPr>
        <p:spPr/>
        <p:txBody>
          <a:bodyPr/>
          <a:lstStyle/>
          <a:p>
            <a:fld id="{A6A01B5A-6D16-4ADD-9F02-C4322D9FCC7C}" type="slidenum">
              <a:rPr lang="ar-EG" smtClean="0"/>
              <a:pPr/>
              <a:t>9</a:t>
            </a:fld>
            <a:endParaRPr lang="ar-EG"/>
          </a:p>
        </p:txBody>
      </p:sp>
      <p:sp>
        <p:nvSpPr>
          <p:cNvPr id="4" name="Footer Placeholder 3"/>
          <p:cNvSpPr>
            <a:spLocks noGrp="1"/>
          </p:cNvSpPr>
          <p:nvPr>
            <p:ph type="ftr" sz="quarter" idx="11"/>
          </p:nvPr>
        </p:nvSpPr>
        <p:spPr/>
        <p:txBody>
          <a:bodyPr/>
          <a:lstStyle/>
          <a:p>
            <a:r>
              <a:rPr lang="ar-EG" smtClean="0"/>
              <a:t>أ.د. علي حسين</a:t>
            </a:r>
            <a:endParaRPr lang="ar-EG"/>
          </a:p>
        </p:txBody>
      </p:sp>
    </p:spTree>
    <p:extLst>
      <p:ext uri="{BB962C8B-B14F-4D97-AF65-F5344CB8AC3E}">
        <p14:creationId xmlns:p14="http://schemas.microsoft.com/office/powerpoint/2010/main" xmlns="" val="460580506"/>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8"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heel(8)">
                                      <p:cBhvr>
                                        <p:cTn id="7"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524</TotalTime>
  <Words>3699</Words>
  <Application>Microsoft Office PowerPoint</Application>
  <PresentationFormat>On-screen Show (4:3)</PresentationFormat>
  <Paragraphs>558</Paragraphs>
  <Slides>52</Slides>
  <Notes>4</Notes>
  <HiddenSlides>0</HiddenSlides>
  <MMClips>0</MMClips>
  <ScaleCrop>false</ScaleCrop>
  <HeadingPairs>
    <vt:vector size="4" baseType="variant">
      <vt:variant>
        <vt:lpstr>Theme</vt:lpstr>
      </vt:variant>
      <vt:variant>
        <vt:i4>1</vt:i4>
      </vt:variant>
      <vt:variant>
        <vt:lpstr>Slide Titles</vt:lpstr>
      </vt:variant>
      <vt:variant>
        <vt:i4>52</vt:i4>
      </vt:variant>
    </vt:vector>
  </HeadingPairs>
  <TitlesOfParts>
    <vt:vector size="53" baseType="lpstr">
      <vt:lpstr>Flow</vt:lpstr>
      <vt:lpstr>Slide 1</vt:lpstr>
      <vt:lpstr>Slide 2</vt:lpstr>
      <vt:lpstr>المراحل الرئيسة لتنفيذ استراتيجيات التدريس</vt:lpstr>
      <vt:lpstr>معايير اختيار استراتيجيات التدريس</vt:lpstr>
      <vt:lpstr>الطرائق التدرسية (التفاعلية) القائمة على التعلم النشط :</vt:lpstr>
      <vt:lpstr>استراتيجية التدريس القائم التعلم التعاوني Co-Operative Learning</vt:lpstr>
      <vt:lpstr>أسس التعلم التعاوني</vt:lpstr>
      <vt:lpstr>Slide 8</vt:lpstr>
      <vt:lpstr>Slide 9</vt:lpstr>
      <vt:lpstr>Slide 10</vt:lpstr>
      <vt:lpstr>Slide 11</vt:lpstr>
      <vt:lpstr>Slide 12</vt:lpstr>
      <vt:lpstr>Slide 13</vt:lpstr>
      <vt:lpstr>Slide 14</vt:lpstr>
      <vt:lpstr>دور المُعلم في إستراتيجية التعلم التعاوني</vt:lpstr>
      <vt:lpstr>Slide 16</vt:lpstr>
      <vt:lpstr>استراتيجية المناقشة والحوار</vt:lpstr>
      <vt:lpstr>دور المُعلم في استراتيجية الحوار والمناقشة </vt:lpstr>
      <vt:lpstr>Slide 19</vt:lpstr>
      <vt:lpstr>Slide 20</vt:lpstr>
      <vt:lpstr>Slide 21</vt:lpstr>
      <vt:lpstr>Slide 22</vt:lpstr>
      <vt:lpstr>Slide 23</vt:lpstr>
      <vt:lpstr>Slide 24</vt:lpstr>
      <vt:lpstr>Slide 25</vt:lpstr>
      <vt:lpstr>Slide 26</vt:lpstr>
      <vt:lpstr>Slide 27</vt:lpstr>
      <vt:lpstr>Slide 28</vt:lpstr>
      <vt:lpstr>Slide 29</vt:lpstr>
      <vt:lpstr>دور المُعلم في إستراتيجية حل المُشكلات</vt:lpstr>
      <vt:lpstr>Slide 31</vt:lpstr>
      <vt:lpstr>Slide 32</vt:lpstr>
      <vt:lpstr>Slide 33</vt:lpstr>
      <vt:lpstr>Slide 34</vt:lpstr>
      <vt:lpstr>Slide 35</vt:lpstr>
      <vt:lpstr>Slide 36</vt:lpstr>
      <vt:lpstr>Slide 37</vt:lpstr>
      <vt:lpstr>Slide 38</vt:lpstr>
      <vt:lpstr>Slide 39</vt:lpstr>
      <vt:lpstr>Slide 40</vt:lpstr>
      <vt:lpstr>انتبه أمامك تدريب: </vt:lpstr>
      <vt:lpstr>Slide 42</vt:lpstr>
      <vt:lpstr>Slide 43</vt:lpstr>
      <vt:lpstr>Slide 44</vt:lpstr>
      <vt:lpstr>Slide 45</vt:lpstr>
      <vt:lpstr>Slide 46</vt:lpstr>
      <vt:lpstr>Slide 47</vt:lpstr>
      <vt:lpstr>Slide 48</vt:lpstr>
      <vt:lpstr>Slide 49</vt:lpstr>
      <vt:lpstr>Slide 50</vt:lpstr>
      <vt:lpstr>Slide 51</vt:lpstr>
      <vt:lpstr>Slide 52</vt:lpstr>
    </vt:vector>
  </TitlesOfParts>
  <Company>( AQSA Comp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MISHO )</dc:creator>
  <cp:lastModifiedBy>( MISHO )</cp:lastModifiedBy>
  <cp:revision>92</cp:revision>
  <dcterms:created xsi:type="dcterms:W3CDTF">2014-11-13T11:51:14Z</dcterms:created>
  <dcterms:modified xsi:type="dcterms:W3CDTF">2015-03-19T20:28:03Z</dcterms:modified>
</cp:coreProperties>
</file>