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2" r:id="rId2"/>
    <p:sldId id="258" r:id="rId3"/>
    <p:sldId id="256"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B67"/>
    <a:srgbClr val="AC1D24"/>
    <a:srgbClr val="FE6B00"/>
    <a:srgbClr val="CC5700"/>
    <a:srgbClr val="498639"/>
    <a:srgbClr val="725FA5"/>
    <a:srgbClr val="2CA0D9"/>
    <a:srgbClr val="7D3C84"/>
    <a:srgbClr val="A04DA8"/>
    <a:srgbClr val="047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67858B-839C-401E-3EF1-7D02634DC28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6D47EF17-5CC2-7913-CF98-1B71954B6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D8E33187-2FDD-DDF7-687D-72E4A204DCC4}"/>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5" name="عنصر نائب للتذييل 4">
            <a:extLst>
              <a:ext uri="{FF2B5EF4-FFF2-40B4-BE49-F238E27FC236}">
                <a16:creationId xmlns:a16="http://schemas.microsoft.com/office/drawing/2014/main" id="{BA69ACD7-B137-6F21-52C7-B627A69CDE7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AD632FCE-F9A5-0FC2-5AED-83A2641D7F7E}"/>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5006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3900BB-7E78-9B43-6FAE-A564512F759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DFBCB203-868F-9756-9820-4D58F4F39B9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516B2075-0161-91DA-CA15-9FB472AE4BE8}"/>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5" name="عنصر نائب للتذييل 4">
            <a:extLst>
              <a:ext uri="{FF2B5EF4-FFF2-40B4-BE49-F238E27FC236}">
                <a16:creationId xmlns:a16="http://schemas.microsoft.com/office/drawing/2014/main" id="{234D6B06-3D85-0184-FE2A-F54755667453}"/>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5E3A1AB-A42A-C3E0-0302-C802A3FD8305}"/>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61270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EEB90DB-BFC9-A8F9-6ABD-ECABEDB802D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F20DF338-4D6E-85AF-3A0D-39BB5D9CA13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FEDB352-8B49-70C9-BACD-21B31021C913}"/>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5" name="عنصر نائب للتذييل 4">
            <a:extLst>
              <a:ext uri="{FF2B5EF4-FFF2-40B4-BE49-F238E27FC236}">
                <a16:creationId xmlns:a16="http://schemas.microsoft.com/office/drawing/2014/main" id="{EA9DC863-39D7-5F06-426D-FA6DB98B800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6E909906-20AD-E1CE-7951-76603912B92C}"/>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220885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C46B6C-A9FD-2BCA-A9E8-9DA92427D20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C05E7979-DE31-8862-19AB-FA2286886D0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226AE395-C4BB-D917-14DD-D04917EDFB9A}"/>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5" name="عنصر نائب للتذييل 4">
            <a:extLst>
              <a:ext uri="{FF2B5EF4-FFF2-40B4-BE49-F238E27FC236}">
                <a16:creationId xmlns:a16="http://schemas.microsoft.com/office/drawing/2014/main" id="{27BA9E4C-3146-C80D-9370-C0D89A6340D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98886FA9-1862-5A1E-AD30-13E53E8EF99E}"/>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353039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70986B-566F-2E72-40A9-AC9542E0A49F}"/>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071D5906-715A-16D9-3DB7-2AF46D6C0A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D8214E2-E982-F12C-8D51-8AEF1642BD6E}"/>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5" name="عنصر نائب للتذييل 4">
            <a:extLst>
              <a:ext uri="{FF2B5EF4-FFF2-40B4-BE49-F238E27FC236}">
                <a16:creationId xmlns:a16="http://schemas.microsoft.com/office/drawing/2014/main" id="{196A6DE8-CBC0-3F42-0F84-2EF7702B84CE}"/>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549E224F-D74D-DAFD-2DCC-BE72EB5A527F}"/>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221967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4BD2AC-4A07-D492-7917-666A6AF9687D}"/>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B0CB296-D1A7-5F18-5E18-B5702F03273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CAEF690F-9F08-D5C5-4976-967D8CF8E20D}"/>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DB421F08-29F9-A745-1A93-90A6AE1597C4}"/>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6" name="عنصر نائب للتذييل 5">
            <a:extLst>
              <a:ext uri="{FF2B5EF4-FFF2-40B4-BE49-F238E27FC236}">
                <a16:creationId xmlns:a16="http://schemas.microsoft.com/office/drawing/2014/main" id="{669C8FE3-415F-48A2-F69F-14E001243854}"/>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78F6DB99-ABA4-0EC3-BDAA-E5E4295DDA42}"/>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267932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7DCCAD-A759-89D8-B73E-D405C544536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4EE05C9F-E210-61A4-A11C-470FB080F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4C30738-1F63-FE4B-6B1D-FA25FF7BE30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3F94CD2F-7E36-78D6-EB6A-755A71ED3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AA2A16C-A9A5-2E47-6AA4-88A6DDB47B1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28431528-B513-34D5-2BF6-38282F3BBD56}"/>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8" name="عنصر نائب للتذييل 7">
            <a:extLst>
              <a:ext uri="{FF2B5EF4-FFF2-40B4-BE49-F238E27FC236}">
                <a16:creationId xmlns:a16="http://schemas.microsoft.com/office/drawing/2014/main" id="{FFA763E2-4B85-96CD-2E3B-6FE1915859EE}"/>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62B1C38E-6A0C-6A86-362C-2FF9E00935F4}"/>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11625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E08DD4-6CC9-41EC-7F46-A3D1A67D7120}"/>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A4C8CD36-1A21-7D54-5B5A-543F500DA947}"/>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4" name="عنصر نائب للتذييل 3">
            <a:extLst>
              <a:ext uri="{FF2B5EF4-FFF2-40B4-BE49-F238E27FC236}">
                <a16:creationId xmlns:a16="http://schemas.microsoft.com/office/drawing/2014/main" id="{53B3EBA5-1657-88D7-84EF-66BBC43ABAF9}"/>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9F02C025-29D3-172B-5F0B-261CCDF3CF6F}"/>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251271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A65CD96-903C-AEF7-3E76-CA9C9F210E9A}"/>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3" name="عنصر نائب للتذييل 2">
            <a:extLst>
              <a:ext uri="{FF2B5EF4-FFF2-40B4-BE49-F238E27FC236}">
                <a16:creationId xmlns:a16="http://schemas.microsoft.com/office/drawing/2014/main" id="{CF5E1B75-85CA-67EB-8BFB-528B572A6B7C}"/>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3E3D4D36-1B48-A11D-29B5-80DAE39B9CA1}"/>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391683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D28CDF-1DA0-6335-A654-57EFE720AA1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AC7895B2-3E27-29D5-6671-65E7E629C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7A94BF66-72B3-AE68-824D-F0E6D2A1C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FBFBF4D-515B-0123-9836-3C9B7EC8A3EA}"/>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6" name="عنصر نائب للتذييل 5">
            <a:extLst>
              <a:ext uri="{FF2B5EF4-FFF2-40B4-BE49-F238E27FC236}">
                <a16:creationId xmlns:a16="http://schemas.microsoft.com/office/drawing/2014/main" id="{F94735CA-8E58-DA10-B78B-5ED8249DEA30}"/>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1E68D236-2438-9675-82EB-9A009260E12B}"/>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411461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FF9C4A-D5A9-9F57-8B33-8C42BC3828D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7C2084A1-E170-902F-254B-F54490D86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9A511D5E-49C6-2E17-4C81-C610C5BD4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35067A8-0DDC-B2E3-BC09-D901F7EAF4C7}"/>
              </a:ext>
            </a:extLst>
          </p:cNvPr>
          <p:cNvSpPr>
            <a:spLocks noGrp="1"/>
          </p:cNvSpPr>
          <p:nvPr>
            <p:ph type="dt" sz="half" idx="10"/>
          </p:nvPr>
        </p:nvSpPr>
        <p:spPr/>
        <p:txBody>
          <a:bodyPr/>
          <a:lstStyle/>
          <a:p>
            <a:fld id="{99B5745C-8B82-4379-AD48-359DD7A0607F}" type="datetimeFigureOut">
              <a:rPr lang="en-US" smtClean="0"/>
              <a:t>7/21/2025</a:t>
            </a:fld>
            <a:endParaRPr lang="en-US"/>
          </a:p>
        </p:txBody>
      </p:sp>
      <p:sp>
        <p:nvSpPr>
          <p:cNvPr id="6" name="عنصر نائب للتذييل 5">
            <a:extLst>
              <a:ext uri="{FF2B5EF4-FFF2-40B4-BE49-F238E27FC236}">
                <a16:creationId xmlns:a16="http://schemas.microsoft.com/office/drawing/2014/main" id="{4E625F17-DB57-11A2-ED8F-041F44A5084F}"/>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5A050A4E-0F8F-50CB-933C-2F06FE3470DC}"/>
              </a:ext>
            </a:extLst>
          </p:cNvPr>
          <p:cNvSpPr>
            <a:spLocks noGrp="1"/>
          </p:cNvSpPr>
          <p:nvPr>
            <p:ph type="sldNum" sz="quarter" idx="12"/>
          </p:nvPr>
        </p:nvSpPr>
        <p:spPr/>
        <p:txBody>
          <a:bodyPr/>
          <a:lstStyle/>
          <a:p>
            <a:fld id="{0AC93025-D963-4FBC-8FCD-186CE6880C27}" type="slidenum">
              <a:rPr lang="en-US" smtClean="0"/>
              <a:t>‹#›</a:t>
            </a:fld>
            <a:endParaRPr lang="en-US"/>
          </a:p>
        </p:txBody>
      </p:sp>
    </p:spTree>
    <p:extLst>
      <p:ext uri="{BB962C8B-B14F-4D97-AF65-F5344CB8AC3E}">
        <p14:creationId xmlns:p14="http://schemas.microsoft.com/office/powerpoint/2010/main" val="109274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E677C49-C279-BAB8-A34B-685D46E233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29F19F75-F90A-639C-29CB-E6CCBE7489C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7A86269-E5BA-2231-98FC-7D6F830B306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9B5745C-8B82-4379-AD48-359DD7A0607F}" type="datetimeFigureOut">
              <a:rPr lang="en-US" smtClean="0"/>
              <a:t>7/21/2025</a:t>
            </a:fld>
            <a:endParaRPr lang="en-US"/>
          </a:p>
        </p:txBody>
      </p:sp>
      <p:sp>
        <p:nvSpPr>
          <p:cNvPr id="5" name="عنصر نائب للتذييل 4">
            <a:extLst>
              <a:ext uri="{FF2B5EF4-FFF2-40B4-BE49-F238E27FC236}">
                <a16:creationId xmlns:a16="http://schemas.microsoft.com/office/drawing/2014/main" id="{BB023FE5-8BBD-8952-AFE1-32C4048CD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E56C2238-595C-DEFB-AE69-B23D38A438C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0AC93025-D963-4FBC-8FCD-186CE6880C27}" type="slidenum">
              <a:rPr lang="en-US" smtClean="0"/>
              <a:t>‹#›</a:t>
            </a:fld>
            <a:endParaRPr lang="en-US"/>
          </a:p>
        </p:txBody>
      </p:sp>
    </p:spTree>
    <p:extLst>
      <p:ext uri="{BB962C8B-B14F-4D97-AF65-F5344CB8AC3E}">
        <p14:creationId xmlns:p14="http://schemas.microsoft.com/office/powerpoint/2010/main" val="381476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F92E855D-E293-B103-827B-E55B1F957AA3}"/>
            </a:ext>
          </a:extLst>
        </p:cNvPr>
        <p:cNvGrpSpPr/>
        <p:nvPr/>
      </p:nvGrpSpPr>
      <p:grpSpPr>
        <a:xfrm>
          <a:off x="0" y="0"/>
          <a:ext cx="0" cy="0"/>
          <a:chOff x="0" y="0"/>
          <a:chExt cx="0" cy="0"/>
        </a:xfrm>
      </p:grpSpPr>
      <p:pic>
        <p:nvPicPr>
          <p:cNvPr id="15362" name="Picture 2" descr="مدرس الجغرافيا تدريس المعلم قصاصات فنية, مدرس, قصاصة فنية, جغرافي PNG وملف  PSD للتحميل مجانا">
            <a:extLst>
              <a:ext uri="{FF2B5EF4-FFF2-40B4-BE49-F238E27FC236}">
                <a16:creationId xmlns:a16="http://schemas.microsoft.com/office/drawing/2014/main" id="{0835FD93-10C2-BC28-C4FC-4278F77D7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57" y="2094687"/>
            <a:ext cx="3830646" cy="3830646"/>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111D51B5-938A-63A5-6C97-325714AE530F}"/>
              </a:ext>
            </a:extLst>
          </p:cNvPr>
          <p:cNvSpPr txBox="1"/>
          <p:nvPr/>
        </p:nvSpPr>
        <p:spPr>
          <a:xfrm>
            <a:off x="6983785" y="2434052"/>
            <a:ext cx="3371585" cy="646331"/>
          </a:xfrm>
          <a:prstGeom prst="rect">
            <a:avLst/>
          </a:prstGeom>
          <a:noFill/>
        </p:spPr>
        <p:txBody>
          <a:bodyPr wrap="square" rtlCol="0">
            <a:spAutoFit/>
          </a:bodyPr>
          <a:lstStyle/>
          <a:p>
            <a:pPr algn="ctr"/>
            <a:r>
              <a:rPr lang="ar-EG" sz="3600" dirty="0">
                <a:latin typeface="STC Bold" panose="01000500000000020006" pitchFamily="2" charset="-78"/>
                <a:cs typeface="mohammad bold art 1" pitchFamily="2" charset="-78"/>
              </a:rPr>
              <a:t>المحاضرة العاشرة</a:t>
            </a:r>
            <a:endParaRPr lang="en-US" sz="3600" dirty="0">
              <a:latin typeface="STC Bold" panose="01000500000000020006" pitchFamily="2" charset="-78"/>
              <a:cs typeface="mohammad bold art 1" pitchFamily="2" charset="-78"/>
            </a:endParaRPr>
          </a:p>
        </p:txBody>
      </p:sp>
      <p:sp>
        <p:nvSpPr>
          <p:cNvPr id="5" name="مربع نص 4">
            <a:extLst>
              <a:ext uri="{FF2B5EF4-FFF2-40B4-BE49-F238E27FC236}">
                <a16:creationId xmlns:a16="http://schemas.microsoft.com/office/drawing/2014/main" id="{BC891C28-6FD6-7D86-86E8-7BFBEB7B48BE}"/>
              </a:ext>
            </a:extLst>
          </p:cNvPr>
          <p:cNvSpPr txBox="1"/>
          <p:nvPr/>
        </p:nvSpPr>
        <p:spPr>
          <a:xfrm>
            <a:off x="5169316" y="3240353"/>
            <a:ext cx="6742443" cy="1077218"/>
          </a:xfrm>
          <a:prstGeom prst="rect">
            <a:avLst/>
          </a:prstGeom>
          <a:noFill/>
        </p:spPr>
        <p:txBody>
          <a:bodyPr wrap="square" rtlCol="0">
            <a:spAutoFit/>
          </a:bodyPr>
          <a:lstStyle/>
          <a:p>
            <a:pPr algn="ctr"/>
            <a:r>
              <a:rPr lang="ar-EG" sz="3200" dirty="0">
                <a:solidFill>
                  <a:srgbClr val="002060"/>
                </a:solidFill>
                <a:latin typeface="STC Bold" panose="01000500000000020006" pitchFamily="2" charset="-78"/>
                <a:cs typeface="mohammad bold art 1" pitchFamily="2" charset="-78"/>
              </a:rPr>
              <a:t>استخدام الألعاب التعليمية في تدريس الدراسات الاجتماعية</a:t>
            </a:r>
            <a:endParaRPr lang="en-US" sz="3200" dirty="0">
              <a:solidFill>
                <a:srgbClr val="002060"/>
              </a:solidFill>
              <a:latin typeface="STC Bold" panose="01000500000000020006" pitchFamily="2" charset="-78"/>
              <a:cs typeface="mohammad bold art 1" pitchFamily="2" charset="-78"/>
            </a:endParaRPr>
          </a:p>
        </p:txBody>
      </p:sp>
      <p:pic>
        <p:nvPicPr>
          <p:cNvPr id="6" name="صورة 1074" descr="شعار جامعة الازهر">
            <a:extLst>
              <a:ext uri="{FF2B5EF4-FFF2-40B4-BE49-F238E27FC236}">
                <a16:creationId xmlns:a16="http://schemas.microsoft.com/office/drawing/2014/main" id="{251943B2-D1E8-3B83-DA51-B6B41365FD7B}"/>
              </a:ext>
            </a:extLst>
          </p:cNvPr>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289452" y="156142"/>
            <a:ext cx="726222" cy="714854"/>
          </a:xfrm>
          <a:prstGeom prst="ellipse">
            <a:avLst/>
          </a:prstGeom>
          <a:ln w="63500" cap="rnd">
            <a:no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Description: C:\Users\dr mostafa\Downloads\IMG-20191106-WA0074.jpg">
            <a:extLst>
              <a:ext uri="{FF2B5EF4-FFF2-40B4-BE49-F238E27FC236}">
                <a16:creationId xmlns:a16="http://schemas.microsoft.com/office/drawing/2014/main" id="{94E6BCED-640A-F5EC-F3CF-7DAA6727536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161" y="156142"/>
            <a:ext cx="743484" cy="714854"/>
          </a:xfrm>
          <a:prstGeom prst="ellipse">
            <a:avLst/>
          </a:prstGeom>
          <a:ln w="63500" cap="rnd">
            <a:no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4" descr="قد تكون رسمة لـ ‏نص‏">
            <a:extLst>
              <a:ext uri="{FF2B5EF4-FFF2-40B4-BE49-F238E27FC236}">
                <a16:creationId xmlns:a16="http://schemas.microsoft.com/office/drawing/2014/main" id="{901DA167-78F3-CD1A-637C-1B4341655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4869" y="156142"/>
            <a:ext cx="743485" cy="714854"/>
          </a:xfrm>
          <a:prstGeom prst="ellipse">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D5920540-83A5-8A72-1214-11058AC1EB84}"/>
              </a:ext>
            </a:extLst>
          </p:cNvPr>
          <p:cNvSpPr txBox="1"/>
          <p:nvPr/>
        </p:nvSpPr>
        <p:spPr>
          <a:xfrm>
            <a:off x="6490329" y="4540253"/>
            <a:ext cx="4148154" cy="584775"/>
          </a:xfrm>
          <a:prstGeom prst="rect">
            <a:avLst/>
          </a:prstGeom>
          <a:noFill/>
        </p:spPr>
        <p:txBody>
          <a:bodyPr wrap="square" rtlCol="0">
            <a:spAutoFit/>
          </a:bodyPr>
          <a:lstStyle/>
          <a:p>
            <a:pPr algn="ctr"/>
            <a:r>
              <a:rPr lang="ar-EG" sz="3200" b="1" dirty="0">
                <a:solidFill>
                  <a:srgbClr val="134B67"/>
                </a:solidFill>
                <a:latin typeface="STC Bold" panose="01000500000000020006" pitchFamily="2" charset="-78"/>
                <a:cs typeface="mohammad bold art 1" pitchFamily="2" charset="-78"/>
              </a:rPr>
              <a:t>د. محمد حسني عبد الله</a:t>
            </a:r>
            <a:endParaRPr lang="en-US" sz="3200" b="1" dirty="0">
              <a:solidFill>
                <a:srgbClr val="134B67"/>
              </a:solidFill>
              <a:latin typeface="STC Bold" panose="01000500000000020006" pitchFamily="2" charset="-78"/>
              <a:cs typeface="mohammad bold art 1" pitchFamily="2" charset="-78"/>
            </a:endParaRPr>
          </a:p>
        </p:txBody>
      </p:sp>
      <p:sp>
        <p:nvSpPr>
          <p:cNvPr id="10" name="مربع نص 9">
            <a:extLst>
              <a:ext uri="{FF2B5EF4-FFF2-40B4-BE49-F238E27FC236}">
                <a16:creationId xmlns:a16="http://schemas.microsoft.com/office/drawing/2014/main" id="{15E2134A-83D5-0528-F82A-FBB3D7C24511}"/>
              </a:ext>
            </a:extLst>
          </p:cNvPr>
          <p:cNvSpPr txBox="1"/>
          <p:nvPr/>
        </p:nvSpPr>
        <p:spPr>
          <a:xfrm>
            <a:off x="6413371" y="5121875"/>
            <a:ext cx="4381084" cy="923330"/>
          </a:xfrm>
          <a:prstGeom prst="rect">
            <a:avLst/>
          </a:prstGeom>
          <a:noFill/>
        </p:spPr>
        <p:txBody>
          <a:bodyPr wrap="square" rtlCol="0">
            <a:spAutoFit/>
          </a:bodyPr>
          <a:lstStyle/>
          <a:p>
            <a:pPr algn="ctr"/>
            <a:r>
              <a:rPr lang="ar-EG" b="1" dirty="0">
                <a:latin typeface="DIN NEXT™ ARABIC HEAVY" panose="020B0903020203050203" pitchFamily="34" charset="-78"/>
                <a:cs typeface="mohammad bold art 1" pitchFamily="2" charset="-78"/>
              </a:rPr>
              <a:t>مدرس المناهج وطرق التدريس </a:t>
            </a:r>
          </a:p>
          <a:p>
            <a:pPr algn="ctr"/>
            <a:r>
              <a:rPr lang="ar-EG" b="1" dirty="0">
                <a:latin typeface="DIN NEXT™ ARABIC HEAVY" panose="020B0903020203050203" pitchFamily="34" charset="-78"/>
                <a:cs typeface="mohammad bold art 1" pitchFamily="2" charset="-78"/>
              </a:rPr>
              <a:t>بكلية التربية بالقاهرة</a:t>
            </a:r>
          </a:p>
          <a:p>
            <a:pPr algn="ctr"/>
            <a:r>
              <a:rPr lang="ar-EG" b="1" dirty="0">
                <a:latin typeface="DIN NEXT™ ARABIC HEAVY" panose="020B0903020203050203" pitchFamily="34" charset="-78"/>
                <a:cs typeface="mohammad bold art 1" pitchFamily="2" charset="-78"/>
              </a:rPr>
              <a:t>جامعة الأزهر</a:t>
            </a:r>
            <a:endParaRPr lang="en-US" b="1" dirty="0">
              <a:latin typeface="DIN NEXT™ ARABIC HEAVY" panose="020B0903020203050203" pitchFamily="34" charset="-78"/>
              <a:cs typeface="mohammad bold art 1" pitchFamily="2" charset="-78"/>
            </a:endParaRPr>
          </a:p>
        </p:txBody>
      </p:sp>
      <p:sp>
        <p:nvSpPr>
          <p:cNvPr id="11" name="مستطيل 10">
            <a:extLst>
              <a:ext uri="{FF2B5EF4-FFF2-40B4-BE49-F238E27FC236}">
                <a16:creationId xmlns:a16="http://schemas.microsoft.com/office/drawing/2014/main" id="{53920B5C-87CB-4FA0-9C96-BD480628AE08}"/>
              </a:ext>
            </a:extLst>
          </p:cNvPr>
          <p:cNvSpPr/>
          <p:nvPr/>
        </p:nvSpPr>
        <p:spPr>
          <a:xfrm>
            <a:off x="5568287" y="1339783"/>
            <a:ext cx="5992238" cy="871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4400" dirty="0">
                <a:solidFill>
                  <a:srgbClr val="AC1D24"/>
                </a:solidFill>
                <a:cs typeface="PT Bold Heading" panose="02010400000000000000" pitchFamily="2" charset="-78"/>
              </a:rPr>
              <a:t>طرق تدريس الاجتماعيات</a:t>
            </a:r>
            <a:endParaRPr lang="en-US" sz="4400" dirty="0">
              <a:solidFill>
                <a:srgbClr val="AC1D24"/>
              </a:solidFill>
              <a:cs typeface="PT Bold Heading" panose="02010400000000000000" pitchFamily="2" charset="-78"/>
            </a:endParaRPr>
          </a:p>
        </p:txBody>
      </p:sp>
      <p:pic>
        <p:nvPicPr>
          <p:cNvPr id="15364" name="Picture 4" descr="ألعاب أطفال Png ، المتجهات ، PSD ، قصاصة فنية , تحميل مجاني | Pngtree">
            <a:extLst>
              <a:ext uri="{FF2B5EF4-FFF2-40B4-BE49-F238E27FC236}">
                <a16:creationId xmlns:a16="http://schemas.microsoft.com/office/drawing/2014/main" id="{C3B5EA4B-DFA0-9048-D5EC-FECCA5F72E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053" y="1775576"/>
            <a:ext cx="1561314" cy="156131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الألعاب التعليمية للأطفال التي تعرض أيقونة ثلاثية الأبعاد معزولة على خلفية  شفافة, التعليمية, ألعاب, الأطفال PNG صورة للتحميل مجانا">
            <a:extLst>
              <a:ext uri="{FF2B5EF4-FFF2-40B4-BE49-F238E27FC236}">
                <a16:creationId xmlns:a16="http://schemas.microsoft.com/office/drawing/2014/main" id="{A3899B0C-5A6E-74AA-2BC4-73FC8272D0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6200" y="787412"/>
            <a:ext cx="1646640" cy="164664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الألعاب التعليمية للأطفال التي تعرض أيقونة ثلاثية الأبعاد معزولة على خلفية  شفافة, التعليمية, ألعاب, الأطفال PNG صورة للتحميل مجانا">
            <a:extLst>
              <a:ext uri="{FF2B5EF4-FFF2-40B4-BE49-F238E27FC236}">
                <a16:creationId xmlns:a16="http://schemas.microsoft.com/office/drawing/2014/main" id="{18CA2A13-A21F-C685-3889-7C3910234B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253" y="1743805"/>
            <a:ext cx="1624855" cy="162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0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5541B5EA-7102-7F7C-A847-D22CC56D5060}"/>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15D0273C-4196-83D5-995D-0117FC78871F}"/>
              </a:ext>
            </a:extLst>
          </p:cNvPr>
          <p:cNvSpPr txBox="1"/>
          <p:nvPr/>
        </p:nvSpPr>
        <p:spPr>
          <a:xfrm>
            <a:off x="1072534" y="1473904"/>
            <a:ext cx="10490280" cy="600164"/>
          </a:xfrm>
          <a:prstGeom prst="rect">
            <a:avLst/>
          </a:prstGeom>
          <a:noFill/>
        </p:spPr>
        <p:txBody>
          <a:bodyPr wrap="square">
            <a:spAutoFit/>
          </a:bodyPr>
          <a:lstStyle/>
          <a:p>
            <a:pPr algn="ctr">
              <a:lnSpc>
                <a:spcPct val="150000"/>
              </a:lnSpc>
            </a:pPr>
            <a:r>
              <a:rPr lang="ar-EG" sz="2400" dirty="0">
                <a:latin typeface="Bassam bold" panose="02000000000000000000" pitchFamily="2" charset="-78"/>
                <a:cs typeface="mohammad bold art 1" pitchFamily="2" charset="-78"/>
              </a:rPr>
              <a:t>تتمثل أهمية الألعاب التعليمية بالنسبة للمتعلم فيما يلي</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ECF3CB1B-E037-F998-B17D-6B7D870D2801}"/>
              </a:ext>
            </a:extLst>
          </p:cNvPr>
          <p:cNvSpPr/>
          <p:nvPr/>
        </p:nvSpPr>
        <p:spPr>
          <a:xfrm>
            <a:off x="2785578" y="278911"/>
            <a:ext cx="6961738" cy="1100594"/>
          </a:xfrm>
          <a:prstGeom prst="cloud">
            <a:avLst/>
          </a:prstGeom>
          <a:solidFill>
            <a:srgbClr val="AA0D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20B62E9E-FEE3-BDD8-3984-A5D7ED1C6965}"/>
              </a:ext>
            </a:extLst>
          </p:cNvPr>
          <p:cNvSpPr txBox="1"/>
          <p:nvPr/>
        </p:nvSpPr>
        <p:spPr>
          <a:xfrm>
            <a:off x="3899411" y="366290"/>
            <a:ext cx="4639023" cy="954107"/>
          </a:xfrm>
          <a:prstGeom prst="rect">
            <a:avLst/>
          </a:prstGeom>
          <a:noFill/>
        </p:spPr>
        <p:txBody>
          <a:bodyPr wrap="square">
            <a:spAutoFit/>
          </a:bodyPr>
          <a:lstStyle/>
          <a:p>
            <a:pPr algn="ctr"/>
            <a:r>
              <a:rPr lang="ar-EG" sz="2800" b="1" dirty="0">
                <a:solidFill>
                  <a:schemeClr val="bg1"/>
                </a:solidFill>
                <a:cs typeface="mohammad bold art 1" pitchFamily="2" charset="-78"/>
              </a:rPr>
              <a:t>أهمية الألعاب التعليمية بالنسبة للمعلم والمتعلم</a:t>
            </a:r>
            <a:endParaRPr lang="en-US" sz="2800" dirty="0">
              <a:solidFill>
                <a:schemeClr val="bg1"/>
              </a:solidFill>
            </a:endParaRPr>
          </a:p>
        </p:txBody>
      </p:sp>
      <p:sp>
        <p:nvSpPr>
          <p:cNvPr id="2" name="مربع نص 1">
            <a:extLst>
              <a:ext uri="{FF2B5EF4-FFF2-40B4-BE49-F238E27FC236}">
                <a16:creationId xmlns:a16="http://schemas.microsoft.com/office/drawing/2014/main" id="{5A7F1580-BACE-F7DA-2552-61148D7081B0}"/>
              </a:ext>
            </a:extLst>
          </p:cNvPr>
          <p:cNvSpPr txBox="1"/>
          <p:nvPr/>
        </p:nvSpPr>
        <p:spPr>
          <a:xfrm>
            <a:off x="6447071" y="4203685"/>
            <a:ext cx="4925700" cy="977191"/>
          </a:xfrm>
          <a:prstGeom prst="rect">
            <a:avLst/>
          </a:prstGeom>
          <a:noFill/>
        </p:spPr>
        <p:txBody>
          <a:bodyPr wrap="square">
            <a:spAutoFit/>
          </a:bodyPr>
          <a:lstStyle/>
          <a:p>
            <a:pPr algn="ctr">
              <a:lnSpc>
                <a:spcPct val="150000"/>
              </a:lnSpc>
            </a:pPr>
            <a:r>
              <a:rPr lang="ar-EG" sz="2000" dirty="0">
                <a:solidFill>
                  <a:srgbClr val="7D3C84"/>
                </a:solidFill>
                <a:latin typeface="Bassam bold" panose="02000000000000000000" pitchFamily="2" charset="-78"/>
                <a:cs typeface="mohammad bold art 1" pitchFamily="2" charset="-78"/>
              </a:rPr>
              <a:t>فهي تسهم في إكساب التلاميذ الأخلاقية في التعلم ومحاولة والفوز. روح المنافسة</a:t>
            </a:r>
            <a:endParaRPr lang="en-US" sz="2000" dirty="0">
              <a:solidFill>
                <a:srgbClr val="7D3C84"/>
              </a:solidFill>
              <a:latin typeface="Bassam bold" panose="02000000000000000000" pitchFamily="2" charset="-78"/>
              <a:cs typeface="mohammad bold art 1" pitchFamily="2" charset="-78"/>
            </a:endParaRPr>
          </a:p>
        </p:txBody>
      </p:sp>
      <p:grpSp>
        <p:nvGrpSpPr>
          <p:cNvPr id="5" name="مجموعة 4">
            <a:extLst>
              <a:ext uri="{FF2B5EF4-FFF2-40B4-BE49-F238E27FC236}">
                <a16:creationId xmlns:a16="http://schemas.microsoft.com/office/drawing/2014/main" id="{0B4D55A3-767A-FA87-9D70-70F3A83F0457}"/>
              </a:ext>
            </a:extLst>
          </p:cNvPr>
          <p:cNvGrpSpPr/>
          <p:nvPr/>
        </p:nvGrpSpPr>
        <p:grpSpPr>
          <a:xfrm>
            <a:off x="6950738" y="2858263"/>
            <a:ext cx="3918366" cy="1141474"/>
            <a:chOff x="8159737" y="2396465"/>
            <a:chExt cx="3918366" cy="1141474"/>
          </a:xfrm>
        </p:grpSpPr>
        <p:sp>
          <p:nvSpPr>
            <p:cNvPr id="7" name="سحابة 6">
              <a:extLst>
                <a:ext uri="{FF2B5EF4-FFF2-40B4-BE49-F238E27FC236}">
                  <a16:creationId xmlns:a16="http://schemas.microsoft.com/office/drawing/2014/main" id="{FEF14BE9-EC3F-1DBC-6B11-E9AA079B85F0}"/>
                </a:ext>
              </a:extLst>
            </p:cNvPr>
            <p:cNvSpPr/>
            <p:nvPr/>
          </p:nvSpPr>
          <p:spPr>
            <a:xfrm>
              <a:off x="8159737" y="2396465"/>
              <a:ext cx="3918366" cy="1141474"/>
            </a:xfrm>
            <a:prstGeom prst="cloud">
              <a:avLst/>
            </a:prstGeom>
            <a:solidFill>
              <a:srgbClr val="A04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a:extLst>
                <a:ext uri="{FF2B5EF4-FFF2-40B4-BE49-F238E27FC236}">
                  <a16:creationId xmlns:a16="http://schemas.microsoft.com/office/drawing/2014/main" id="{FADC471C-4864-74D3-7942-1C322FAD082A}"/>
                </a:ext>
              </a:extLst>
            </p:cNvPr>
            <p:cNvSpPr txBox="1"/>
            <p:nvPr/>
          </p:nvSpPr>
          <p:spPr>
            <a:xfrm>
              <a:off x="8723753" y="2674673"/>
              <a:ext cx="2790334" cy="584775"/>
            </a:xfrm>
            <a:prstGeom prst="rect">
              <a:avLst/>
            </a:prstGeom>
            <a:noFill/>
          </p:spPr>
          <p:txBody>
            <a:bodyPr wrap="square">
              <a:spAutoFit/>
            </a:bodyPr>
            <a:lstStyle/>
            <a:p>
              <a:pPr algn="ctr"/>
              <a:r>
                <a:rPr lang="ar-EG" sz="3200" dirty="0">
                  <a:solidFill>
                    <a:schemeClr val="bg1"/>
                  </a:solidFill>
                  <a:latin typeface="Bassam bold" panose="02000000000000000000" pitchFamily="2" charset="-78"/>
                  <a:cs typeface="mohammad bold art 1" pitchFamily="2" charset="-78"/>
                </a:rPr>
                <a:t>وسيلة تحفيزية</a:t>
              </a:r>
              <a:endParaRPr lang="en-US" sz="3200" dirty="0">
                <a:solidFill>
                  <a:schemeClr val="bg1"/>
                </a:solidFill>
                <a:latin typeface="Bassam bold" panose="02000000000000000000" pitchFamily="2" charset="-78"/>
                <a:cs typeface="mohammad bold art 1" pitchFamily="2" charset="-78"/>
              </a:endParaRPr>
            </a:p>
          </p:txBody>
        </p:sp>
      </p:grpSp>
      <p:pic>
        <p:nvPicPr>
          <p:cNvPr id="10" name="صورة 9" descr="صورة تحتوي على رسم, الرسوم المتحركة, رسوم متحركة&#10;&#10;قد يكون المحتوى المعد بواسطة الذكاء الاصطناعي غير صحيح.">
            <a:extLst>
              <a:ext uri="{FF2B5EF4-FFF2-40B4-BE49-F238E27FC236}">
                <a16:creationId xmlns:a16="http://schemas.microsoft.com/office/drawing/2014/main" id="{04929C7D-878F-AFE8-51BD-6AF4E699C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896" y="2355308"/>
            <a:ext cx="4560159" cy="3854720"/>
          </a:xfrm>
          <a:prstGeom prst="rect">
            <a:avLst/>
          </a:prstGeom>
        </p:spPr>
      </p:pic>
    </p:spTree>
    <p:extLst>
      <p:ext uri="{BB962C8B-B14F-4D97-AF65-F5344CB8AC3E}">
        <p14:creationId xmlns:p14="http://schemas.microsoft.com/office/powerpoint/2010/main" val="28494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8D72F171-4603-2551-B060-DBBB8463B7FC}"/>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A4B457F4-3F62-D537-42B1-C0DE6CECEE27}"/>
              </a:ext>
            </a:extLst>
          </p:cNvPr>
          <p:cNvSpPr txBox="1"/>
          <p:nvPr/>
        </p:nvSpPr>
        <p:spPr>
          <a:xfrm>
            <a:off x="1072534" y="1473904"/>
            <a:ext cx="10490280" cy="600164"/>
          </a:xfrm>
          <a:prstGeom prst="rect">
            <a:avLst/>
          </a:prstGeom>
          <a:noFill/>
        </p:spPr>
        <p:txBody>
          <a:bodyPr wrap="square">
            <a:spAutoFit/>
          </a:bodyPr>
          <a:lstStyle/>
          <a:p>
            <a:pPr algn="ctr">
              <a:lnSpc>
                <a:spcPct val="150000"/>
              </a:lnSpc>
            </a:pPr>
            <a:r>
              <a:rPr lang="ar-EG" sz="2400" dirty="0">
                <a:latin typeface="Bassam bold" panose="02000000000000000000" pitchFamily="2" charset="-78"/>
                <a:cs typeface="mohammad bold art 1" pitchFamily="2" charset="-78"/>
              </a:rPr>
              <a:t>تتمثل أهمية الألعاب التعليمية بالنسبة للمتعلم فيما يلي</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96DA7A57-8867-1A73-B341-E9B83CAB8FA1}"/>
              </a:ext>
            </a:extLst>
          </p:cNvPr>
          <p:cNvSpPr/>
          <p:nvPr/>
        </p:nvSpPr>
        <p:spPr>
          <a:xfrm>
            <a:off x="2785578" y="278911"/>
            <a:ext cx="6961738" cy="1100594"/>
          </a:xfrm>
          <a:prstGeom prst="cloud">
            <a:avLst/>
          </a:prstGeom>
          <a:solidFill>
            <a:srgbClr val="AA0D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D8AE50EA-FDAB-7097-D51A-E4645B00402D}"/>
              </a:ext>
            </a:extLst>
          </p:cNvPr>
          <p:cNvSpPr txBox="1"/>
          <p:nvPr/>
        </p:nvSpPr>
        <p:spPr>
          <a:xfrm>
            <a:off x="3899411" y="366290"/>
            <a:ext cx="4639023" cy="954107"/>
          </a:xfrm>
          <a:prstGeom prst="rect">
            <a:avLst/>
          </a:prstGeom>
          <a:noFill/>
        </p:spPr>
        <p:txBody>
          <a:bodyPr wrap="square">
            <a:spAutoFit/>
          </a:bodyPr>
          <a:lstStyle/>
          <a:p>
            <a:pPr algn="ctr"/>
            <a:r>
              <a:rPr lang="ar-EG" sz="2800" b="1" dirty="0">
                <a:solidFill>
                  <a:schemeClr val="bg1"/>
                </a:solidFill>
                <a:cs typeface="mohammad bold art 1" pitchFamily="2" charset="-78"/>
              </a:rPr>
              <a:t>أهمية الألعاب التعليمية بالنسبة للمعلم والمتعلم</a:t>
            </a:r>
            <a:endParaRPr lang="en-US" sz="2800" dirty="0">
              <a:solidFill>
                <a:schemeClr val="bg1"/>
              </a:solidFill>
            </a:endParaRPr>
          </a:p>
        </p:txBody>
      </p:sp>
      <p:sp>
        <p:nvSpPr>
          <p:cNvPr id="2" name="مربع نص 1">
            <a:extLst>
              <a:ext uri="{FF2B5EF4-FFF2-40B4-BE49-F238E27FC236}">
                <a16:creationId xmlns:a16="http://schemas.microsoft.com/office/drawing/2014/main" id="{EECC5DA4-A582-B91D-6E68-16D8D9A87F7E}"/>
              </a:ext>
            </a:extLst>
          </p:cNvPr>
          <p:cNvSpPr txBox="1"/>
          <p:nvPr/>
        </p:nvSpPr>
        <p:spPr>
          <a:xfrm>
            <a:off x="6447071" y="4203685"/>
            <a:ext cx="4925700" cy="1438855"/>
          </a:xfrm>
          <a:prstGeom prst="rect">
            <a:avLst/>
          </a:prstGeom>
          <a:noFill/>
        </p:spPr>
        <p:txBody>
          <a:bodyPr wrap="square">
            <a:spAutoFit/>
          </a:bodyPr>
          <a:lstStyle/>
          <a:p>
            <a:pPr algn="ctr">
              <a:lnSpc>
                <a:spcPct val="150000"/>
              </a:lnSpc>
            </a:pPr>
            <a:r>
              <a:rPr lang="ar-EG" sz="2000" dirty="0">
                <a:solidFill>
                  <a:srgbClr val="CC5700"/>
                </a:solidFill>
                <a:latin typeface="Bassam bold" panose="02000000000000000000" pitchFamily="2" charset="-78"/>
                <a:cs typeface="mohammad bold art 1" pitchFamily="2" charset="-78"/>
              </a:rPr>
              <a:t>فهي تساعد المعلم علي اكتشاف قدرات التلاميذ وميولهم من خلال المتابعة لهم أثناء تنفيذ الألعاب التعليمية.</a:t>
            </a:r>
            <a:endParaRPr lang="en-US" sz="2000" dirty="0">
              <a:solidFill>
                <a:srgbClr val="CC5700"/>
              </a:solidFill>
              <a:latin typeface="Bassam bold" panose="02000000000000000000" pitchFamily="2" charset="-78"/>
              <a:cs typeface="mohammad bold art 1" pitchFamily="2" charset="-78"/>
            </a:endParaRPr>
          </a:p>
        </p:txBody>
      </p:sp>
      <p:grpSp>
        <p:nvGrpSpPr>
          <p:cNvPr id="5" name="مجموعة 4">
            <a:extLst>
              <a:ext uri="{FF2B5EF4-FFF2-40B4-BE49-F238E27FC236}">
                <a16:creationId xmlns:a16="http://schemas.microsoft.com/office/drawing/2014/main" id="{C44303E7-7141-216B-1063-0948A4DB1A7A}"/>
              </a:ext>
            </a:extLst>
          </p:cNvPr>
          <p:cNvGrpSpPr/>
          <p:nvPr/>
        </p:nvGrpSpPr>
        <p:grpSpPr>
          <a:xfrm>
            <a:off x="6950738" y="2858263"/>
            <a:ext cx="3918366" cy="1141474"/>
            <a:chOff x="8159737" y="2396465"/>
            <a:chExt cx="3918366" cy="1141474"/>
          </a:xfrm>
        </p:grpSpPr>
        <p:sp>
          <p:nvSpPr>
            <p:cNvPr id="7" name="سحابة 6">
              <a:extLst>
                <a:ext uri="{FF2B5EF4-FFF2-40B4-BE49-F238E27FC236}">
                  <a16:creationId xmlns:a16="http://schemas.microsoft.com/office/drawing/2014/main" id="{06D8E023-3A09-F44C-088C-9247E1FEB21A}"/>
                </a:ext>
              </a:extLst>
            </p:cNvPr>
            <p:cNvSpPr/>
            <p:nvPr/>
          </p:nvSpPr>
          <p:spPr>
            <a:xfrm>
              <a:off x="8159737" y="2396465"/>
              <a:ext cx="3918366" cy="1141474"/>
            </a:xfrm>
            <a:prstGeom prst="cloud">
              <a:avLst/>
            </a:prstGeom>
            <a:solidFill>
              <a:srgbClr val="FE6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a:extLst>
                <a:ext uri="{FF2B5EF4-FFF2-40B4-BE49-F238E27FC236}">
                  <a16:creationId xmlns:a16="http://schemas.microsoft.com/office/drawing/2014/main" id="{E49567E3-1867-9DBC-03D1-BBC9B43C63F3}"/>
                </a:ext>
              </a:extLst>
            </p:cNvPr>
            <p:cNvSpPr txBox="1"/>
            <p:nvPr/>
          </p:nvSpPr>
          <p:spPr>
            <a:xfrm>
              <a:off x="8723753" y="2674673"/>
              <a:ext cx="2790334" cy="584775"/>
            </a:xfrm>
            <a:prstGeom prst="rect">
              <a:avLst/>
            </a:prstGeom>
            <a:noFill/>
          </p:spPr>
          <p:txBody>
            <a:bodyPr wrap="square">
              <a:spAutoFit/>
            </a:bodyPr>
            <a:lstStyle/>
            <a:p>
              <a:pPr algn="ctr"/>
              <a:r>
                <a:rPr lang="ar-EG" sz="3200" dirty="0">
                  <a:solidFill>
                    <a:schemeClr val="bg1"/>
                  </a:solidFill>
                  <a:latin typeface="Bassam bold" panose="02000000000000000000" pitchFamily="2" charset="-78"/>
                  <a:cs typeface="mohammad bold art 1" pitchFamily="2" charset="-78"/>
                </a:rPr>
                <a:t>وسيلة تقويمية</a:t>
              </a:r>
              <a:endParaRPr lang="en-US" sz="3200" dirty="0">
                <a:solidFill>
                  <a:schemeClr val="bg1"/>
                </a:solidFill>
                <a:latin typeface="Bassam bold" panose="02000000000000000000" pitchFamily="2" charset="-78"/>
                <a:cs typeface="mohammad bold art 1" pitchFamily="2" charset="-78"/>
              </a:endParaRPr>
            </a:p>
          </p:txBody>
        </p:sp>
      </p:grpSp>
      <p:pic>
        <p:nvPicPr>
          <p:cNvPr id="11" name="صورة 10" descr="صورة تحتوي على تلبيس, صبي, طفل صغير, فتاة&#10;&#10;قد يكون المحتوى المعد بواسطة الذكاء الاصطناعي غير صحيح.">
            <a:extLst>
              <a:ext uri="{FF2B5EF4-FFF2-40B4-BE49-F238E27FC236}">
                <a16:creationId xmlns:a16="http://schemas.microsoft.com/office/drawing/2014/main" id="{3B3367EE-7177-1EAB-47C5-56EF20F4F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30" y="2074068"/>
            <a:ext cx="5318392" cy="4125347"/>
          </a:xfrm>
          <a:prstGeom prst="rect">
            <a:avLst/>
          </a:prstGeom>
        </p:spPr>
      </p:pic>
    </p:spTree>
    <p:extLst>
      <p:ext uri="{BB962C8B-B14F-4D97-AF65-F5344CB8AC3E}">
        <p14:creationId xmlns:p14="http://schemas.microsoft.com/office/powerpoint/2010/main" val="7976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95F4B6AB-F951-8CAE-EA6D-B9D9EE636D7B}"/>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4BBEF66B-C9DE-D740-6BDD-0F2ED10EA6AB}"/>
              </a:ext>
            </a:extLst>
          </p:cNvPr>
          <p:cNvSpPr txBox="1"/>
          <p:nvPr/>
        </p:nvSpPr>
        <p:spPr>
          <a:xfrm>
            <a:off x="575034" y="2511424"/>
            <a:ext cx="11185742" cy="1438855"/>
          </a:xfrm>
          <a:prstGeom prst="rect">
            <a:avLst/>
          </a:prstGeom>
          <a:noFill/>
        </p:spPr>
        <p:txBody>
          <a:bodyPr wrap="square">
            <a:spAutoFit/>
          </a:bodyPr>
          <a:lstStyle/>
          <a:p>
            <a:pPr algn="ctr">
              <a:lnSpc>
                <a:spcPct val="150000"/>
              </a:lnSpc>
            </a:pPr>
            <a:r>
              <a:rPr lang="ar-EG" sz="2000" dirty="0">
                <a:latin typeface="Bassam bold" panose="02000000000000000000" pitchFamily="2" charset="-78"/>
                <a:cs typeface="mohammad bold art 1" pitchFamily="2" charset="-78"/>
              </a:rPr>
              <a:t>يلعب المعلم دوراً مهما في نجاح استخدام الألعاب التعليمية في تدريس الدراسات الاجتماعية، حيث يجب أن يكون على دراية بخصائص الألعاب التعليمية وكيفية استخدامها بشكل فعال لتحقيق أهداف التعلم، ومن الأدوار التي يلعبها المعلم عند استخدام الألعاب التعليمية في تدريس الدراسات الاجتماعية، ما يلي</a:t>
            </a:r>
            <a:endParaRPr lang="en-US" sz="20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1A305E73-6170-83D5-A242-FA5C0E355D6F}"/>
              </a:ext>
            </a:extLst>
          </p:cNvPr>
          <p:cNvSpPr/>
          <p:nvPr/>
        </p:nvSpPr>
        <p:spPr>
          <a:xfrm>
            <a:off x="2785578" y="278911"/>
            <a:ext cx="6961738" cy="2049510"/>
          </a:xfrm>
          <a:prstGeom prst="cloud">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BFA140FA-10BD-6485-6959-E7017709547D}"/>
              </a:ext>
            </a:extLst>
          </p:cNvPr>
          <p:cNvSpPr txBox="1"/>
          <p:nvPr/>
        </p:nvSpPr>
        <p:spPr>
          <a:xfrm>
            <a:off x="3615252" y="611168"/>
            <a:ext cx="5291722" cy="1384995"/>
          </a:xfrm>
          <a:prstGeom prst="rect">
            <a:avLst/>
          </a:prstGeom>
          <a:noFill/>
        </p:spPr>
        <p:txBody>
          <a:bodyPr wrap="square">
            <a:spAutoFit/>
          </a:bodyPr>
          <a:lstStyle/>
          <a:p>
            <a:pPr algn="ctr"/>
            <a:r>
              <a:rPr lang="ar-EG" sz="2800" b="1" dirty="0">
                <a:solidFill>
                  <a:schemeClr val="bg1"/>
                </a:solidFill>
                <a:cs typeface="mohammad bold art 1" pitchFamily="2" charset="-78"/>
              </a:rPr>
              <a:t>أدوار المعلم عند استخدام الألعاب التعليمية في تدريس الدراسات الاجتماعية</a:t>
            </a:r>
            <a:endParaRPr lang="en-US" sz="2800" dirty="0">
              <a:solidFill>
                <a:schemeClr val="bg1"/>
              </a:solidFill>
            </a:endParaRPr>
          </a:p>
        </p:txBody>
      </p:sp>
      <p:grpSp>
        <p:nvGrpSpPr>
          <p:cNvPr id="44" name="مجموعة 43">
            <a:extLst>
              <a:ext uri="{FF2B5EF4-FFF2-40B4-BE49-F238E27FC236}">
                <a16:creationId xmlns:a16="http://schemas.microsoft.com/office/drawing/2014/main" id="{1D0DFE88-7F69-C3B4-A48A-316FF0440A1A}"/>
              </a:ext>
            </a:extLst>
          </p:cNvPr>
          <p:cNvGrpSpPr/>
          <p:nvPr/>
        </p:nvGrpSpPr>
        <p:grpSpPr>
          <a:xfrm>
            <a:off x="9678029" y="4162184"/>
            <a:ext cx="1789086" cy="2020789"/>
            <a:chOff x="9678029" y="4162184"/>
            <a:chExt cx="1789086" cy="2020789"/>
          </a:xfrm>
        </p:grpSpPr>
        <p:grpSp>
          <p:nvGrpSpPr>
            <p:cNvPr id="25" name="Group 2199">
              <a:extLst>
                <a:ext uri="{FF2B5EF4-FFF2-40B4-BE49-F238E27FC236}">
                  <a16:creationId xmlns:a16="http://schemas.microsoft.com/office/drawing/2014/main" id="{DBBF565D-5FAF-8D8E-925D-78452D0CDFB9}"/>
                </a:ext>
              </a:extLst>
            </p:cNvPr>
            <p:cNvGrpSpPr/>
            <p:nvPr/>
          </p:nvGrpSpPr>
          <p:grpSpPr>
            <a:xfrm>
              <a:off x="9678029" y="4162184"/>
              <a:ext cx="1789086" cy="2020789"/>
              <a:chOff x="0" y="0"/>
              <a:chExt cx="2123273" cy="2398256"/>
            </a:xfrm>
          </p:grpSpPr>
          <p:sp>
            <p:nvSpPr>
              <p:cNvPr id="26" name="Shape 2197">
                <a:extLst>
                  <a:ext uri="{FF2B5EF4-FFF2-40B4-BE49-F238E27FC236}">
                    <a16:creationId xmlns:a16="http://schemas.microsoft.com/office/drawing/2014/main" id="{81BE3D69-0BEA-1951-FA4E-9ACE9E3786E1}"/>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7" name="Shape 2198">
                <a:extLst>
                  <a:ext uri="{FF2B5EF4-FFF2-40B4-BE49-F238E27FC236}">
                    <a16:creationId xmlns:a16="http://schemas.microsoft.com/office/drawing/2014/main" id="{942099CA-2AF8-A5F2-6408-6B7E29E6B8DE}"/>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9A1922"/>
                  </a:gs>
                  <a:gs pos="100000">
                    <a:srgbClr val="BE2126"/>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29" name="مربع نص 28">
              <a:extLst>
                <a:ext uri="{FF2B5EF4-FFF2-40B4-BE49-F238E27FC236}">
                  <a16:creationId xmlns:a16="http://schemas.microsoft.com/office/drawing/2014/main" id="{FDC7B226-4D41-33B8-DF4F-A71CAF8DAA5A}"/>
                </a:ext>
              </a:extLst>
            </p:cNvPr>
            <p:cNvSpPr txBox="1"/>
            <p:nvPr/>
          </p:nvSpPr>
          <p:spPr>
            <a:xfrm>
              <a:off x="9747316" y="5086341"/>
              <a:ext cx="1655583" cy="707886"/>
            </a:xfrm>
            <a:prstGeom prst="rect">
              <a:avLst/>
            </a:prstGeom>
            <a:noFill/>
          </p:spPr>
          <p:txBody>
            <a:bodyPr wrap="square">
              <a:spAutoFit/>
            </a:bodyPr>
            <a:lstStyle/>
            <a:p>
              <a:pPr algn="ctr"/>
              <a:r>
                <a:rPr lang="ar-EG" sz="2000" dirty="0">
                  <a:solidFill>
                    <a:srgbClr val="AC1D24"/>
                  </a:solidFill>
                  <a:cs typeface="mohammad bold art 1" pitchFamily="2" charset="-78"/>
                </a:rPr>
                <a:t>دور </a:t>
              </a:r>
            </a:p>
            <a:p>
              <a:pPr algn="ctr"/>
              <a:r>
                <a:rPr lang="ar-EG" sz="2000" dirty="0">
                  <a:solidFill>
                    <a:srgbClr val="AC1D24"/>
                  </a:solidFill>
                  <a:cs typeface="mohammad bold art 1" pitchFamily="2" charset="-78"/>
                </a:rPr>
                <a:t>مصمم اللعبة</a:t>
              </a:r>
              <a:endParaRPr lang="en-US" sz="2000" dirty="0">
                <a:solidFill>
                  <a:srgbClr val="AC1D24"/>
                </a:solidFill>
                <a:cs typeface="mohammad bold art 1" pitchFamily="2" charset="-78"/>
              </a:endParaRPr>
            </a:p>
          </p:txBody>
        </p:sp>
        <p:sp>
          <p:nvSpPr>
            <p:cNvPr id="39" name="مربع نص 38">
              <a:extLst>
                <a:ext uri="{FF2B5EF4-FFF2-40B4-BE49-F238E27FC236}">
                  <a16:creationId xmlns:a16="http://schemas.microsoft.com/office/drawing/2014/main" id="{35FEB3DC-BF21-4483-9149-5AB1613A2199}"/>
                </a:ext>
              </a:extLst>
            </p:cNvPr>
            <p:cNvSpPr txBox="1"/>
            <p:nvPr/>
          </p:nvSpPr>
          <p:spPr>
            <a:xfrm>
              <a:off x="10298562" y="4318105"/>
              <a:ext cx="546755" cy="461665"/>
            </a:xfrm>
            <a:prstGeom prst="rect">
              <a:avLst/>
            </a:prstGeom>
            <a:noFill/>
          </p:spPr>
          <p:txBody>
            <a:bodyPr wrap="square" rtlCol="0">
              <a:spAutoFit/>
            </a:bodyPr>
            <a:lstStyle/>
            <a:p>
              <a:pPr algn="ctr"/>
              <a:r>
                <a:rPr lang="ar-EG" sz="2400" b="1" dirty="0">
                  <a:solidFill>
                    <a:schemeClr val="bg1"/>
                  </a:solidFill>
                </a:rPr>
                <a:t>01</a:t>
              </a:r>
              <a:endParaRPr lang="en-US" sz="2400" b="1" dirty="0">
                <a:solidFill>
                  <a:schemeClr val="bg1"/>
                </a:solidFill>
              </a:endParaRPr>
            </a:p>
          </p:txBody>
        </p:sp>
      </p:grpSp>
      <p:grpSp>
        <p:nvGrpSpPr>
          <p:cNvPr id="45" name="مجموعة 44">
            <a:extLst>
              <a:ext uri="{FF2B5EF4-FFF2-40B4-BE49-F238E27FC236}">
                <a16:creationId xmlns:a16="http://schemas.microsoft.com/office/drawing/2014/main" id="{70065A34-D3DF-5B1B-45A9-CDFF9FD1FD96}"/>
              </a:ext>
            </a:extLst>
          </p:cNvPr>
          <p:cNvGrpSpPr/>
          <p:nvPr/>
        </p:nvGrpSpPr>
        <p:grpSpPr>
          <a:xfrm>
            <a:off x="7533088" y="4162185"/>
            <a:ext cx="1789087" cy="2020789"/>
            <a:chOff x="7533088" y="4162185"/>
            <a:chExt cx="1789087" cy="2020789"/>
          </a:xfrm>
        </p:grpSpPr>
        <p:grpSp>
          <p:nvGrpSpPr>
            <p:cNvPr id="19" name="Group 2193">
              <a:extLst>
                <a:ext uri="{FF2B5EF4-FFF2-40B4-BE49-F238E27FC236}">
                  <a16:creationId xmlns:a16="http://schemas.microsoft.com/office/drawing/2014/main" id="{5B8B0958-1A48-B18B-DE83-0CB7CE3B6C5F}"/>
                </a:ext>
              </a:extLst>
            </p:cNvPr>
            <p:cNvGrpSpPr/>
            <p:nvPr/>
          </p:nvGrpSpPr>
          <p:grpSpPr>
            <a:xfrm>
              <a:off x="7533088" y="4162185"/>
              <a:ext cx="1789087" cy="2020789"/>
              <a:chOff x="0" y="0"/>
              <a:chExt cx="2123273" cy="2398256"/>
            </a:xfrm>
          </p:grpSpPr>
          <p:sp>
            <p:nvSpPr>
              <p:cNvPr id="20" name="Shape 2191">
                <a:extLst>
                  <a:ext uri="{FF2B5EF4-FFF2-40B4-BE49-F238E27FC236}">
                    <a16:creationId xmlns:a16="http://schemas.microsoft.com/office/drawing/2014/main" id="{17BBFE72-585F-82AB-E146-164A58ECAD50}"/>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1" name="Shape 2192">
                <a:extLst>
                  <a:ext uri="{FF2B5EF4-FFF2-40B4-BE49-F238E27FC236}">
                    <a16:creationId xmlns:a16="http://schemas.microsoft.com/office/drawing/2014/main" id="{BC0C51A0-7DF4-B771-EE0F-BBF07899BA1B}"/>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564782"/>
                  </a:gs>
                  <a:gs pos="100000">
                    <a:srgbClr val="7A66AF"/>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30" name="مربع نص 29">
              <a:extLst>
                <a:ext uri="{FF2B5EF4-FFF2-40B4-BE49-F238E27FC236}">
                  <a16:creationId xmlns:a16="http://schemas.microsoft.com/office/drawing/2014/main" id="{0ADABEA9-01D4-B0EB-6D68-F41B6408F349}"/>
                </a:ext>
              </a:extLst>
            </p:cNvPr>
            <p:cNvSpPr txBox="1"/>
            <p:nvPr/>
          </p:nvSpPr>
          <p:spPr>
            <a:xfrm>
              <a:off x="7612017" y="4981538"/>
              <a:ext cx="1655583" cy="707886"/>
            </a:xfrm>
            <a:prstGeom prst="rect">
              <a:avLst/>
            </a:prstGeom>
            <a:noFill/>
          </p:spPr>
          <p:txBody>
            <a:bodyPr wrap="square">
              <a:spAutoFit/>
            </a:bodyPr>
            <a:lstStyle/>
            <a:p>
              <a:pPr algn="ctr"/>
              <a:r>
                <a:rPr lang="ar-EG" sz="2000" dirty="0">
                  <a:solidFill>
                    <a:srgbClr val="7D3C84"/>
                  </a:solidFill>
                  <a:cs typeface="mohammad bold art 1" pitchFamily="2" charset="-78"/>
                </a:rPr>
                <a:t> دور </a:t>
              </a:r>
            </a:p>
            <a:p>
              <a:pPr algn="ctr"/>
              <a:r>
                <a:rPr lang="ar-EG" sz="2000" dirty="0">
                  <a:solidFill>
                    <a:srgbClr val="7D3C84"/>
                  </a:solidFill>
                  <a:cs typeface="mohammad bold art 1" pitchFamily="2" charset="-78"/>
                </a:rPr>
                <a:t>مختار اللعبة</a:t>
              </a:r>
              <a:endParaRPr lang="en-US" sz="2000" dirty="0">
                <a:solidFill>
                  <a:srgbClr val="7D3C84"/>
                </a:solidFill>
                <a:cs typeface="mohammad bold art 1" pitchFamily="2" charset="-78"/>
              </a:endParaRPr>
            </a:p>
          </p:txBody>
        </p:sp>
        <p:sp>
          <p:nvSpPr>
            <p:cNvPr id="40" name="مربع نص 39">
              <a:extLst>
                <a:ext uri="{FF2B5EF4-FFF2-40B4-BE49-F238E27FC236}">
                  <a16:creationId xmlns:a16="http://schemas.microsoft.com/office/drawing/2014/main" id="{589275AC-BEE7-5EF8-CBCC-0C4027076A5C}"/>
                </a:ext>
              </a:extLst>
            </p:cNvPr>
            <p:cNvSpPr txBox="1"/>
            <p:nvPr/>
          </p:nvSpPr>
          <p:spPr>
            <a:xfrm>
              <a:off x="8159964" y="4318104"/>
              <a:ext cx="546755" cy="461665"/>
            </a:xfrm>
            <a:prstGeom prst="rect">
              <a:avLst/>
            </a:prstGeom>
            <a:noFill/>
          </p:spPr>
          <p:txBody>
            <a:bodyPr wrap="square" rtlCol="0">
              <a:spAutoFit/>
            </a:bodyPr>
            <a:lstStyle/>
            <a:p>
              <a:pPr algn="ctr"/>
              <a:r>
                <a:rPr lang="ar-EG" sz="2400" b="1" dirty="0">
                  <a:solidFill>
                    <a:schemeClr val="bg1"/>
                  </a:solidFill>
                </a:rPr>
                <a:t>02</a:t>
              </a:r>
              <a:endParaRPr lang="en-US" sz="2400" b="1" dirty="0">
                <a:solidFill>
                  <a:schemeClr val="bg1"/>
                </a:solidFill>
              </a:endParaRPr>
            </a:p>
          </p:txBody>
        </p:sp>
      </p:grpSp>
      <p:grpSp>
        <p:nvGrpSpPr>
          <p:cNvPr id="46" name="مجموعة 45">
            <a:extLst>
              <a:ext uri="{FF2B5EF4-FFF2-40B4-BE49-F238E27FC236}">
                <a16:creationId xmlns:a16="http://schemas.microsoft.com/office/drawing/2014/main" id="{3DCCC3BF-032E-8B93-66CC-A73FCFD7EF6D}"/>
              </a:ext>
            </a:extLst>
          </p:cNvPr>
          <p:cNvGrpSpPr/>
          <p:nvPr/>
        </p:nvGrpSpPr>
        <p:grpSpPr>
          <a:xfrm>
            <a:off x="5391848" y="4162184"/>
            <a:ext cx="1789086" cy="2020789"/>
            <a:chOff x="5391848" y="4162184"/>
            <a:chExt cx="1789086" cy="2020789"/>
          </a:xfrm>
        </p:grpSpPr>
        <p:grpSp>
          <p:nvGrpSpPr>
            <p:cNvPr id="9" name="Group 2184">
              <a:extLst>
                <a:ext uri="{FF2B5EF4-FFF2-40B4-BE49-F238E27FC236}">
                  <a16:creationId xmlns:a16="http://schemas.microsoft.com/office/drawing/2014/main" id="{EF7755E8-3283-DE73-24C1-2E8B7ACF1398}"/>
                </a:ext>
              </a:extLst>
            </p:cNvPr>
            <p:cNvGrpSpPr/>
            <p:nvPr/>
          </p:nvGrpSpPr>
          <p:grpSpPr>
            <a:xfrm>
              <a:off x="5391848" y="4162184"/>
              <a:ext cx="1789086" cy="2020789"/>
              <a:chOff x="0" y="0"/>
              <a:chExt cx="2123273" cy="2398256"/>
            </a:xfrm>
          </p:grpSpPr>
          <p:sp>
            <p:nvSpPr>
              <p:cNvPr id="10" name="Shape 2182">
                <a:extLst>
                  <a:ext uri="{FF2B5EF4-FFF2-40B4-BE49-F238E27FC236}">
                    <a16:creationId xmlns:a16="http://schemas.microsoft.com/office/drawing/2014/main" id="{2C3D8116-E34D-9E61-1FDD-0833DBDFE714}"/>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12" name="Shape 2183">
                <a:extLst>
                  <a:ext uri="{FF2B5EF4-FFF2-40B4-BE49-F238E27FC236}">
                    <a16:creationId xmlns:a16="http://schemas.microsoft.com/office/drawing/2014/main" id="{85C88C83-2999-EE5C-0BB6-9AC0CBDDEA0B}"/>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669737"/>
                  </a:gs>
                  <a:gs pos="100000">
                    <a:srgbClr val="7FB942"/>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31" name="مربع نص 30">
              <a:extLst>
                <a:ext uri="{FF2B5EF4-FFF2-40B4-BE49-F238E27FC236}">
                  <a16:creationId xmlns:a16="http://schemas.microsoft.com/office/drawing/2014/main" id="{89458305-1709-E799-F838-2E812B99E285}"/>
                </a:ext>
              </a:extLst>
            </p:cNvPr>
            <p:cNvSpPr txBox="1"/>
            <p:nvPr/>
          </p:nvSpPr>
          <p:spPr>
            <a:xfrm>
              <a:off x="5487179" y="4981538"/>
              <a:ext cx="1655583" cy="707886"/>
            </a:xfrm>
            <a:prstGeom prst="rect">
              <a:avLst/>
            </a:prstGeom>
            <a:noFill/>
          </p:spPr>
          <p:txBody>
            <a:bodyPr wrap="square">
              <a:spAutoFit/>
            </a:bodyPr>
            <a:lstStyle/>
            <a:p>
              <a:pPr algn="ctr"/>
              <a:r>
                <a:rPr lang="ar-EG" sz="2000" dirty="0">
                  <a:solidFill>
                    <a:srgbClr val="498639"/>
                  </a:solidFill>
                  <a:cs typeface="mohammad bold art 1" pitchFamily="2" charset="-78"/>
                </a:rPr>
                <a:t> دور </a:t>
              </a:r>
            </a:p>
            <a:p>
              <a:pPr algn="ctr"/>
              <a:r>
                <a:rPr lang="ar-EG" sz="2000" dirty="0">
                  <a:solidFill>
                    <a:srgbClr val="498639"/>
                  </a:solidFill>
                  <a:cs typeface="mohammad bold art 1" pitchFamily="2" charset="-78"/>
                </a:rPr>
                <a:t>مقدم اللعبة</a:t>
              </a:r>
              <a:endParaRPr lang="en-US" sz="2000" dirty="0">
                <a:solidFill>
                  <a:srgbClr val="498639"/>
                </a:solidFill>
                <a:cs typeface="mohammad bold art 1" pitchFamily="2" charset="-78"/>
              </a:endParaRPr>
            </a:p>
          </p:txBody>
        </p:sp>
        <p:sp>
          <p:nvSpPr>
            <p:cNvPr id="41" name="مربع نص 40">
              <a:extLst>
                <a:ext uri="{FF2B5EF4-FFF2-40B4-BE49-F238E27FC236}">
                  <a16:creationId xmlns:a16="http://schemas.microsoft.com/office/drawing/2014/main" id="{EC0558F0-E36C-873A-AB29-57A34E006ED5}"/>
                </a:ext>
              </a:extLst>
            </p:cNvPr>
            <p:cNvSpPr txBox="1"/>
            <p:nvPr/>
          </p:nvSpPr>
          <p:spPr>
            <a:xfrm>
              <a:off x="6021366" y="4318103"/>
              <a:ext cx="546755" cy="461665"/>
            </a:xfrm>
            <a:prstGeom prst="rect">
              <a:avLst/>
            </a:prstGeom>
            <a:noFill/>
          </p:spPr>
          <p:txBody>
            <a:bodyPr wrap="square" rtlCol="0">
              <a:spAutoFit/>
            </a:bodyPr>
            <a:lstStyle/>
            <a:p>
              <a:pPr algn="ctr"/>
              <a:r>
                <a:rPr lang="ar-EG" sz="2400" b="1" dirty="0">
                  <a:solidFill>
                    <a:schemeClr val="bg1"/>
                  </a:solidFill>
                </a:rPr>
                <a:t>03</a:t>
              </a:r>
              <a:endParaRPr lang="en-US" sz="2400" b="1" dirty="0">
                <a:solidFill>
                  <a:schemeClr val="bg1"/>
                </a:solidFill>
              </a:endParaRPr>
            </a:p>
          </p:txBody>
        </p:sp>
      </p:grpSp>
      <p:grpSp>
        <p:nvGrpSpPr>
          <p:cNvPr id="47" name="مجموعة 46">
            <a:extLst>
              <a:ext uri="{FF2B5EF4-FFF2-40B4-BE49-F238E27FC236}">
                <a16:creationId xmlns:a16="http://schemas.microsoft.com/office/drawing/2014/main" id="{E8E0BECA-7DFD-4B97-9D88-929ABC1CC521}"/>
              </a:ext>
            </a:extLst>
          </p:cNvPr>
          <p:cNvGrpSpPr/>
          <p:nvPr/>
        </p:nvGrpSpPr>
        <p:grpSpPr>
          <a:xfrm>
            <a:off x="3049303" y="4162184"/>
            <a:ext cx="2078819" cy="2020789"/>
            <a:chOff x="3049303" y="4162184"/>
            <a:chExt cx="2078819" cy="2020789"/>
          </a:xfrm>
        </p:grpSpPr>
        <p:grpSp>
          <p:nvGrpSpPr>
            <p:cNvPr id="13" name="Group 2187">
              <a:extLst>
                <a:ext uri="{FF2B5EF4-FFF2-40B4-BE49-F238E27FC236}">
                  <a16:creationId xmlns:a16="http://schemas.microsoft.com/office/drawing/2014/main" id="{D8CC75AF-8EA4-2FE8-8927-AA13E5F1A5AA}"/>
                </a:ext>
              </a:extLst>
            </p:cNvPr>
            <p:cNvGrpSpPr/>
            <p:nvPr/>
          </p:nvGrpSpPr>
          <p:grpSpPr>
            <a:xfrm>
              <a:off x="3194802" y="4162184"/>
              <a:ext cx="1789086" cy="2020789"/>
              <a:chOff x="0" y="0"/>
              <a:chExt cx="2123273" cy="2398256"/>
            </a:xfrm>
          </p:grpSpPr>
          <p:sp>
            <p:nvSpPr>
              <p:cNvPr id="14" name="Shape 2185">
                <a:extLst>
                  <a:ext uri="{FF2B5EF4-FFF2-40B4-BE49-F238E27FC236}">
                    <a16:creationId xmlns:a16="http://schemas.microsoft.com/office/drawing/2014/main" id="{5E089EE9-CF98-6930-F63F-4EA4778F5F38}"/>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15" name="Shape 2186">
                <a:extLst>
                  <a:ext uri="{FF2B5EF4-FFF2-40B4-BE49-F238E27FC236}">
                    <a16:creationId xmlns:a16="http://schemas.microsoft.com/office/drawing/2014/main" id="{F02E0FC4-9E67-58B8-49D4-96853F3AED86}"/>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1C85B6"/>
                  </a:gs>
                  <a:gs pos="100000">
                    <a:srgbClr val="30A7E1"/>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32" name="مربع نص 31">
              <a:extLst>
                <a:ext uri="{FF2B5EF4-FFF2-40B4-BE49-F238E27FC236}">
                  <a16:creationId xmlns:a16="http://schemas.microsoft.com/office/drawing/2014/main" id="{E8742752-F07F-5A1E-10E3-4C9FEBF1F291}"/>
                </a:ext>
              </a:extLst>
            </p:cNvPr>
            <p:cNvSpPr txBox="1"/>
            <p:nvPr/>
          </p:nvSpPr>
          <p:spPr>
            <a:xfrm>
              <a:off x="3049303" y="4966099"/>
              <a:ext cx="2078819" cy="677108"/>
            </a:xfrm>
            <a:prstGeom prst="rect">
              <a:avLst/>
            </a:prstGeom>
            <a:noFill/>
          </p:spPr>
          <p:txBody>
            <a:bodyPr wrap="square">
              <a:spAutoFit/>
            </a:bodyPr>
            <a:lstStyle/>
            <a:p>
              <a:pPr algn="ctr"/>
              <a:r>
                <a:rPr lang="ar-EG" sz="2000" dirty="0">
                  <a:solidFill>
                    <a:srgbClr val="0070C0"/>
                  </a:solidFill>
                  <a:cs typeface="mohammad bold art 1" pitchFamily="2" charset="-78"/>
                </a:rPr>
                <a:t> دور </a:t>
              </a:r>
            </a:p>
            <a:p>
              <a:pPr algn="ctr"/>
              <a:r>
                <a:rPr lang="ar-EG" dirty="0">
                  <a:solidFill>
                    <a:srgbClr val="0070C0"/>
                  </a:solidFill>
                  <a:cs typeface="mohammad bold art 1" pitchFamily="2" charset="-78"/>
                </a:rPr>
                <a:t>المشرف على اللعبة</a:t>
              </a:r>
              <a:endParaRPr lang="en-US" dirty="0">
                <a:solidFill>
                  <a:srgbClr val="0070C0"/>
                </a:solidFill>
                <a:cs typeface="mohammad bold art 1" pitchFamily="2" charset="-78"/>
              </a:endParaRPr>
            </a:p>
          </p:txBody>
        </p:sp>
        <p:sp>
          <p:nvSpPr>
            <p:cNvPr id="42" name="مربع نص 41">
              <a:extLst>
                <a:ext uri="{FF2B5EF4-FFF2-40B4-BE49-F238E27FC236}">
                  <a16:creationId xmlns:a16="http://schemas.microsoft.com/office/drawing/2014/main" id="{27C5A8A2-5C16-D210-F3A3-C207887E51DF}"/>
                </a:ext>
              </a:extLst>
            </p:cNvPr>
            <p:cNvSpPr txBox="1"/>
            <p:nvPr/>
          </p:nvSpPr>
          <p:spPr>
            <a:xfrm>
              <a:off x="3814704" y="4318101"/>
              <a:ext cx="546755" cy="461665"/>
            </a:xfrm>
            <a:prstGeom prst="rect">
              <a:avLst/>
            </a:prstGeom>
            <a:noFill/>
          </p:spPr>
          <p:txBody>
            <a:bodyPr wrap="square" rtlCol="0">
              <a:spAutoFit/>
            </a:bodyPr>
            <a:lstStyle/>
            <a:p>
              <a:pPr algn="ctr"/>
              <a:r>
                <a:rPr lang="ar-EG" sz="2400" b="1" dirty="0">
                  <a:solidFill>
                    <a:schemeClr val="bg1"/>
                  </a:solidFill>
                </a:rPr>
                <a:t>04</a:t>
              </a:r>
              <a:endParaRPr lang="en-US" sz="2400" b="1" dirty="0">
                <a:solidFill>
                  <a:schemeClr val="bg1"/>
                </a:solidFill>
              </a:endParaRPr>
            </a:p>
          </p:txBody>
        </p:sp>
      </p:grpSp>
      <p:grpSp>
        <p:nvGrpSpPr>
          <p:cNvPr id="48" name="مجموعة 47">
            <a:extLst>
              <a:ext uri="{FF2B5EF4-FFF2-40B4-BE49-F238E27FC236}">
                <a16:creationId xmlns:a16="http://schemas.microsoft.com/office/drawing/2014/main" id="{B49AE7C0-C06A-00A2-553F-4A81E25767B2}"/>
              </a:ext>
            </a:extLst>
          </p:cNvPr>
          <p:cNvGrpSpPr/>
          <p:nvPr/>
        </p:nvGrpSpPr>
        <p:grpSpPr>
          <a:xfrm>
            <a:off x="996491" y="4162185"/>
            <a:ext cx="1789087" cy="2020789"/>
            <a:chOff x="996491" y="4162185"/>
            <a:chExt cx="1789087" cy="2020789"/>
          </a:xfrm>
        </p:grpSpPr>
        <p:grpSp>
          <p:nvGrpSpPr>
            <p:cNvPr id="22" name="Group 2196">
              <a:extLst>
                <a:ext uri="{FF2B5EF4-FFF2-40B4-BE49-F238E27FC236}">
                  <a16:creationId xmlns:a16="http://schemas.microsoft.com/office/drawing/2014/main" id="{BBA12F68-6ED1-2E11-9E5E-896D9235F7BC}"/>
                </a:ext>
              </a:extLst>
            </p:cNvPr>
            <p:cNvGrpSpPr/>
            <p:nvPr/>
          </p:nvGrpSpPr>
          <p:grpSpPr>
            <a:xfrm>
              <a:off x="996491" y="4162185"/>
              <a:ext cx="1789087" cy="2020789"/>
              <a:chOff x="0" y="0"/>
              <a:chExt cx="2123273" cy="2398256"/>
            </a:xfrm>
          </p:grpSpPr>
          <p:sp>
            <p:nvSpPr>
              <p:cNvPr id="23" name="Shape 2194">
                <a:extLst>
                  <a:ext uri="{FF2B5EF4-FFF2-40B4-BE49-F238E27FC236}">
                    <a16:creationId xmlns:a16="http://schemas.microsoft.com/office/drawing/2014/main" id="{DF6EB861-4E7B-5098-D3D7-F75180AFEFAC}"/>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4" name="Shape 2195">
                <a:extLst>
                  <a:ext uri="{FF2B5EF4-FFF2-40B4-BE49-F238E27FC236}">
                    <a16:creationId xmlns:a16="http://schemas.microsoft.com/office/drawing/2014/main" id="{D3D81A8E-49E4-21D2-9C6E-B7FEB095B24B}"/>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D0981C"/>
                  </a:gs>
                  <a:gs pos="100000">
                    <a:srgbClr val="FAB721"/>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33" name="مربع نص 32">
              <a:extLst>
                <a:ext uri="{FF2B5EF4-FFF2-40B4-BE49-F238E27FC236}">
                  <a16:creationId xmlns:a16="http://schemas.microsoft.com/office/drawing/2014/main" id="{B5B06B86-8862-FFC3-9395-C1F5BC6EAA64}"/>
                </a:ext>
              </a:extLst>
            </p:cNvPr>
            <p:cNvSpPr txBox="1"/>
            <p:nvPr/>
          </p:nvSpPr>
          <p:spPr>
            <a:xfrm>
              <a:off x="1062611" y="4981538"/>
              <a:ext cx="1655583" cy="707886"/>
            </a:xfrm>
            <a:prstGeom prst="rect">
              <a:avLst/>
            </a:prstGeom>
            <a:noFill/>
          </p:spPr>
          <p:txBody>
            <a:bodyPr wrap="square">
              <a:spAutoFit/>
            </a:bodyPr>
            <a:lstStyle/>
            <a:p>
              <a:pPr algn="ctr"/>
              <a:r>
                <a:rPr lang="ar-EG" sz="2000" dirty="0">
                  <a:solidFill>
                    <a:srgbClr val="FE6B00"/>
                  </a:solidFill>
                  <a:cs typeface="mohammad bold art 1" pitchFamily="2" charset="-78"/>
                </a:rPr>
                <a:t>دور </a:t>
              </a:r>
            </a:p>
            <a:p>
              <a:pPr algn="ctr"/>
              <a:r>
                <a:rPr lang="ar-EG" sz="2000" dirty="0">
                  <a:solidFill>
                    <a:srgbClr val="FE6B00"/>
                  </a:solidFill>
                  <a:cs typeface="mohammad bold art 1" pitchFamily="2" charset="-78"/>
                </a:rPr>
                <a:t>مقيم اللعبة</a:t>
              </a:r>
              <a:endParaRPr lang="en-US" sz="2000" dirty="0">
                <a:solidFill>
                  <a:srgbClr val="FE6B00"/>
                </a:solidFill>
                <a:cs typeface="mohammad bold art 1" pitchFamily="2" charset="-78"/>
              </a:endParaRPr>
            </a:p>
          </p:txBody>
        </p:sp>
        <p:sp>
          <p:nvSpPr>
            <p:cNvPr id="43" name="مربع نص 42">
              <a:extLst>
                <a:ext uri="{FF2B5EF4-FFF2-40B4-BE49-F238E27FC236}">
                  <a16:creationId xmlns:a16="http://schemas.microsoft.com/office/drawing/2014/main" id="{AE52D233-4DF6-F361-2258-0A034669650E}"/>
                </a:ext>
              </a:extLst>
            </p:cNvPr>
            <p:cNvSpPr txBox="1"/>
            <p:nvPr/>
          </p:nvSpPr>
          <p:spPr>
            <a:xfrm>
              <a:off x="1617024" y="4318101"/>
              <a:ext cx="546755" cy="461665"/>
            </a:xfrm>
            <a:prstGeom prst="rect">
              <a:avLst/>
            </a:prstGeom>
            <a:noFill/>
          </p:spPr>
          <p:txBody>
            <a:bodyPr wrap="square" rtlCol="0">
              <a:spAutoFit/>
            </a:bodyPr>
            <a:lstStyle/>
            <a:p>
              <a:pPr algn="ctr"/>
              <a:r>
                <a:rPr lang="ar-EG" sz="2400" b="1" dirty="0">
                  <a:solidFill>
                    <a:schemeClr val="bg1"/>
                  </a:solidFill>
                </a:rPr>
                <a:t>05</a:t>
              </a:r>
              <a:endParaRPr lang="en-US" sz="2400" b="1" dirty="0">
                <a:solidFill>
                  <a:schemeClr val="bg1"/>
                </a:solidFill>
              </a:endParaRPr>
            </a:p>
          </p:txBody>
        </p:sp>
      </p:grpSp>
    </p:spTree>
    <p:extLst>
      <p:ext uri="{BB962C8B-B14F-4D97-AF65-F5344CB8AC3E}">
        <p14:creationId xmlns:p14="http://schemas.microsoft.com/office/powerpoint/2010/main" val="302876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000"/>
                                        <p:tgtEl>
                                          <p:spTgt spid="44"/>
                                        </p:tgtEl>
                                      </p:cBhvr>
                                    </p:animEffect>
                                    <p:anim calcmode="lin" valueType="num">
                                      <p:cBhvr>
                                        <p:cTn id="15" dur="2000" fill="hold"/>
                                        <p:tgtEl>
                                          <p:spTgt spid="44"/>
                                        </p:tgtEl>
                                        <p:attrNameLst>
                                          <p:attrName>style.rotation</p:attrName>
                                        </p:attrNameLst>
                                      </p:cBhvr>
                                      <p:tavLst>
                                        <p:tav tm="0">
                                          <p:val>
                                            <p:fltVal val="720"/>
                                          </p:val>
                                        </p:tav>
                                        <p:tav tm="100000">
                                          <p:val>
                                            <p:fltVal val="0"/>
                                          </p:val>
                                        </p:tav>
                                      </p:tavLst>
                                    </p:anim>
                                    <p:anim calcmode="lin" valueType="num">
                                      <p:cBhvr>
                                        <p:cTn id="16" dur="2000" fill="hold"/>
                                        <p:tgtEl>
                                          <p:spTgt spid="44"/>
                                        </p:tgtEl>
                                        <p:attrNameLst>
                                          <p:attrName>ppt_h</p:attrName>
                                        </p:attrNameLst>
                                      </p:cBhvr>
                                      <p:tavLst>
                                        <p:tav tm="0">
                                          <p:val>
                                            <p:fltVal val="0"/>
                                          </p:val>
                                        </p:tav>
                                        <p:tav tm="100000">
                                          <p:val>
                                            <p:strVal val="#ppt_h"/>
                                          </p:val>
                                        </p:tav>
                                      </p:tavLst>
                                    </p:anim>
                                    <p:anim calcmode="lin" valueType="num">
                                      <p:cBhvr>
                                        <p:cTn id="17" dur="2000" fill="hold"/>
                                        <p:tgtEl>
                                          <p:spTgt spid="44"/>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35"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2000"/>
                                        <p:tgtEl>
                                          <p:spTgt spid="45"/>
                                        </p:tgtEl>
                                      </p:cBhvr>
                                    </p:animEffect>
                                    <p:anim calcmode="lin" valueType="num">
                                      <p:cBhvr>
                                        <p:cTn id="22" dur="2000" fill="hold"/>
                                        <p:tgtEl>
                                          <p:spTgt spid="45"/>
                                        </p:tgtEl>
                                        <p:attrNameLst>
                                          <p:attrName>style.rotation</p:attrName>
                                        </p:attrNameLst>
                                      </p:cBhvr>
                                      <p:tavLst>
                                        <p:tav tm="0">
                                          <p:val>
                                            <p:fltVal val="720"/>
                                          </p:val>
                                        </p:tav>
                                        <p:tav tm="100000">
                                          <p:val>
                                            <p:fltVal val="0"/>
                                          </p:val>
                                        </p:tav>
                                      </p:tavLst>
                                    </p:anim>
                                    <p:anim calcmode="lin" valueType="num">
                                      <p:cBhvr>
                                        <p:cTn id="23" dur="2000" fill="hold"/>
                                        <p:tgtEl>
                                          <p:spTgt spid="45"/>
                                        </p:tgtEl>
                                        <p:attrNameLst>
                                          <p:attrName>ppt_h</p:attrName>
                                        </p:attrNameLst>
                                      </p:cBhvr>
                                      <p:tavLst>
                                        <p:tav tm="0">
                                          <p:val>
                                            <p:fltVal val="0"/>
                                          </p:val>
                                        </p:tav>
                                        <p:tav tm="100000">
                                          <p:val>
                                            <p:strVal val="#ppt_h"/>
                                          </p:val>
                                        </p:tav>
                                      </p:tavLst>
                                    </p:anim>
                                    <p:anim calcmode="lin" valueType="num">
                                      <p:cBhvr>
                                        <p:cTn id="24" dur="2000" fill="hold"/>
                                        <p:tgtEl>
                                          <p:spTgt spid="45"/>
                                        </p:tgtEl>
                                        <p:attrNameLst>
                                          <p:attrName>ppt_w</p:attrName>
                                        </p:attrNameLst>
                                      </p:cBhvr>
                                      <p:tavLst>
                                        <p:tav tm="0">
                                          <p:val>
                                            <p:fltVal val="0"/>
                                          </p:val>
                                        </p:tav>
                                        <p:tav tm="100000">
                                          <p:val>
                                            <p:strVal val="#ppt_w"/>
                                          </p:val>
                                        </p:tav>
                                      </p:tavLst>
                                    </p:anim>
                                  </p:childTnLst>
                                </p:cTn>
                              </p:par>
                            </p:childTnLst>
                          </p:cTn>
                        </p:par>
                        <p:par>
                          <p:cTn id="25" fill="hold">
                            <p:stCondLst>
                              <p:cond delay="5000"/>
                            </p:stCondLst>
                            <p:childTnLst>
                              <p:par>
                                <p:cTn id="26" presetID="35"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2000"/>
                                        <p:tgtEl>
                                          <p:spTgt spid="46"/>
                                        </p:tgtEl>
                                      </p:cBhvr>
                                    </p:animEffect>
                                    <p:anim calcmode="lin" valueType="num">
                                      <p:cBhvr>
                                        <p:cTn id="29" dur="2000" fill="hold"/>
                                        <p:tgtEl>
                                          <p:spTgt spid="46"/>
                                        </p:tgtEl>
                                        <p:attrNameLst>
                                          <p:attrName>style.rotation</p:attrName>
                                        </p:attrNameLst>
                                      </p:cBhvr>
                                      <p:tavLst>
                                        <p:tav tm="0">
                                          <p:val>
                                            <p:fltVal val="720"/>
                                          </p:val>
                                        </p:tav>
                                        <p:tav tm="100000">
                                          <p:val>
                                            <p:fltVal val="0"/>
                                          </p:val>
                                        </p:tav>
                                      </p:tavLst>
                                    </p:anim>
                                    <p:anim calcmode="lin" valueType="num">
                                      <p:cBhvr>
                                        <p:cTn id="30" dur="2000" fill="hold"/>
                                        <p:tgtEl>
                                          <p:spTgt spid="46"/>
                                        </p:tgtEl>
                                        <p:attrNameLst>
                                          <p:attrName>ppt_h</p:attrName>
                                        </p:attrNameLst>
                                      </p:cBhvr>
                                      <p:tavLst>
                                        <p:tav tm="0">
                                          <p:val>
                                            <p:fltVal val="0"/>
                                          </p:val>
                                        </p:tav>
                                        <p:tav tm="100000">
                                          <p:val>
                                            <p:strVal val="#ppt_h"/>
                                          </p:val>
                                        </p:tav>
                                      </p:tavLst>
                                    </p:anim>
                                    <p:anim calcmode="lin" valueType="num">
                                      <p:cBhvr>
                                        <p:cTn id="31" dur="2000" fill="hold"/>
                                        <p:tgtEl>
                                          <p:spTgt spid="46"/>
                                        </p:tgtEl>
                                        <p:attrNameLst>
                                          <p:attrName>ppt_w</p:attrName>
                                        </p:attrNameLst>
                                      </p:cBhvr>
                                      <p:tavLst>
                                        <p:tav tm="0">
                                          <p:val>
                                            <p:fltVal val="0"/>
                                          </p:val>
                                        </p:tav>
                                        <p:tav tm="100000">
                                          <p:val>
                                            <p:strVal val="#ppt_w"/>
                                          </p:val>
                                        </p:tav>
                                      </p:tavLst>
                                    </p:anim>
                                  </p:childTnLst>
                                </p:cTn>
                              </p:par>
                            </p:childTnLst>
                          </p:cTn>
                        </p:par>
                        <p:par>
                          <p:cTn id="32" fill="hold">
                            <p:stCondLst>
                              <p:cond delay="7000"/>
                            </p:stCondLst>
                            <p:childTnLst>
                              <p:par>
                                <p:cTn id="33" presetID="35"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000"/>
                                        <p:tgtEl>
                                          <p:spTgt spid="47"/>
                                        </p:tgtEl>
                                      </p:cBhvr>
                                    </p:animEffect>
                                    <p:anim calcmode="lin" valueType="num">
                                      <p:cBhvr>
                                        <p:cTn id="36" dur="2000" fill="hold"/>
                                        <p:tgtEl>
                                          <p:spTgt spid="47"/>
                                        </p:tgtEl>
                                        <p:attrNameLst>
                                          <p:attrName>style.rotation</p:attrName>
                                        </p:attrNameLst>
                                      </p:cBhvr>
                                      <p:tavLst>
                                        <p:tav tm="0">
                                          <p:val>
                                            <p:fltVal val="720"/>
                                          </p:val>
                                        </p:tav>
                                        <p:tav tm="100000">
                                          <p:val>
                                            <p:fltVal val="0"/>
                                          </p:val>
                                        </p:tav>
                                      </p:tavLst>
                                    </p:anim>
                                    <p:anim calcmode="lin" valueType="num">
                                      <p:cBhvr>
                                        <p:cTn id="37" dur="2000" fill="hold"/>
                                        <p:tgtEl>
                                          <p:spTgt spid="47"/>
                                        </p:tgtEl>
                                        <p:attrNameLst>
                                          <p:attrName>ppt_h</p:attrName>
                                        </p:attrNameLst>
                                      </p:cBhvr>
                                      <p:tavLst>
                                        <p:tav tm="0">
                                          <p:val>
                                            <p:fltVal val="0"/>
                                          </p:val>
                                        </p:tav>
                                        <p:tav tm="100000">
                                          <p:val>
                                            <p:strVal val="#ppt_h"/>
                                          </p:val>
                                        </p:tav>
                                      </p:tavLst>
                                    </p:anim>
                                    <p:anim calcmode="lin" valueType="num">
                                      <p:cBhvr>
                                        <p:cTn id="38" dur="2000" fill="hold"/>
                                        <p:tgtEl>
                                          <p:spTgt spid="47"/>
                                        </p:tgtEl>
                                        <p:attrNameLst>
                                          <p:attrName>ppt_w</p:attrName>
                                        </p:attrNameLst>
                                      </p:cBhvr>
                                      <p:tavLst>
                                        <p:tav tm="0">
                                          <p:val>
                                            <p:fltVal val="0"/>
                                          </p:val>
                                        </p:tav>
                                        <p:tav tm="100000">
                                          <p:val>
                                            <p:strVal val="#ppt_w"/>
                                          </p:val>
                                        </p:tav>
                                      </p:tavLst>
                                    </p:anim>
                                  </p:childTnLst>
                                </p:cTn>
                              </p:par>
                            </p:childTnLst>
                          </p:cTn>
                        </p:par>
                        <p:par>
                          <p:cTn id="39" fill="hold">
                            <p:stCondLst>
                              <p:cond delay="9000"/>
                            </p:stCondLst>
                            <p:childTnLst>
                              <p:par>
                                <p:cTn id="40" presetID="35" presetClass="entr" presetSubtype="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000"/>
                                        <p:tgtEl>
                                          <p:spTgt spid="48"/>
                                        </p:tgtEl>
                                      </p:cBhvr>
                                    </p:animEffect>
                                    <p:anim calcmode="lin" valueType="num">
                                      <p:cBhvr>
                                        <p:cTn id="43" dur="2000" fill="hold"/>
                                        <p:tgtEl>
                                          <p:spTgt spid="48"/>
                                        </p:tgtEl>
                                        <p:attrNameLst>
                                          <p:attrName>style.rotation</p:attrName>
                                        </p:attrNameLst>
                                      </p:cBhvr>
                                      <p:tavLst>
                                        <p:tav tm="0">
                                          <p:val>
                                            <p:fltVal val="720"/>
                                          </p:val>
                                        </p:tav>
                                        <p:tav tm="100000">
                                          <p:val>
                                            <p:fltVal val="0"/>
                                          </p:val>
                                        </p:tav>
                                      </p:tavLst>
                                    </p:anim>
                                    <p:anim calcmode="lin" valueType="num">
                                      <p:cBhvr>
                                        <p:cTn id="44" dur="2000" fill="hold"/>
                                        <p:tgtEl>
                                          <p:spTgt spid="48"/>
                                        </p:tgtEl>
                                        <p:attrNameLst>
                                          <p:attrName>ppt_h</p:attrName>
                                        </p:attrNameLst>
                                      </p:cBhvr>
                                      <p:tavLst>
                                        <p:tav tm="0">
                                          <p:val>
                                            <p:fltVal val="0"/>
                                          </p:val>
                                        </p:tav>
                                        <p:tav tm="100000">
                                          <p:val>
                                            <p:strVal val="#ppt_h"/>
                                          </p:val>
                                        </p:tav>
                                      </p:tavLst>
                                    </p:anim>
                                    <p:anim calcmode="lin" valueType="num">
                                      <p:cBhvr>
                                        <p:cTn id="45" dur="2000" fill="hold"/>
                                        <p:tgtEl>
                                          <p:spTgt spid="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3BE078B3-78B2-CC2A-E8C3-800D65F3E71B}"/>
            </a:ext>
          </a:extLst>
        </p:cNvPr>
        <p:cNvGrpSpPr/>
        <p:nvPr/>
      </p:nvGrpSpPr>
      <p:grpSpPr>
        <a:xfrm>
          <a:off x="0" y="0"/>
          <a:ext cx="0" cy="0"/>
          <a:chOff x="0" y="0"/>
          <a:chExt cx="0" cy="0"/>
        </a:xfrm>
      </p:grpSpPr>
      <p:grpSp>
        <p:nvGrpSpPr>
          <p:cNvPr id="9" name="مجموعة 8">
            <a:extLst>
              <a:ext uri="{FF2B5EF4-FFF2-40B4-BE49-F238E27FC236}">
                <a16:creationId xmlns:a16="http://schemas.microsoft.com/office/drawing/2014/main" id="{576FE7EF-90FD-0E62-332A-6DA996750277}"/>
              </a:ext>
            </a:extLst>
          </p:cNvPr>
          <p:cNvGrpSpPr/>
          <p:nvPr/>
        </p:nvGrpSpPr>
        <p:grpSpPr>
          <a:xfrm>
            <a:off x="9302117" y="749681"/>
            <a:ext cx="1789086" cy="2020789"/>
            <a:chOff x="9678029" y="4162184"/>
            <a:chExt cx="1789086" cy="2020789"/>
          </a:xfrm>
        </p:grpSpPr>
        <p:grpSp>
          <p:nvGrpSpPr>
            <p:cNvPr id="10" name="Group 2199">
              <a:extLst>
                <a:ext uri="{FF2B5EF4-FFF2-40B4-BE49-F238E27FC236}">
                  <a16:creationId xmlns:a16="http://schemas.microsoft.com/office/drawing/2014/main" id="{C911C50F-B286-CD04-B792-F80FC7A1CCB4}"/>
                </a:ext>
              </a:extLst>
            </p:cNvPr>
            <p:cNvGrpSpPr/>
            <p:nvPr/>
          </p:nvGrpSpPr>
          <p:grpSpPr>
            <a:xfrm>
              <a:off x="9678029" y="4162184"/>
              <a:ext cx="1789086" cy="2020789"/>
              <a:chOff x="0" y="0"/>
              <a:chExt cx="2123273" cy="2398256"/>
            </a:xfrm>
          </p:grpSpPr>
          <p:sp>
            <p:nvSpPr>
              <p:cNvPr id="14" name="Shape 2197">
                <a:extLst>
                  <a:ext uri="{FF2B5EF4-FFF2-40B4-BE49-F238E27FC236}">
                    <a16:creationId xmlns:a16="http://schemas.microsoft.com/office/drawing/2014/main" id="{F631AA87-8043-2A39-2203-753B6A8854A5}"/>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15" name="Shape 2198">
                <a:extLst>
                  <a:ext uri="{FF2B5EF4-FFF2-40B4-BE49-F238E27FC236}">
                    <a16:creationId xmlns:a16="http://schemas.microsoft.com/office/drawing/2014/main" id="{0FE5A49F-FD01-DDE7-2682-45A3838BA862}"/>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9A1922"/>
                  </a:gs>
                  <a:gs pos="100000">
                    <a:srgbClr val="BE2126"/>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12" name="مربع نص 11">
              <a:extLst>
                <a:ext uri="{FF2B5EF4-FFF2-40B4-BE49-F238E27FC236}">
                  <a16:creationId xmlns:a16="http://schemas.microsoft.com/office/drawing/2014/main" id="{4650F177-7860-4960-5E22-C6BD5E73CAAE}"/>
                </a:ext>
              </a:extLst>
            </p:cNvPr>
            <p:cNvSpPr txBox="1"/>
            <p:nvPr/>
          </p:nvSpPr>
          <p:spPr>
            <a:xfrm>
              <a:off x="9747316" y="5086341"/>
              <a:ext cx="1655583" cy="707886"/>
            </a:xfrm>
            <a:prstGeom prst="rect">
              <a:avLst/>
            </a:prstGeom>
            <a:noFill/>
          </p:spPr>
          <p:txBody>
            <a:bodyPr wrap="square">
              <a:spAutoFit/>
            </a:bodyPr>
            <a:lstStyle/>
            <a:p>
              <a:pPr algn="ctr"/>
              <a:r>
                <a:rPr lang="ar-EG" sz="2000" dirty="0">
                  <a:solidFill>
                    <a:srgbClr val="AC1D24"/>
                  </a:solidFill>
                  <a:cs typeface="mohammad bold art 1" pitchFamily="2" charset="-78"/>
                </a:rPr>
                <a:t>دور </a:t>
              </a:r>
            </a:p>
            <a:p>
              <a:pPr algn="ctr"/>
              <a:r>
                <a:rPr lang="ar-EG" sz="2000" dirty="0">
                  <a:solidFill>
                    <a:srgbClr val="AC1D24"/>
                  </a:solidFill>
                  <a:cs typeface="mohammad bold art 1" pitchFamily="2" charset="-78"/>
                </a:rPr>
                <a:t>مصمم اللعبة</a:t>
              </a:r>
              <a:endParaRPr lang="en-US" sz="2000" dirty="0">
                <a:solidFill>
                  <a:srgbClr val="AC1D24"/>
                </a:solidFill>
                <a:cs typeface="mohammad bold art 1" pitchFamily="2" charset="-78"/>
              </a:endParaRPr>
            </a:p>
          </p:txBody>
        </p:sp>
        <p:sp>
          <p:nvSpPr>
            <p:cNvPr id="13" name="مربع نص 12">
              <a:extLst>
                <a:ext uri="{FF2B5EF4-FFF2-40B4-BE49-F238E27FC236}">
                  <a16:creationId xmlns:a16="http://schemas.microsoft.com/office/drawing/2014/main" id="{395C22AF-6934-BD10-2743-CD12E0706425}"/>
                </a:ext>
              </a:extLst>
            </p:cNvPr>
            <p:cNvSpPr txBox="1"/>
            <p:nvPr/>
          </p:nvSpPr>
          <p:spPr>
            <a:xfrm>
              <a:off x="10298562" y="4318105"/>
              <a:ext cx="546755" cy="461665"/>
            </a:xfrm>
            <a:prstGeom prst="rect">
              <a:avLst/>
            </a:prstGeom>
            <a:noFill/>
          </p:spPr>
          <p:txBody>
            <a:bodyPr wrap="square" rtlCol="0">
              <a:spAutoFit/>
            </a:bodyPr>
            <a:lstStyle/>
            <a:p>
              <a:pPr algn="ctr"/>
              <a:r>
                <a:rPr lang="ar-EG" sz="2400" b="1" dirty="0">
                  <a:solidFill>
                    <a:schemeClr val="bg1"/>
                  </a:solidFill>
                </a:rPr>
                <a:t>01</a:t>
              </a:r>
              <a:endParaRPr lang="en-US" sz="2400" b="1" dirty="0">
                <a:solidFill>
                  <a:schemeClr val="bg1"/>
                </a:solidFill>
              </a:endParaRPr>
            </a:p>
          </p:txBody>
        </p:sp>
      </p:grpSp>
      <p:sp>
        <p:nvSpPr>
          <p:cNvPr id="16" name="مربع نص 15">
            <a:extLst>
              <a:ext uri="{FF2B5EF4-FFF2-40B4-BE49-F238E27FC236}">
                <a16:creationId xmlns:a16="http://schemas.microsoft.com/office/drawing/2014/main" id="{2527B386-5AB2-D201-43A3-609C24D77957}"/>
              </a:ext>
            </a:extLst>
          </p:cNvPr>
          <p:cNvSpPr txBox="1"/>
          <p:nvPr/>
        </p:nvSpPr>
        <p:spPr>
          <a:xfrm>
            <a:off x="8885253" y="3028689"/>
            <a:ext cx="2621548" cy="2362185"/>
          </a:xfrm>
          <a:prstGeom prst="rect">
            <a:avLst/>
          </a:prstGeom>
          <a:noFill/>
        </p:spPr>
        <p:txBody>
          <a:bodyPr wrap="square">
            <a:spAutoFit/>
          </a:bodyPr>
          <a:lstStyle/>
          <a:p>
            <a:pPr algn="ctr">
              <a:lnSpc>
                <a:spcPct val="150000"/>
              </a:lnSpc>
            </a:pPr>
            <a:r>
              <a:rPr lang="ar-EG" sz="2000" dirty="0">
                <a:solidFill>
                  <a:srgbClr val="AC1D24"/>
                </a:solidFill>
                <a:latin typeface="Bassam bold" panose="02000000000000000000" pitchFamily="2" charset="-78"/>
                <a:cs typeface="mohammad bold art 1" pitchFamily="2" charset="-78"/>
              </a:rPr>
              <a:t> يجب على المعلم أن يكون قادرا على تصميم ألعاب تعليمية مناسبة لمستوى الطلاب وأهداف التعلم.</a:t>
            </a:r>
            <a:endParaRPr lang="en-US" sz="2000" dirty="0">
              <a:solidFill>
                <a:srgbClr val="AC1D24"/>
              </a:solidFill>
              <a:latin typeface="Bassam bold" panose="02000000000000000000" pitchFamily="2" charset="-78"/>
              <a:cs typeface="mohammad bold art 1" pitchFamily="2" charset="-78"/>
            </a:endParaRPr>
          </a:p>
        </p:txBody>
      </p:sp>
      <p:grpSp>
        <p:nvGrpSpPr>
          <p:cNvPr id="23" name="مجموعة 22">
            <a:extLst>
              <a:ext uri="{FF2B5EF4-FFF2-40B4-BE49-F238E27FC236}">
                <a16:creationId xmlns:a16="http://schemas.microsoft.com/office/drawing/2014/main" id="{1E08BB65-3359-52E8-9B59-58BBA92B579F}"/>
              </a:ext>
            </a:extLst>
          </p:cNvPr>
          <p:cNvGrpSpPr/>
          <p:nvPr/>
        </p:nvGrpSpPr>
        <p:grpSpPr>
          <a:xfrm>
            <a:off x="5503115" y="3429000"/>
            <a:ext cx="1789087" cy="2020789"/>
            <a:chOff x="7533088" y="4162185"/>
            <a:chExt cx="1789087" cy="2020789"/>
          </a:xfrm>
        </p:grpSpPr>
        <p:grpSp>
          <p:nvGrpSpPr>
            <p:cNvPr id="24" name="Group 2193">
              <a:extLst>
                <a:ext uri="{FF2B5EF4-FFF2-40B4-BE49-F238E27FC236}">
                  <a16:creationId xmlns:a16="http://schemas.microsoft.com/office/drawing/2014/main" id="{9036A712-40A4-FD49-5C14-23D86DAFAA14}"/>
                </a:ext>
              </a:extLst>
            </p:cNvPr>
            <p:cNvGrpSpPr/>
            <p:nvPr/>
          </p:nvGrpSpPr>
          <p:grpSpPr>
            <a:xfrm>
              <a:off x="7533088" y="4162185"/>
              <a:ext cx="1789087" cy="2020789"/>
              <a:chOff x="0" y="0"/>
              <a:chExt cx="2123273" cy="2398256"/>
            </a:xfrm>
          </p:grpSpPr>
          <p:sp>
            <p:nvSpPr>
              <p:cNvPr id="27" name="Shape 2191">
                <a:extLst>
                  <a:ext uri="{FF2B5EF4-FFF2-40B4-BE49-F238E27FC236}">
                    <a16:creationId xmlns:a16="http://schemas.microsoft.com/office/drawing/2014/main" id="{634DB0F2-860D-39C4-D842-1D820F517F62}"/>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8" name="Shape 2192">
                <a:extLst>
                  <a:ext uri="{FF2B5EF4-FFF2-40B4-BE49-F238E27FC236}">
                    <a16:creationId xmlns:a16="http://schemas.microsoft.com/office/drawing/2014/main" id="{F3CCCF36-3446-39C4-421F-4807DBDC7F29}"/>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564782"/>
                  </a:gs>
                  <a:gs pos="100000">
                    <a:srgbClr val="7A66AF"/>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25" name="مربع نص 24">
              <a:extLst>
                <a:ext uri="{FF2B5EF4-FFF2-40B4-BE49-F238E27FC236}">
                  <a16:creationId xmlns:a16="http://schemas.microsoft.com/office/drawing/2014/main" id="{3857D4AF-AA18-D928-1DDF-C3939E99D63A}"/>
                </a:ext>
              </a:extLst>
            </p:cNvPr>
            <p:cNvSpPr txBox="1"/>
            <p:nvPr/>
          </p:nvSpPr>
          <p:spPr>
            <a:xfrm>
              <a:off x="7612017" y="4981538"/>
              <a:ext cx="1655583" cy="707886"/>
            </a:xfrm>
            <a:prstGeom prst="rect">
              <a:avLst/>
            </a:prstGeom>
            <a:noFill/>
          </p:spPr>
          <p:txBody>
            <a:bodyPr wrap="square">
              <a:spAutoFit/>
            </a:bodyPr>
            <a:lstStyle/>
            <a:p>
              <a:pPr algn="ctr"/>
              <a:r>
                <a:rPr lang="ar-EG" sz="2000" dirty="0">
                  <a:solidFill>
                    <a:srgbClr val="7D3C84"/>
                  </a:solidFill>
                  <a:cs typeface="mohammad bold art 1" pitchFamily="2" charset="-78"/>
                </a:rPr>
                <a:t> دور </a:t>
              </a:r>
            </a:p>
            <a:p>
              <a:pPr algn="ctr"/>
              <a:r>
                <a:rPr lang="ar-EG" sz="2000" dirty="0">
                  <a:solidFill>
                    <a:srgbClr val="7D3C84"/>
                  </a:solidFill>
                  <a:cs typeface="mohammad bold art 1" pitchFamily="2" charset="-78"/>
                </a:rPr>
                <a:t>مختار اللعبة</a:t>
              </a:r>
              <a:endParaRPr lang="en-US" sz="2000" dirty="0">
                <a:solidFill>
                  <a:srgbClr val="7D3C84"/>
                </a:solidFill>
                <a:cs typeface="mohammad bold art 1" pitchFamily="2" charset="-78"/>
              </a:endParaRPr>
            </a:p>
          </p:txBody>
        </p:sp>
        <p:sp>
          <p:nvSpPr>
            <p:cNvPr id="26" name="مربع نص 25">
              <a:extLst>
                <a:ext uri="{FF2B5EF4-FFF2-40B4-BE49-F238E27FC236}">
                  <a16:creationId xmlns:a16="http://schemas.microsoft.com/office/drawing/2014/main" id="{534A98E9-E154-8685-2A9A-26E3CDB5F0C3}"/>
                </a:ext>
              </a:extLst>
            </p:cNvPr>
            <p:cNvSpPr txBox="1"/>
            <p:nvPr/>
          </p:nvSpPr>
          <p:spPr>
            <a:xfrm>
              <a:off x="8159964" y="4318104"/>
              <a:ext cx="546755" cy="461665"/>
            </a:xfrm>
            <a:prstGeom prst="rect">
              <a:avLst/>
            </a:prstGeom>
            <a:noFill/>
          </p:spPr>
          <p:txBody>
            <a:bodyPr wrap="square" rtlCol="0">
              <a:spAutoFit/>
            </a:bodyPr>
            <a:lstStyle/>
            <a:p>
              <a:pPr algn="ctr"/>
              <a:r>
                <a:rPr lang="ar-EG" sz="2400" b="1" dirty="0">
                  <a:solidFill>
                    <a:schemeClr val="bg1"/>
                  </a:solidFill>
                </a:rPr>
                <a:t>02</a:t>
              </a:r>
              <a:endParaRPr lang="en-US" sz="2400" b="1" dirty="0">
                <a:solidFill>
                  <a:schemeClr val="bg1"/>
                </a:solidFill>
              </a:endParaRPr>
            </a:p>
          </p:txBody>
        </p:sp>
      </p:grpSp>
      <p:grpSp>
        <p:nvGrpSpPr>
          <p:cNvPr id="29" name="مجموعة 28">
            <a:extLst>
              <a:ext uri="{FF2B5EF4-FFF2-40B4-BE49-F238E27FC236}">
                <a16:creationId xmlns:a16="http://schemas.microsoft.com/office/drawing/2014/main" id="{8551709D-B56C-9390-5BD8-C5CFD0EA97C9}"/>
              </a:ext>
            </a:extLst>
          </p:cNvPr>
          <p:cNvGrpSpPr/>
          <p:nvPr/>
        </p:nvGrpSpPr>
        <p:grpSpPr>
          <a:xfrm>
            <a:off x="1646289" y="749681"/>
            <a:ext cx="1789086" cy="2020789"/>
            <a:chOff x="5391848" y="4162184"/>
            <a:chExt cx="1789086" cy="2020789"/>
          </a:xfrm>
        </p:grpSpPr>
        <p:grpSp>
          <p:nvGrpSpPr>
            <p:cNvPr id="30" name="Group 2184">
              <a:extLst>
                <a:ext uri="{FF2B5EF4-FFF2-40B4-BE49-F238E27FC236}">
                  <a16:creationId xmlns:a16="http://schemas.microsoft.com/office/drawing/2014/main" id="{4C3BE418-48CD-ADC5-1AFA-B1FBB3AE32EB}"/>
                </a:ext>
              </a:extLst>
            </p:cNvPr>
            <p:cNvGrpSpPr/>
            <p:nvPr/>
          </p:nvGrpSpPr>
          <p:grpSpPr>
            <a:xfrm>
              <a:off x="5391848" y="4162184"/>
              <a:ext cx="1789086" cy="2020789"/>
              <a:chOff x="0" y="0"/>
              <a:chExt cx="2123273" cy="2398256"/>
            </a:xfrm>
          </p:grpSpPr>
          <p:sp>
            <p:nvSpPr>
              <p:cNvPr id="33" name="Shape 2182">
                <a:extLst>
                  <a:ext uri="{FF2B5EF4-FFF2-40B4-BE49-F238E27FC236}">
                    <a16:creationId xmlns:a16="http://schemas.microsoft.com/office/drawing/2014/main" id="{A793A6A3-FC78-EEF7-13C4-011C84609EE7}"/>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34" name="Shape 2183">
                <a:extLst>
                  <a:ext uri="{FF2B5EF4-FFF2-40B4-BE49-F238E27FC236}">
                    <a16:creationId xmlns:a16="http://schemas.microsoft.com/office/drawing/2014/main" id="{AC57AE3B-6A7A-0045-EA0B-3721DEC507CD}"/>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669737"/>
                  </a:gs>
                  <a:gs pos="100000">
                    <a:srgbClr val="7FB942"/>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31" name="مربع نص 30">
              <a:extLst>
                <a:ext uri="{FF2B5EF4-FFF2-40B4-BE49-F238E27FC236}">
                  <a16:creationId xmlns:a16="http://schemas.microsoft.com/office/drawing/2014/main" id="{4344B016-41CB-48A4-64B2-D9396D37D6A0}"/>
                </a:ext>
              </a:extLst>
            </p:cNvPr>
            <p:cNvSpPr txBox="1"/>
            <p:nvPr/>
          </p:nvSpPr>
          <p:spPr>
            <a:xfrm>
              <a:off x="5487179" y="4981538"/>
              <a:ext cx="1655583" cy="707886"/>
            </a:xfrm>
            <a:prstGeom prst="rect">
              <a:avLst/>
            </a:prstGeom>
            <a:noFill/>
          </p:spPr>
          <p:txBody>
            <a:bodyPr wrap="square">
              <a:spAutoFit/>
            </a:bodyPr>
            <a:lstStyle/>
            <a:p>
              <a:pPr algn="ctr"/>
              <a:r>
                <a:rPr lang="ar-EG" sz="2000" dirty="0">
                  <a:solidFill>
                    <a:srgbClr val="498639"/>
                  </a:solidFill>
                  <a:cs typeface="mohammad bold art 1" pitchFamily="2" charset="-78"/>
                </a:rPr>
                <a:t> دور </a:t>
              </a:r>
            </a:p>
            <a:p>
              <a:pPr algn="ctr"/>
              <a:r>
                <a:rPr lang="ar-EG" sz="2000" dirty="0">
                  <a:solidFill>
                    <a:srgbClr val="498639"/>
                  </a:solidFill>
                  <a:cs typeface="mohammad bold art 1" pitchFamily="2" charset="-78"/>
                </a:rPr>
                <a:t>مقدم اللعبة</a:t>
              </a:r>
              <a:endParaRPr lang="en-US" sz="2000" dirty="0">
                <a:solidFill>
                  <a:srgbClr val="498639"/>
                </a:solidFill>
                <a:cs typeface="mohammad bold art 1" pitchFamily="2" charset="-78"/>
              </a:endParaRPr>
            </a:p>
          </p:txBody>
        </p:sp>
        <p:sp>
          <p:nvSpPr>
            <p:cNvPr id="32" name="مربع نص 31">
              <a:extLst>
                <a:ext uri="{FF2B5EF4-FFF2-40B4-BE49-F238E27FC236}">
                  <a16:creationId xmlns:a16="http://schemas.microsoft.com/office/drawing/2014/main" id="{E6021B7E-B55B-0CF2-4075-7745D2A31914}"/>
                </a:ext>
              </a:extLst>
            </p:cNvPr>
            <p:cNvSpPr txBox="1"/>
            <p:nvPr/>
          </p:nvSpPr>
          <p:spPr>
            <a:xfrm>
              <a:off x="6021366" y="4318103"/>
              <a:ext cx="546755" cy="461665"/>
            </a:xfrm>
            <a:prstGeom prst="rect">
              <a:avLst/>
            </a:prstGeom>
            <a:noFill/>
          </p:spPr>
          <p:txBody>
            <a:bodyPr wrap="square" rtlCol="0">
              <a:spAutoFit/>
            </a:bodyPr>
            <a:lstStyle/>
            <a:p>
              <a:pPr algn="ctr"/>
              <a:r>
                <a:rPr lang="ar-EG" sz="2400" b="1" dirty="0">
                  <a:solidFill>
                    <a:schemeClr val="bg1"/>
                  </a:solidFill>
                </a:rPr>
                <a:t>03</a:t>
              </a:r>
              <a:endParaRPr lang="en-US" sz="2400" b="1" dirty="0">
                <a:solidFill>
                  <a:schemeClr val="bg1"/>
                </a:solidFill>
              </a:endParaRPr>
            </a:p>
          </p:txBody>
        </p:sp>
      </p:grpSp>
      <p:sp>
        <p:nvSpPr>
          <p:cNvPr id="35" name="مربع نص 34">
            <a:extLst>
              <a:ext uri="{FF2B5EF4-FFF2-40B4-BE49-F238E27FC236}">
                <a16:creationId xmlns:a16="http://schemas.microsoft.com/office/drawing/2014/main" id="{843994C0-F1B0-ACEB-931E-19F1FF1C7689}"/>
              </a:ext>
            </a:extLst>
          </p:cNvPr>
          <p:cNvSpPr txBox="1"/>
          <p:nvPr/>
        </p:nvSpPr>
        <p:spPr>
          <a:xfrm>
            <a:off x="3184149" y="5546421"/>
            <a:ext cx="6425755" cy="977191"/>
          </a:xfrm>
          <a:prstGeom prst="rect">
            <a:avLst/>
          </a:prstGeom>
          <a:noFill/>
        </p:spPr>
        <p:txBody>
          <a:bodyPr wrap="square">
            <a:spAutoFit/>
          </a:bodyPr>
          <a:lstStyle/>
          <a:p>
            <a:pPr algn="ctr">
              <a:lnSpc>
                <a:spcPct val="150000"/>
              </a:lnSpc>
            </a:pPr>
            <a:r>
              <a:rPr lang="ar-EG" sz="2000" dirty="0">
                <a:solidFill>
                  <a:srgbClr val="725FA5"/>
                </a:solidFill>
                <a:latin typeface="Bassam bold" panose="02000000000000000000" pitchFamily="2" charset="-78"/>
                <a:cs typeface="mohammad bold art 1" pitchFamily="2" charset="-78"/>
              </a:rPr>
              <a:t>يجب على المعلم أن يكون قادرا على اختيار الألعاب التعليمية المناسبة من بين مجموعة من الألعاب المتاحة.</a:t>
            </a:r>
            <a:endParaRPr lang="en-US" sz="2000" dirty="0">
              <a:solidFill>
                <a:srgbClr val="725FA5"/>
              </a:solidFill>
              <a:latin typeface="Bassam bold" panose="02000000000000000000" pitchFamily="2" charset="-78"/>
              <a:cs typeface="mohammad bold art 1" pitchFamily="2" charset="-78"/>
            </a:endParaRPr>
          </a:p>
        </p:txBody>
      </p:sp>
      <p:sp>
        <p:nvSpPr>
          <p:cNvPr id="36" name="مربع نص 35">
            <a:extLst>
              <a:ext uri="{FF2B5EF4-FFF2-40B4-BE49-F238E27FC236}">
                <a16:creationId xmlns:a16="http://schemas.microsoft.com/office/drawing/2014/main" id="{312CE99F-1C27-F933-4BBE-986045AEFA5B}"/>
              </a:ext>
            </a:extLst>
          </p:cNvPr>
          <p:cNvSpPr txBox="1"/>
          <p:nvPr/>
        </p:nvSpPr>
        <p:spPr>
          <a:xfrm>
            <a:off x="1079863" y="3028689"/>
            <a:ext cx="2621548" cy="2362185"/>
          </a:xfrm>
          <a:prstGeom prst="rect">
            <a:avLst/>
          </a:prstGeom>
          <a:noFill/>
        </p:spPr>
        <p:txBody>
          <a:bodyPr wrap="square">
            <a:spAutoFit/>
          </a:bodyPr>
          <a:lstStyle/>
          <a:p>
            <a:pPr algn="ctr">
              <a:lnSpc>
                <a:spcPct val="150000"/>
              </a:lnSpc>
            </a:pPr>
            <a:r>
              <a:rPr lang="ar-EG" sz="2000" dirty="0">
                <a:solidFill>
                  <a:srgbClr val="498639"/>
                </a:solidFill>
                <a:latin typeface="Bassam bold" panose="02000000000000000000" pitchFamily="2" charset="-78"/>
                <a:cs typeface="mohammad bold art 1" pitchFamily="2" charset="-78"/>
              </a:rPr>
              <a:t>يجب على المعلم أن يكون قادرا على تقديم الألعاب التعليمية بطريقة جذابة ومشوقة للطلاب.</a:t>
            </a:r>
            <a:endParaRPr lang="en-US" sz="2000" dirty="0">
              <a:solidFill>
                <a:srgbClr val="498639"/>
              </a:solidFill>
              <a:latin typeface="Bassam bold" panose="02000000000000000000" pitchFamily="2" charset="-78"/>
              <a:cs typeface="mohammad bold art 1" pitchFamily="2" charset="-78"/>
            </a:endParaRPr>
          </a:p>
        </p:txBody>
      </p:sp>
      <p:pic>
        <p:nvPicPr>
          <p:cNvPr id="9218" name="Picture 2" descr="الجغرافيا PNG الصور | ناقل و PSD الملفات | تحميل مجاني على Pngtree">
            <a:extLst>
              <a:ext uri="{FF2B5EF4-FFF2-40B4-BE49-F238E27FC236}">
                <a16:creationId xmlns:a16="http://schemas.microsoft.com/office/drawing/2014/main" id="{00FB351E-DFE9-99B9-EBB1-A9146E232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501" y="288197"/>
            <a:ext cx="3094587" cy="309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1000" fill="hold"/>
                                        <p:tgtEl>
                                          <p:spTgt spid="35"/>
                                        </p:tgtEl>
                                        <p:attrNameLst>
                                          <p:attrName>ppt_w</p:attrName>
                                        </p:attrNameLst>
                                      </p:cBhvr>
                                      <p:tavLst>
                                        <p:tav tm="0">
                                          <p:val>
                                            <p:fltVal val="0"/>
                                          </p:val>
                                        </p:tav>
                                        <p:tav tm="100000">
                                          <p:val>
                                            <p:strVal val="#ppt_w"/>
                                          </p:val>
                                        </p:tav>
                                      </p:tavLst>
                                    </p:anim>
                                    <p:anim calcmode="lin" valueType="num">
                                      <p:cBhvr>
                                        <p:cTn id="33" dur="1000" fill="hold"/>
                                        <p:tgtEl>
                                          <p:spTgt spid="35"/>
                                        </p:tgtEl>
                                        <p:attrNameLst>
                                          <p:attrName>ppt_h</p:attrName>
                                        </p:attrNameLst>
                                      </p:cBhvr>
                                      <p:tavLst>
                                        <p:tav tm="0">
                                          <p:val>
                                            <p:fltVal val="0"/>
                                          </p:val>
                                        </p:tav>
                                        <p:tav tm="100000">
                                          <p:val>
                                            <p:strVal val="#ppt_h"/>
                                          </p:val>
                                        </p:tav>
                                      </p:tavLst>
                                    </p:anim>
                                    <p:anim calcmode="lin" valueType="num">
                                      <p:cBhvr>
                                        <p:cTn id="34" dur="1000" fill="hold"/>
                                        <p:tgtEl>
                                          <p:spTgt spid="35"/>
                                        </p:tgtEl>
                                        <p:attrNameLst>
                                          <p:attrName>style.rotation</p:attrName>
                                        </p:attrNameLst>
                                      </p:cBhvr>
                                      <p:tavLst>
                                        <p:tav tm="0">
                                          <p:val>
                                            <p:fltVal val="90"/>
                                          </p:val>
                                        </p:tav>
                                        <p:tav tm="100000">
                                          <p:val>
                                            <p:fltVal val="0"/>
                                          </p:val>
                                        </p:tav>
                                      </p:tavLst>
                                    </p:anim>
                                    <p:animEffect transition="in" filter="fade">
                                      <p:cBhvr>
                                        <p:cTn id="35" dur="1000"/>
                                        <p:tgtEl>
                                          <p:spTgt spid="3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style.rotation</p:attrName>
                                        </p:attrNameLst>
                                      </p:cBhvr>
                                      <p:tavLst>
                                        <p:tav tm="0">
                                          <p:val>
                                            <p:fltVal val="90"/>
                                          </p:val>
                                        </p:tav>
                                        <p:tav tm="100000">
                                          <p:val>
                                            <p:fltVal val="0"/>
                                          </p:val>
                                        </p:tav>
                                      </p:tavLst>
                                    </p:anim>
                                    <p:animEffect transition="in" filter="fade">
                                      <p:cBhvr>
                                        <p:cTn id="42" dur="1000"/>
                                        <p:tgtEl>
                                          <p:spTgt spid="29"/>
                                        </p:tgtEl>
                                      </p:cBhvr>
                                    </p:animEffect>
                                  </p:childTnLst>
                                </p:cTn>
                              </p:par>
                            </p:childTnLst>
                          </p:cTn>
                        </p:par>
                        <p:par>
                          <p:cTn id="43" fill="hold">
                            <p:stCondLst>
                              <p:cond delay="5500"/>
                            </p:stCondLst>
                            <p:childTnLst>
                              <p:par>
                                <p:cTn id="44" presetID="31"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1000" fill="hold"/>
                                        <p:tgtEl>
                                          <p:spTgt spid="36"/>
                                        </p:tgtEl>
                                        <p:attrNameLst>
                                          <p:attrName>ppt_w</p:attrName>
                                        </p:attrNameLst>
                                      </p:cBhvr>
                                      <p:tavLst>
                                        <p:tav tm="0">
                                          <p:val>
                                            <p:fltVal val="0"/>
                                          </p:val>
                                        </p:tav>
                                        <p:tav tm="100000">
                                          <p:val>
                                            <p:strVal val="#ppt_w"/>
                                          </p:val>
                                        </p:tav>
                                      </p:tavLst>
                                    </p:anim>
                                    <p:anim calcmode="lin" valueType="num">
                                      <p:cBhvr>
                                        <p:cTn id="47" dur="1000" fill="hold"/>
                                        <p:tgtEl>
                                          <p:spTgt spid="36"/>
                                        </p:tgtEl>
                                        <p:attrNameLst>
                                          <p:attrName>ppt_h</p:attrName>
                                        </p:attrNameLst>
                                      </p:cBhvr>
                                      <p:tavLst>
                                        <p:tav tm="0">
                                          <p:val>
                                            <p:fltVal val="0"/>
                                          </p:val>
                                        </p:tav>
                                        <p:tav tm="100000">
                                          <p:val>
                                            <p:strVal val="#ppt_h"/>
                                          </p:val>
                                        </p:tav>
                                      </p:tavLst>
                                    </p:anim>
                                    <p:anim calcmode="lin" valueType="num">
                                      <p:cBhvr>
                                        <p:cTn id="48" dur="1000" fill="hold"/>
                                        <p:tgtEl>
                                          <p:spTgt spid="36"/>
                                        </p:tgtEl>
                                        <p:attrNameLst>
                                          <p:attrName>style.rotation</p:attrName>
                                        </p:attrNameLst>
                                      </p:cBhvr>
                                      <p:tavLst>
                                        <p:tav tm="0">
                                          <p:val>
                                            <p:fltVal val="90"/>
                                          </p:val>
                                        </p:tav>
                                        <p:tav tm="100000">
                                          <p:val>
                                            <p:fltVal val="0"/>
                                          </p:val>
                                        </p:tav>
                                      </p:tavLst>
                                    </p:anim>
                                    <p:animEffect transition="in" filter="fade">
                                      <p:cBhvr>
                                        <p:cTn id="4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7FB181A8-09FF-C863-3655-46679CD3BFBD}"/>
            </a:ext>
          </a:extLst>
        </p:cNvPr>
        <p:cNvGrpSpPr/>
        <p:nvPr/>
      </p:nvGrpSpPr>
      <p:grpSpPr>
        <a:xfrm>
          <a:off x="0" y="0"/>
          <a:ext cx="0" cy="0"/>
          <a:chOff x="0" y="0"/>
          <a:chExt cx="0" cy="0"/>
        </a:xfrm>
      </p:grpSpPr>
      <p:sp>
        <p:nvSpPr>
          <p:cNvPr id="16" name="مربع نص 15">
            <a:extLst>
              <a:ext uri="{FF2B5EF4-FFF2-40B4-BE49-F238E27FC236}">
                <a16:creationId xmlns:a16="http://schemas.microsoft.com/office/drawing/2014/main" id="{73CF688B-2418-1FC3-18F4-3AE7D5EB891F}"/>
              </a:ext>
            </a:extLst>
          </p:cNvPr>
          <p:cNvSpPr txBox="1"/>
          <p:nvPr/>
        </p:nvSpPr>
        <p:spPr>
          <a:xfrm>
            <a:off x="9171252" y="2585933"/>
            <a:ext cx="2419758" cy="2362185"/>
          </a:xfrm>
          <a:prstGeom prst="rect">
            <a:avLst/>
          </a:prstGeom>
          <a:noFill/>
        </p:spPr>
        <p:txBody>
          <a:bodyPr wrap="square">
            <a:spAutoFit/>
          </a:bodyPr>
          <a:lstStyle/>
          <a:p>
            <a:pPr algn="ctr">
              <a:lnSpc>
                <a:spcPct val="150000"/>
              </a:lnSpc>
            </a:pPr>
            <a:r>
              <a:rPr lang="ar-EG" sz="2000" dirty="0">
                <a:solidFill>
                  <a:srgbClr val="134B67"/>
                </a:solidFill>
                <a:latin typeface="Bassam bold" panose="02000000000000000000" pitchFamily="2" charset="-78"/>
                <a:cs typeface="mohammad bold art 1" pitchFamily="2" charset="-78"/>
              </a:rPr>
              <a:t>يجب على المعلم أن يكون قادرا على الإشراف على الألعاب التعليمية وضمان سيرها بشكل صحيح.</a:t>
            </a:r>
            <a:endParaRPr lang="en-US" sz="2000" dirty="0">
              <a:solidFill>
                <a:srgbClr val="134B67"/>
              </a:solidFill>
              <a:latin typeface="Bassam bold" panose="02000000000000000000" pitchFamily="2" charset="-78"/>
              <a:cs typeface="mohammad bold art 1" pitchFamily="2" charset="-78"/>
            </a:endParaRPr>
          </a:p>
        </p:txBody>
      </p:sp>
      <p:grpSp>
        <p:nvGrpSpPr>
          <p:cNvPr id="2" name="مجموعة 1">
            <a:extLst>
              <a:ext uri="{FF2B5EF4-FFF2-40B4-BE49-F238E27FC236}">
                <a16:creationId xmlns:a16="http://schemas.microsoft.com/office/drawing/2014/main" id="{C5A3E5B8-318D-DD53-FFD8-0718DE7B1E36}"/>
              </a:ext>
            </a:extLst>
          </p:cNvPr>
          <p:cNvGrpSpPr/>
          <p:nvPr/>
        </p:nvGrpSpPr>
        <p:grpSpPr>
          <a:xfrm>
            <a:off x="9235208" y="565144"/>
            <a:ext cx="2078819" cy="2020789"/>
            <a:chOff x="3049303" y="4162184"/>
            <a:chExt cx="2078819" cy="2020789"/>
          </a:xfrm>
        </p:grpSpPr>
        <p:grpSp>
          <p:nvGrpSpPr>
            <p:cNvPr id="3" name="Group 2187">
              <a:extLst>
                <a:ext uri="{FF2B5EF4-FFF2-40B4-BE49-F238E27FC236}">
                  <a16:creationId xmlns:a16="http://schemas.microsoft.com/office/drawing/2014/main" id="{2F3B9798-76EA-6A9B-C9D1-73CFEB298A75}"/>
                </a:ext>
              </a:extLst>
            </p:cNvPr>
            <p:cNvGrpSpPr/>
            <p:nvPr/>
          </p:nvGrpSpPr>
          <p:grpSpPr>
            <a:xfrm>
              <a:off x="3194802" y="4162184"/>
              <a:ext cx="1789086" cy="2020789"/>
              <a:chOff x="0" y="0"/>
              <a:chExt cx="2123273" cy="2398256"/>
            </a:xfrm>
          </p:grpSpPr>
          <p:sp>
            <p:nvSpPr>
              <p:cNvPr id="6" name="Shape 2185">
                <a:extLst>
                  <a:ext uri="{FF2B5EF4-FFF2-40B4-BE49-F238E27FC236}">
                    <a16:creationId xmlns:a16="http://schemas.microsoft.com/office/drawing/2014/main" id="{8015A2D3-F726-B1FA-CAA6-29F10CEE0C99}"/>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7" name="Shape 2186">
                <a:extLst>
                  <a:ext uri="{FF2B5EF4-FFF2-40B4-BE49-F238E27FC236}">
                    <a16:creationId xmlns:a16="http://schemas.microsoft.com/office/drawing/2014/main" id="{202EBE6D-8E34-9D4D-B700-79DE8F80B0C1}"/>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1C85B6"/>
                  </a:gs>
                  <a:gs pos="100000">
                    <a:srgbClr val="30A7E1"/>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4" name="مربع نص 3">
              <a:extLst>
                <a:ext uri="{FF2B5EF4-FFF2-40B4-BE49-F238E27FC236}">
                  <a16:creationId xmlns:a16="http://schemas.microsoft.com/office/drawing/2014/main" id="{859C33AB-597E-D4EC-533B-B17498B7B14E}"/>
                </a:ext>
              </a:extLst>
            </p:cNvPr>
            <p:cNvSpPr txBox="1"/>
            <p:nvPr/>
          </p:nvSpPr>
          <p:spPr>
            <a:xfrm>
              <a:off x="3049303" y="4966099"/>
              <a:ext cx="2078819" cy="677108"/>
            </a:xfrm>
            <a:prstGeom prst="rect">
              <a:avLst/>
            </a:prstGeom>
            <a:noFill/>
          </p:spPr>
          <p:txBody>
            <a:bodyPr wrap="square">
              <a:spAutoFit/>
            </a:bodyPr>
            <a:lstStyle/>
            <a:p>
              <a:pPr algn="ctr"/>
              <a:r>
                <a:rPr lang="ar-EG" sz="2000" dirty="0">
                  <a:solidFill>
                    <a:srgbClr val="0070C0"/>
                  </a:solidFill>
                  <a:cs typeface="mohammad bold art 1" pitchFamily="2" charset="-78"/>
                </a:rPr>
                <a:t> دور </a:t>
              </a:r>
            </a:p>
            <a:p>
              <a:pPr algn="ctr"/>
              <a:r>
                <a:rPr lang="ar-EG" dirty="0">
                  <a:solidFill>
                    <a:srgbClr val="0070C0"/>
                  </a:solidFill>
                  <a:cs typeface="mohammad bold art 1" pitchFamily="2" charset="-78"/>
                </a:rPr>
                <a:t>المشرف على اللعبة</a:t>
              </a:r>
              <a:endParaRPr lang="en-US" dirty="0">
                <a:solidFill>
                  <a:srgbClr val="0070C0"/>
                </a:solidFill>
                <a:cs typeface="mohammad bold art 1" pitchFamily="2" charset="-78"/>
              </a:endParaRPr>
            </a:p>
          </p:txBody>
        </p:sp>
        <p:sp>
          <p:nvSpPr>
            <p:cNvPr id="5" name="مربع نص 4">
              <a:extLst>
                <a:ext uri="{FF2B5EF4-FFF2-40B4-BE49-F238E27FC236}">
                  <a16:creationId xmlns:a16="http://schemas.microsoft.com/office/drawing/2014/main" id="{3D4D6568-14A5-02AE-E155-032D349325C2}"/>
                </a:ext>
              </a:extLst>
            </p:cNvPr>
            <p:cNvSpPr txBox="1"/>
            <p:nvPr/>
          </p:nvSpPr>
          <p:spPr>
            <a:xfrm>
              <a:off x="3814704" y="4318101"/>
              <a:ext cx="546755" cy="461665"/>
            </a:xfrm>
            <a:prstGeom prst="rect">
              <a:avLst/>
            </a:prstGeom>
            <a:noFill/>
          </p:spPr>
          <p:txBody>
            <a:bodyPr wrap="square" rtlCol="0">
              <a:spAutoFit/>
            </a:bodyPr>
            <a:lstStyle/>
            <a:p>
              <a:pPr algn="ctr"/>
              <a:r>
                <a:rPr lang="ar-EG" sz="2400" b="1" dirty="0">
                  <a:solidFill>
                    <a:schemeClr val="bg1"/>
                  </a:solidFill>
                </a:rPr>
                <a:t>04</a:t>
              </a:r>
              <a:endParaRPr lang="en-US" sz="2400" b="1" dirty="0">
                <a:solidFill>
                  <a:schemeClr val="bg1"/>
                </a:solidFill>
              </a:endParaRPr>
            </a:p>
          </p:txBody>
        </p:sp>
      </p:grpSp>
      <p:grpSp>
        <p:nvGrpSpPr>
          <p:cNvPr id="8" name="مجموعة 7">
            <a:extLst>
              <a:ext uri="{FF2B5EF4-FFF2-40B4-BE49-F238E27FC236}">
                <a16:creationId xmlns:a16="http://schemas.microsoft.com/office/drawing/2014/main" id="{87116771-F466-737E-4D7E-411664AF3D8E}"/>
              </a:ext>
            </a:extLst>
          </p:cNvPr>
          <p:cNvGrpSpPr/>
          <p:nvPr/>
        </p:nvGrpSpPr>
        <p:grpSpPr>
          <a:xfrm>
            <a:off x="1380731" y="443851"/>
            <a:ext cx="1789087" cy="2020789"/>
            <a:chOff x="996491" y="4162185"/>
            <a:chExt cx="1789087" cy="2020789"/>
          </a:xfrm>
        </p:grpSpPr>
        <p:grpSp>
          <p:nvGrpSpPr>
            <p:cNvPr id="11" name="Group 2196">
              <a:extLst>
                <a:ext uri="{FF2B5EF4-FFF2-40B4-BE49-F238E27FC236}">
                  <a16:creationId xmlns:a16="http://schemas.microsoft.com/office/drawing/2014/main" id="{D9F4C5B3-4711-D46F-FD41-C38B4F4EE06B}"/>
                </a:ext>
              </a:extLst>
            </p:cNvPr>
            <p:cNvGrpSpPr/>
            <p:nvPr/>
          </p:nvGrpSpPr>
          <p:grpSpPr>
            <a:xfrm>
              <a:off x="996491" y="4162185"/>
              <a:ext cx="1789087" cy="2020789"/>
              <a:chOff x="0" y="0"/>
              <a:chExt cx="2123273" cy="2398256"/>
            </a:xfrm>
          </p:grpSpPr>
          <p:sp>
            <p:nvSpPr>
              <p:cNvPr id="19" name="Shape 2194">
                <a:extLst>
                  <a:ext uri="{FF2B5EF4-FFF2-40B4-BE49-F238E27FC236}">
                    <a16:creationId xmlns:a16="http://schemas.microsoft.com/office/drawing/2014/main" id="{736EE1CF-8ABE-80D3-B56A-B88136A6B0C7}"/>
                  </a:ext>
                </a:extLst>
              </p:cNvPr>
              <p:cNvSpPr/>
              <p:nvPr/>
            </p:nvSpPr>
            <p:spPr>
              <a:xfrm>
                <a:off x="0" y="0"/>
                <a:ext cx="2121774" cy="2398257"/>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gradFill flip="none" rotWithShape="1">
                <a:gsLst>
                  <a:gs pos="0">
                    <a:srgbClr val="F4F5F9"/>
                  </a:gs>
                  <a:gs pos="100000">
                    <a:srgbClr val="DCDEE0"/>
                  </a:gs>
                </a:gsLst>
                <a:lin ang="5400000" scaled="0"/>
              </a:gradFill>
              <a:ln w="12700" cap="flat">
                <a:noFill/>
                <a:miter lim="400000"/>
              </a:ln>
              <a:effectLst>
                <a:outerShdw blurRad="190500" dist="8455" dir="5400000" rotWithShape="0">
                  <a:srgbClr val="000000"/>
                </a:outerShdw>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0" name="Shape 2195">
                <a:extLst>
                  <a:ext uri="{FF2B5EF4-FFF2-40B4-BE49-F238E27FC236}">
                    <a16:creationId xmlns:a16="http://schemas.microsoft.com/office/drawing/2014/main" id="{3AD2444C-4DB9-71E7-2416-99343E66D367}"/>
                  </a:ext>
                </a:extLst>
              </p:cNvPr>
              <p:cNvSpPr/>
              <p:nvPr/>
            </p:nvSpPr>
            <p:spPr>
              <a:xfrm>
                <a:off x="2127" y="441"/>
                <a:ext cx="2121147" cy="917111"/>
              </a:xfrm>
              <a:custGeom>
                <a:avLst/>
                <a:gdLst/>
                <a:ahLst/>
                <a:cxnLst>
                  <a:cxn ang="0">
                    <a:pos x="wd2" y="hd2"/>
                  </a:cxn>
                  <a:cxn ang="5400000">
                    <a:pos x="wd2" y="hd2"/>
                  </a:cxn>
                  <a:cxn ang="10800000">
                    <a:pos x="wd2" y="hd2"/>
                  </a:cxn>
                  <a:cxn ang="16200000">
                    <a:pos x="wd2" y="hd2"/>
                  </a:cxn>
                </a:cxnLst>
                <a:rect l="0" t="0" r="r" b="b"/>
                <a:pathLst>
                  <a:path w="21593" h="21527" extrusionOk="0">
                    <a:moveTo>
                      <a:pt x="35" y="17804"/>
                    </a:moveTo>
                    <a:lnTo>
                      <a:pt x="7427" y="17804"/>
                    </a:lnTo>
                    <a:cubicBezTo>
                      <a:pt x="8200" y="20087"/>
                      <a:pt x="9375" y="21452"/>
                      <a:pt x="10631" y="21524"/>
                    </a:cubicBezTo>
                    <a:cubicBezTo>
                      <a:pt x="11962" y="21600"/>
                      <a:pt x="13230" y="20221"/>
                      <a:pt x="14051" y="17804"/>
                    </a:cubicBezTo>
                    <a:lnTo>
                      <a:pt x="21590" y="17727"/>
                    </a:lnTo>
                    <a:lnTo>
                      <a:pt x="21593" y="16188"/>
                    </a:lnTo>
                    <a:cubicBezTo>
                      <a:pt x="21579" y="15475"/>
                      <a:pt x="21492" y="14780"/>
                      <a:pt x="21339" y="14159"/>
                    </a:cubicBezTo>
                    <a:cubicBezTo>
                      <a:pt x="21202" y="13601"/>
                      <a:pt x="21014" y="13117"/>
                      <a:pt x="20789" y="12739"/>
                    </a:cubicBezTo>
                    <a:lnTo>
                      <a:pt x="11539" y="408"/>
                    </a:lnTo>
                    <a:cubicBezTo>
                      <a:pt x="11321" y="140"/>
                      <a:pt x="11078" y="0"/>
                      <a:pt x="10832" y="0"/>
                    </a:cubicBezTo>
                    <a:cubicBezTo>
                      <a:pt x="10585" y="0"/>
                      <a:pt x="10342" y="140"/>
                      <a:pt x="10125" y="408"/>
                    </a:cubicBezTo>
                    <a:lnTo>
                      <a:pt x="637" y="12977"/>
                    </a:lnTo>
                    <a:cubicBezTo>
                      <a:pt x="469" y="13276"/>
                      <a:pt x="328" y="13647"/>
                      <a:pt x="222" y="14070"/>
                    </a:cubicBezTo>
                    <a:cubicBezTo>
                      <a:pt x="70" y="14675"/>
                      <a:pt x="-7" y="15365"/>
                      <a:pt x="0" y="16064"/>
                    </a:cubicBezTo>
                    <a:lnTo>
                      <a:pt x="35" y="17804"/>
                    </a:lnTo>
                    <a:close/>
                  </a:path>
                </a:pathLst>
              </a:custGeom>
              <a:gradFill flip="none" rotWithShape="1">
                <a:gsLst>
                  <a:gs pos="0">
                    <a:srgbClr val="D0981C"/>
                  </a:gs>
                  <a:gs pos="100000">
                    <a:srgbClr val="FAB721"/>
                  </a:gs>
                </a:gsLst>
                <a:lin ang="5400000" scaled="0"/>
              </a:gra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17" name="مربع نص 16">
              <a:extLst>
                <a:ext uri="{FF2B5EF4-FFF2-40B4-BE49-F238E27FC236}">
                  <a16:creationId xmlns:a16="http://schemas.microsoft.com/office/drawing/2014/main" id="{6C3BB371-A48A-F633-405E-92E641169D20}"/>
                </a:ext>
              </a:extLst>
            </p:cNvPr>
            <p:cNvSpPr txBox="1"/>
            <p:nvPr/>
          </p:nvSpPr>
          <p:spPr>
            <a:xfrm>
              <a:off x="1062611" y="4981538"/>
              <a:ext cx="1655583" cy="707886"/>
            </a:xfrm>
            <a:prstGeom prst="rect">
              <a:avLst/>
            </a:prstGeom>
            <a:noFill/>
          </p:spPr>
          <p:txBody>
            <a:bodyPr wrap="square">
              <a:spAutoFit/>
            </a:bodyPr>
            <a:lstStyle/>
            <a:p>
              <a:pPr algn="ctr"/>
              <a:r>
                <a:rPr lang="ar-EG" sz="2000" dirty="0">
                  <a:solidFill>
                    <a:srgbClr val="FE6B00"/>
                  </a:solidFill>
                  <a:cs typeface="mohammad bold art 1" pitchFamily="2" charset="-78"/>
                </a:rPr>
                <a:t>دور </a:t>
              </a:r>
            </a:p>
            <a:p>
              <a:pPr algn="ctr"/>
              <a:r>
                <a:rPr lang="ar-EG" sz="2000" dirty="0">
                  <a:solidFill>
                    <a:srgbClr val="FE6B00"/>
                  </a:solidFill>
                  <a:cs typeface="mohammad bold art 1" pitchFamily="2" charset="-78"/>
                </a:rPr>
                <a:t>مقيم اللعبة</a:t>
              </a:r>
              <a:endParaRPr lang="en-US" sz="2000" dirty="0">
                <a:solidFill>
                  <a:srgbClr val="FE6B00"/>
                </a:solidFill>
                <a:cs typeface="mohammad bold art 1" pitchFamily="2" charset="-78"/>
              </a:endParaRPr>
            </a:p>
          </p:txBody>
        </p:sp>
        <p:sp>
          <p:nvSpPr>
            <p:cNvPr id="18" name="مربع نص 17">
              <a:extLst>
                <a:ext uri="{FF2B5EF4-FFF2-40B4-BE49-F238E27FC236}">
                  <a16:creationId xmlns:a16="http://schemas.microsoft.com/office/drawing/2014/main" id="{9F092B38-58D2-3B04-5ECE-FDA40CD69631}"/>
                </a:ext>
              </a:extLst>
            </p:cNvPr>
            <p:cNvSpPr txBox="1"/>
            <p:nvPr/>
          </p:nvSpPr>
          <p:spPr>
            <a:xfrm>
              <a:off x="1617024" y="4318101"/>
              <a:ext cx="546755" cy="461665"/>
            </a:xfrm>
            <a:prstGeom prst="rect">
              <a:avLst/>
            </a:prstGeom>
            <a:noFill/>
          </p:spPr>
          <p:txBody>
            <a:bodyPr wrap="square" rtlCol="0">
              <a:spAutoFit/>
            </a:bodyPr>
            <a:lstStyle/>
            <a:p>
              <a:pPr algn="ctr"/>
              <a:r>
                <a:rPr lang="ar-EG" sz="2400" b="1" dirty="0">
                  <a:solidFill>
                    <a:schemeClr val="bg1"/>
                  </a:solidFill>
                </a:rPr>
                <a:t>05</a:t>
              </a:r>
              <a:endParaRPr lang="en-US" sz="2400" b="1" dirty="0">
                <a:solidFill>
                  <a:schemeClr val="bg1"/>
                </a:solidFill>
              </a:endParaRPr>
            </a:p>
          </p:txBody>
        </p:sp>
      </p:grpSp>
      <p:sp>
        <p:nvSpPr>
          <p:cNvPr id="21" name="مربع نص 20">
            <a:extLst>
              <a:ext uri="{FF2B5EF4-FFF2-40B4-BE49-F238E27FC236}">
                <a16:creationId xmlns:a16="http://schemas.microsoft.com/office/drawing/2014/main" id="{FB3DC8AB-2232-AE1B-AF86-1C4D56CC2A88}"/>
              </a:ext>
            </a:extLst>
          </p:cNvPr>
          <p:cNvSpPr txBox="1"/>
          <p:nvPr/>
        </p:nvSpPr>
        <p:spPr>
          <a:xfrm>
            <a:off x="1023470" y="2585932"/>
            <a:ext cx="2419759" cy="2362185"/>
          </a:xfrm>
          <a:prstGeom prst="rect">
            <a:avLst/>
          </a:prstGeom>
          <a:noFill/>
        </p:spPr>
        <p:txBody>
          <a:bodyPr wrap="square">
            <a:spAutoFit/>
          </a:bodyPr>
          <a:lstStyle/>
          <a:p>
            <a:pPr algn="ctr">
              <a:lnSpc>
                <a:spcPct val="150000"/>
              </a:lnSpc>
            </a:pPr>
            <a:r>
              <a:rPr lang="ar-EG" sz="2000" dirty="0">
                <a:solidFill>
                  <a:srgbClr val="FE6B00"/>
                </a:solidFill>
                <a:latin typeface="Bassam bold" panose="02000000000000000000" pitchFamily="2" charset="-78"/>
                <a:cs typeface="mohammad bold art 1" pitchFamily="2" charset="-78"/>
              </a:rPr>
              <a:t>يجب على المعلم أن يكون قادرا على تقييم فعالية الألعاب التعليمية في تحقيق أهداف التعلم.</a:t>
            </a:r>
            <a:endParaRPr lang="en-US" sz="2000" dirty="0">
              <a:solidFill>
                <a:srgbClr val="FE6B00"/>
              </a:solidFill>
              <a:latin typeface="Bassam bold" panose="02000000000000000000" pitchFamily="2" charset="-78"/>
              <a:cs typeface="mohammad bold art 1" pitchFamily="2" charset="-78"/>
            </a:endParaRPr>
          </a:p>
        </p:txBody>
      </p:sp>
      <p:pic>
        <p:nvPicPr>
          <p:cNvPr id="22" name="Picture 2" descr="الجغرافيا PNG الصور | ناقل و PSD الملفات | تحميل مجاني على Pngtree">
            <a:extLst>
              <a:ext uri="{FF2B5EF4-FFF2-40B4-BE49-F238E27FC236}">
                <a16:creationId xmlns:a16="http://schemas.microsoft.com/office/drawing/2014/main" id="{0E007D02-F9F8-A72C-229E-B26F1BE7B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521" y="1454246"/>
            <a:ext cx="4839984" cy="483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39AB8A46-BB3A-85F3-7916-ED9F25CE6A7C}"/>
            </a:ext>
          </a:extLst>
        </p:cNvPr>
        <p:cNvGrpSpPr/>
        <p:nvPr/>
      </p:nvGrpSpPr>
      <p:grpSpPr>
        <a:xfrm>
          <a:off x="0" y="0"/>
          <a:ext cx="0" cy="0"/>
          <a:chOff x="0" y="0"/>
          <a:chExt cx="0" cy="0"/>
        </a:xfrm>
      </p:grpSpPr>
      <p:sp>
        <p:nvSpPr>
          <p:cNvPr id="9" name="مربع نص 8">
            <a:extLst>
              <a:ext uri="{FF2B5EF4-FFF2-40B4-BE49-F238E27FC236}">
                <a16:creationId xmlns:a16="http://schemas.microsoft.com/office/drawing/2014/main" id="{AD0616D0-6321-BDCC-E7FC-BF298073121E}"/>
              </a:ext>
            </a:extLst>
          </p:cNvPr>
          <p:cNvSpPr txBox="1"/>
          <p:nvPr/>
        </p:nvSpPr>
        <p:spPr>
          <a:xfrm>
            <a:off x="844463" y="1793624"/>
            <a:ext cx="10881675" cy="977191"/>
          </a:xfrm>
          <a:prstGeom prst="rect">
            <a:avLst/>
          </a:prstGeom>
          <a:noFill/>
        </p:spPr>
        <p:txBody>
          <a:bodyPr wrap="square">
            <a:spAutoFit/>
          </a:bodyPr>
          <a:lstStyle/>
          <a:p>
            <a:pPr algn="ctr">
              <a:lnSpc>
                <a:spcPct val="150000"/>
              </a:lnSpc>
            </a:pPr>
            <a:r>
              <a:rPr lang="ar-EG" sz="2000" dirty="0">
                <a:latin typeface="Bassam bold" panose="02000000000000000000" pitchFamily="2" charset="-78"/>
                <a:cs typeface="mohammad bold art 1" pitchFamily="2" charset="-78"/>
              </a:rPr>
              <a:t>يلعب المتعلم دوراً أساسيًا في نجاح استخدام الألعاب التعليمية في تدريس الدراسات الاجتماعية، حيث يجب أن يكون مستعدا للمشاركة الفاعلة في الألعاب التعليمية لتحقيق أهداف التعلم، ومن أهم أدواره.</a:t>
            </a:r>
            <a:endParaRPr lang="en-US" sz="2000" dirty="0">
              <a:latin typeface="Bassam bold" panose="02000000000000000000" pitchFamily="2" charset="-78"/>
              <a:cs typeface="mohammad bold art 1" pitchFamily="2" charset="-78"/>
            </a:endParaRPr>
          </a:p>
        </p:txBody>
      </p:sp>
      <p:sp>
        <p:nvSpPr>
          <p:cNvPr id="10" name="سحابة 9">
            <a:extLst>
              <a:ext uri="{FF2B5EF4-FFF2-40B4-BE49-F238E27FC236}">
                <a16:creationId xmlns:a16="http://schemas.microsoft.com/office/drawing/2014/main" id="{BB63EDD9-35F7-4A18-B1F8-E3892C77BD2F}"/>
              </a:ext>
            </a:extLst>
          </p:cNvPr>
          <p:cNvSpPr/>
          <p:nvPr/>
        </p:nvSpPr>
        <p:spPr>
          <a:xfrm>
            <a:off x="2054287" y="285099"/>
            <a:ext cx="8603477" cy="1549889"/>
          </a:xfrm>
          <a:prstGeom prst="cloud">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12" name="مربع نص 11">
            <a:extLst>
              <a:ext uri="{FF2B5EF4-FFF2-40B4-BE49-F238E27FC236}">
                <a16:creationId xmlns:a16="http://schemas.microsoft.com/office/drawing/2014/main" id="{DFFFFC24-ED5C-FC0F-3AB5-5CF6033DAE62}"/>
              </a:ext>
            </a:extLst>
          </p:cNvPr>
          <p:cNvSpPr txBox="1"/>
          <p:nvPr/>
        </p:nvSpPr>
        <p:spPr>
          <a:xfrm>
            <a:off x="2881162" y="466893"/>
            <a:ext cx="7217805" cy="1077218"/>
          </a:xfrm>
          <a:prstGeom prst="rect">
            <a:avLst/>
          </a:prstGeom>
          <a:noFill/>
        </p:spPr>
        <p:txBody>
          <a:bodyPr wrap="square">
            <a:spAutoFit/>
          </a:bodyPr>
          <a:lstStyle/>
          <a:p>
            <a:pPr algn="ctr"/>
            <a:r>
              <a:rPr lang="ar-EG" sz="3200" b="1" dirty="0">
                <a:solidFill>
                  <a:schemeClr val="bg1"/>
                </a:solidFill>
                <a:cs typeface="mohammad bold art 1" pitchFamily="2" charset="-78"/>
              </a:rPr>
              <a:t>أدوار المتعلم في الألعاب التعليمية في دورس  الدراسات الاجتماعية</a:t>
            </a:r>
            <a:endParaRPr lang="en-US" sz="3200" dirty="0">
              <a:solidFill>
                <a:schemeClr val="bg1"/>
              </a:solidFill>
            </a:endParaRPr>
          </a:p>
        </p:txBody>
      </p:sp>
      <p:pic>
        <p:nvPicPr>
          <p:cNvPr id="14338" name="Picture 2" descr="كتاب القصة المتجه, ملصقا قصاصات فنية كتاب مفتوح مع القلعة والفطر رسوم  متحركة, ملصق, قصاصة فنية PNG والمتجهات للتحميل مجانا">
            <a:extLst>
              <a:ext uri="{FF2B5EF4-FFF2-40B4-BE49-F238E27FC236}">
                <a16:creationId xmlns:a16="http://schemas.microsoft.com/office/drawing/2014/main" id="{93F792A8-7FD9-62F8-DF01-2E22FA403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039" y="2464323"/>
            <a:ext cx="4553932" cy="4553932"/>
          </a:xfrm>
          <a:prstGeom prst="rect">
            <a:avLst/>
          </a:prstGeom>
          <a:noFill/>
          <a:extLst>
            <a:ext uri="{909E8E84-426E-40DD-AFC4-6F175D3DCCD1}">
              <a14:hiddenFill xmlns:a14="http://schemas.microsoft.com/office/drawing/2010/main">
                <a:solidFill>
                  <a:srgbClr val="FFFFFF"/>
                </a:solidFill>
              </a14:hiddenFill>
            </a:ext>
          </a:extLst>
        </p:spPr>
      </p:pic>
      <p:pic>
        <p:nvPicPr>
          <p:cNvPr id="86" name="صورة 85" descr="صورة تحتوي على رسوم متحركة, تلبيس, شخص, قصاصة فنية&#10;&#10;قد يكون المحتوى المعد بواسطة الذكاء الاصطناعي غير صحيح.">
            <a:extLst>
              <a:ext uri="{FF2B5EF4-FFF2-40B4-BE49-F238E27FC236}">
                <a16:creationId xmlns:a16="http://schemas.microsoft.com/office/drawing/2014/main" id="{FA814C5A-27FF-0C32-2C75-0DBDF53F6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100" y="2770815"/>
            <a:ext cx="3636308" cy="3636308"/>
          </a:xfrm>
          <a:prstGeom prst="rect">
            <a:avLst/>
          </a:prstGeom>
        </p:spPr>
      </p:pic>
    </p:spTree>
    <p:extLst>
      <p:ext uri="{BB962C8B-B14F-4D97-AF65-F5344CB8AC3E}">
        <p14:creationId xmlns:p14="http://schemas.microsoft.com/office/powerpoint/2010/main" val="68545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p:cTn id="21" dur="1000" fill="hold"/>
                                        <p:tgtEl>
                                          <p:spTgt spid="86"/>
                                        </p:tgtEl>
                                        <p:attrNameLst>
                                          <p:attrName>ppt_w</p:attrName>
                                        </p:attrNameLst>
                                      </p:cBhvr>
                                      <p:tavLst>
                                        <p:tav tm="0">
                                          <p:val>
                                            <p:fltVal val="0"/>
                                          </p:val>
                                        </p:tav>
                                        <p:tav tm="100000">
                                          <p:val>
                                            <p:strVal val="#ppt_w"/>
                                          </p:val>
                                        </p:tav>
                                      </p:tavLst>
                                    </p:anim>
                                    <p:anim calcmode="lin" valueType="num">
                                      <p:cBhvr>
                                        <p:cTn id="22" dur="1000" fill="hold"/>
                                        <p:tgtEl>
                                          <p:spTgt spid="86"/>
                                        </p:tgtEl>
                                        <p:attrNameLst>
                                          <p:attrName>ppt_h</p:attrName>
                                        </p:attrNameLst>
                                      </p:cBhvr>
                                      <p:tavLst>
                                        <p:tav tm="0">
                                          <p:val>
                                            <p:fltVal val="0"/>
                                          </p:val>
                                        </p:tav>
                                        <p:tav tm="100000">
                                          <p:val>
                                            <p:strVal val="#ppt_h"/>
                                          </p:val>
                                        </p:tav>
                                      </p:tavLst>
                                    </p:anim>
                                    <p:anim calcmode="lin" valueType="num">
                                      <p:cBhvr>
                                        <p:cTn id="23" dur="1000" fill="hold"/>
                                        <p:tgtEl>
                                          <p:spTgt spid="86"/>
                                        </p:tgtEl>
                                        <p:attrNameLst>
                                          <p:attrName>style.rotation</p:attrName>
                                        </p:attrNameLst>
                                      </p:cBhvr>
                                      <p:tavLst>
                                        <p:tav tm="0">
                                          <p:val>
                                            <p:fltVal val="90"/>
                                          </p:val>
                                        </p:tav>
                                        <p:tav tm="100000">
                                          <p:val>
                                            <p:fltVal val="0"/>
                                          </p:val>
                                        </p:tav>
                                      </p:tavLst>
                                    </p:anim>
                                    <p:animEffect transition="in" filter="fade">
                                      <p:cBhvr>
                                        <p:cTn id="24"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177868B6-0511-23B0-8907-D267A650C1C0}"/>
            </a:ext>
          </a:extLst>
        </p:cNvPr>
        <p:cNvGrpSpPr/>
        <p:nvPr/>
      </p:nvGrpSpPr>
      <p:grpSpPr>
        <a:xfrm>
          <a:off x="0" y="0"/>
          <a:ext cx="0" cy="0"/>
          <a:chOff x="0" y="0"/>
          <a:chExt cx="0" cy="0"/>
        </a:xfrm>
      </p:grpSpPr>
      <p:sp>
        <p:nvSpPr>
          <p:cNvPr id="53" name="مربع نص 52">
            <a:extLst>
              <a:ext uri="{FF2B5EF4-FFF2-40B4-BE49-F238E27FC236}">
                <a16:creationId xmlns:a16="http://schemas.microsoft.com/office/drawing/2014/main" id="{C2DB9D7E-C997-888E-E30E-1A5ADA1A9655}"/>
              </a:ext>
            </a:extLst>
          </p:cNvPr>
          <p:cNvSpPr txBox="1"/>
          <p:nvPr/>
        </p:nvSpPr>
        <p:spPr>
          <a:xfrm>
            <a:off x="9241809" y="3008952"/>
            <a:ext cx="2197970" cy="2823850"/>
          </a:xfrm>
          <a:prstGeom prst="rect">
            <a:avLst/>
          </a:prstGeom>
          <a:noFill/>
        </p:spPr>
        <p:txBody>
          <a:bodyPr wrap="square">
            <a:spAutoFit/>
          </a:bodyPr>
          <a:lstStyle/>
          <a:p>
            <a:pPr algn="ctr">
              <a:lnSpc>
                <a:spcPct val="150000"/>
              </a:lnSpc>
            </a:pPr>
            <a:r>
              <a:rPr lang="ar-EG" sz="2000" dirty="0">
                <a:solidFill>
                  <a:srgbClr val="498639"/>
                </a:solidFill>
                <a:latin typeface="Bassam bold" panose="02000000000000000000" pitchFamily="2" charset="-78"/>
                <a:cs typeface="mohammad bold art 1" pitchFamily="2" charset="-78"/>
              </a:rPr>
              <a:t>يجب على المتعلم أن يكون مشاركًا فاعلا في الألعاب التعليمية، وأن يتفاعل مع الآخرين بشكل إيجابي.</a:t>
            </a:r>
            <a:endParaRPr lang="en-US" sz="2000" dirty="0">
              <a:solidFill>
                <a:srgbClr val="498639"/>
              </a:solidFill>
              <a:latin typeface="Bassam bold" panose="02000000000000000000" pitchFamily="2" charset="-78"/>
              <a:cs typeface="mohammad bold art 1" pitchFamily="2" charset="-78"/>
            </a:endParaRPr>
          </a:p>
        </p:txBody>
      </p:sp>
      <p:sp>
        <p:nvSpPr>
          <p:cNvPr id="55" name="مربع نص 54">
            <a:extLst>
              <a:ext uri="{FF2B5EF4-FFF2-40B4-BE49-F238E27FC236}">
                <a16:creationId xmlns:a16="http://schemas.microsoft.com/office/drawing/2014/main" id="{E67E0117-F11B-7DE0-BC3D-E31E1DB51E5C}"/>
              </a:ext>
            </a:extLst>
          </p:cNvPr>
          <p:cNvSpPr txBox="1"/>
          <p:nvPr/>
        </p:nvSpPr>
        <p:spPr>
          <a:xfrm>
            <a:off x="6470773" y="3008952"/>
            <a:ext cx="2021379" cy="2823850"/>
          </a:xfrm>
          <a:prstGeom prst="rect">
            <a:avLst/>
          </a:prstGeom>
          <a:noFill/>
        </p:spPr>
        <p:txBody>
          <a:bodyPr wrap="square">
            <a:spAutoFit/>
          </a:bodyPr>
          <a:lstStyle/>
          <a:p>
            <a:pPr algn="ctr">
              <a:lnSpc>
                <a:spcPct val="150000"/>
              </a:lnSpc>
            </a:pPr>
            <a:r>
              <a:rPr lang="ar-EG" sz="2000" dirty="0">
                <a:solidFill>
                  <a:srgbClr val="0070C0"/>
                </a:solidFill>
                <a:latin typeface="Bassam bold" panose="02000000000000000000" pitchFamily="2" charset="-78"/>
                <a:cs typeface="mohammad bold art 1" pitchFamily="2" charset="-78"/>
              </a:rPr>
              <a:t>يجب على المتعلم أن يتعاون مع الآخرين لتحقيق أهداف اللعبة، وأن يحترم آراء الآخرين.</a:t>
            </a:r>
            <a:endParaRPr lang="en-US" sz="2000" dirty="0">
              <a:solidFill>
                <a:srgbClr val="0070C0"/>
              </a:solidFill>
              <a:latin typeface="Bassam bold" panose="02000000000000000000" pitchFamily="2" charset="-78"/>
              <a:cs typeface="mohammad bold art 1" pitchFamily="2" charset="-78"/>
            </a:endParaRPr>
          </a:p>
        </p:txBody>
      </p:sp>
      <p:sp>
        <p:nvSpPr>
          <p:cNvPr id="56" name="مربع نص 55">
            <a:extLst>
              <a:ext uri="{FF2B5EF4-FFF2-40B4-BE49-F238E27FC236}">
                <a16:creationId xmlns:a16="http://schemas.microsoft.com/office/drawing/2014/main" id="{C8D850BC-356F-855D-D7E6-93F5F3626300}"/>
              </a:ext>
            </a:extLst>
          </p:cNvPr>
          <p:cNvSpPr txBox="1"/>
          <p:nvPr/>
        </p:nvSpPr>
        <p:spPr>
          <a:xfrm>
            <a:off x="3482849" y="3008952"/>
            <a:ext cx="2468982" cy="2823850"/>
          </a:xfrm>
          <a:prstGeom prst="rect">
            <a:avLst/>
          </a:prstGeom>
          <a:noFill/>
        </p:spPr>
        <p:txBody>
          <a:bodyPr wrap="square">
            <a:spAutoFit/>
          </a:bodyPr>
          <a:lstStyle/>
          <a:p>
            <a:pPr algn="ctr">
              <a:lnSpc>
                <a:spcPct val="150000"/>
              </a:lnSpc>
            </a:pPr>
            <a:r>
              <a:rPr lang="ar-EG" sz="2000" dirty="0">
                <a:solidFill>
                  <a:srgbClr val="CC5700"/>
                </a:solidFill>
                <a:latin typeface="Bassam bold" panose="02000000000000000000" pitchFamily="2" charset="-78"/>
                <a:cs typeface="mohammad bold art 1" pitchFamily="2" charset="-78"/>
              </a:rPr>
              <a:t>يجب على المتعلم أن يفكر بشكل نقدي في المعلومات التي يتعلمها من الألعاب التعليمية، وأن يطرح الأسئلة ومناقشة الأفكار.</a:t>
            </a:r>
            <a:endParaRPr lang="en-US" sz="2000" dirty="0">
              <a:solidFill>
                <a:srgbClr val="CC5700"/>
              </a:solidFill>
              <a:latin typeface="Bassam bold" panose="02000000000000000000" pitchFamily="2" charset="-78"/>
              <a:cs typeface="mohammad bold art 1" pitchFamily="2" charset="-78"/>
            </a:endParaRPr>
          </a:p>
        </p:txBody>
      </p:sp>
      <p:sp>
        <p:nvSpPr>
          <p:cNvPr id="57" name="مربع نص 56">
            <a:extLst>
              <a:ext uri="{FF2B5EF4-FFF2-40B4-BE49-F238E27FC236}">
                <a16:creationId xmlns:a16="http://schemas.microsoft.com/office/drawing/2014/main" id="{21C5A249-D8A2-0013-8B3F-5E7E4A54E251}"/>
              </a:ext>
            </a:extLst>
          </p:cNvPr>
          <p:cNvSpPr txBox="1"/>
          <p:nvPr/>
        </p:nvSpPr>
        <p:spPr>
          <a:xfrm>
            <a:off x="663984" y="3008952"/>
            <a:ext cx="2197970" cy="2823850"/>
          </a:xfrm>
          <a:prstGeom prst="rect">
            <a:avLst/>
          </a:prstGeom>
          <a:noFill/>
        </p:spPr>
        <p:txBody>
          <a:bodyPr wrap="square">
            <a:spAutoFit/>
          </a:bodyPr>
          <a:lstStyle/>
          <a:p>
            <a:pPr algn="ctr">
              <a:lnSpc>
                <a:spcPct val="150000"/>
              </a:lnSpc>
            </a:pPr>
            <a:r>
              <a:rPr lang="ar-EG" sz="2000" dirty="0">
                <a:solidFill>
                  <a:srgbClr val="FE6B00"/>
                </a:solidFill>
                <a:latin typeface="Bassam bold" panose="02000000000000000000" pitchFamily="2" charset="-78"/>
                <a:cs typeface="mohammad bold art 1" pitchFamily="2" charset="-78"/>
              </a:rPr>
              <a:t>يجب على المتعلم أن يكون قادرا على التعلم من الألعاب التعليمية بشكل مستقل، دون الحاجة إلى مساعدة المعلم.</a:t>
            </a:r>
            <a:endParaRPr lang="en-US" sz="2000" dirty="0">
              <a:solidFill>
                <a:srgbClr val="FE6B00"/>
              </a:solidFill>
              <a:latin typeface="Bassam bold" panose="02000000000000000000" pitchFamily="2" charset="-78"/>
              <a:cs typeface="mohammad bold art 1" pitchFamily="2" charset="-78"/>
            </a:endParaRPr>
          </a:p>
        </p:txBody>
      </p:sp>
      <p:grpSp>
        <p:nvGrpSpPr>
          <p:cNvPr id="62" name="مجموعة 61">
            <a:extLst>
              <a:ext uri="{FF2B5EF4-FFF2-40B4-BE49-F238E27FC236}">
                <a16:creationId xmlns:a16="http://schemas.microsoft.com/office/drawing/2014/main" id="{18D7DA79-67FF-5BD8-B57B-293C9848D421}"/>
              </a:ext>
            </a:extLst>
          </p:cNvPr>
          <p:cNvGrpSpPr/>
          <p:nvPr/>
        </p:nvGrpSpPr>
        <p:grpSpPr>
          <a:xfrm>
            <a:off x="9330105" y="565357"/>
            <a:ext cx="2024361" cy="2384115"/>
            <a:chOff x="9330105" y="565357"/>
            <a:chExt cx="2024361" cy="2384115"/>
          </a:xfrm>
        </p:grpSpPr>
        <p:grpSp>
          <p:nvGrpSpPr>
            <p:cNvPr id="2" name="مجموعة 1">
              <a:extLst>
                <a:ext uri="{FF2B5EF4-FFF2-40B4-BE49-F238E27FC236}">
                  <a16:creationId xmlns:a16="http://schemas.microsoft.com/office/drawing/2014/main" id="{233DCE77-8A0B-3B03-7269-DA25D93F45A0}"/>
                </a:ext>
              </a:extLst>
            </p:cNvPr>
            <p:cNvGrpSpPr/>
            <p:nvPr/>
          </p:nvGrpSpPr>
          <p:grpSpPr>
            <a:xfrm>
              <a:off x="9330105" y="565357"/>
              <a:ext cx="2024361" cy="2384115"/>
              <a:chOff x="9367677" y="3847002"/>
              <a:chExt cx="2024361" cy="2384115"/>
            </a:xfrm>
          </p:grpSpPr>
          <p:grpSp>
            <p:nvGrpSpPr>
              <p:cNvPr id="3" name="Group 2145">
                <a:extLst>
                  <a:ext uri="{FF2B5EF4-FFF2-40B4-BE49-F238E27FC236}">
                    <a16:creationId xmlns:a16="http://schemas.microsoft.com/office/drawing/2014/main" id="{04D9210D-DAF4-911C-F2B9-1DB9D4D6F4F1}"/>
                  </a:ext>
                </a:extLst>
              </p:cNvPr>
              <p:cNvGrpSpPr/>
              <p:nvPr/>
            </p:nvGrpSpPr>
            <p:grpSpPr>
              <a:xfrm rot="5400000">
                <a:off x="9187800" y="4026879"/>
                <a:ext cx="2384115" cy="2024361"/>
                <a:chOff x="0" y="-1"/>
                <a:chExt cx="3013720" cy="2722254"/>
              </a:xfrm>
            </p:grpSpPr>
            <p:sp>
              <p:nvSpPr>
                <p:cNvPr id="5" name="Shape 2142">
                  <a:extLst>
                    <a:ext uri="{FF2B5EF4-FFF2-40B4-BE49-F238E27FC236}">
                      <a16:creationId xmlns:a16="http://schemas.microsoft.com/office/drawing/2014/main" id="{A8E00D66-B2C9-62BC-A301-06267549A8C1}"/>
                    </a:ext>
                  </a:extLst>
                </p:cNvPr>
                <p:cNvSpPr/>
                <p:nvPr/>
              </p:nvSpPr>
              <p:spPr>
                <a:xfrm>
                  <a:off x="56967" y="744515"/>
                  <a:ext cx="1124235" cy="1230074"/>
                </a:xfrm>
                <a:prstGeom prst="rect">
                  <a:avLst/>
                </a:prstGeom>
                <a:solidFill>
                  <a:srgbClr val="7FB94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6" name="Shape 2143">
                  <a:extLst>
                    <a:ext uri="{FF2B5EF4-FFF2-40B4-BE49-F238E27FC236}">
                      <a16:creationId xmlns:a16="http://schemas.microsoft.com/office/drawing/2014/main" id="{38FD99C0-4971-6DC0-7B25-1455C136E801}"/>
                    </a:ext>
                  </a:extLst>
                </p:cNvPr>
                <p:cNvSpPr/>
                <p:nvPr/>
              </p:nvSpPr>
              <p:spPr>
                <a:xfrm>
                  <a:off x="0" y="-1"/>
                  <a:ext cx="2405632" cy="2719105"/>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7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7" name="Shape 2144">
                  <a:extLst>
                    <a:ext uri="{FF2B5EF4-FFF2-40B4-BE49-F238E27FC236}">
                      <a16:creationId xmlns:a16="http://schemas.microsoft.com/office/drawing/2014/main" id="{F8B771CD-CE0A-E3C3-2F0E-B71443A816CA}"/>
                    </a:ext>
                  </a:extLst>
                </p:cNvPr>
                <p:cNvSpPr/>
                <p:nvPr/>
              </p:nvSpPr>
              <p:spPr>
                <a:xfrm>
                  <a:off x="1211979" y="4011"/>
                  <a:ext cx="1801741" cy="2718242"/>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tx1">
                    <a:lumMod val="65000"/>
                    <a:lumOff val="3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dirty="0"/>
                </a:p>
              </p:txBody>
            </p:sp>
          </p:grpSp>
          <p:sp>
            <p:nvSpPr>
              <p:cNvPr id="4" name="مربع نص 3">
                <a:extLst>
                  <a:ext uri="{FF2B5EF4-FFF2-40B4-BE49-F238E27FC236}">
                    <a16:creationId xmlns:a16="http://schemas.microsoft.com/office/drawing/2014/main" id="{79B0EE32-461C-505F-24D5-5359B0D3C23B}"/>
                  </a:ext>
                </a:extLst>
              </p:cNvPr>
              <p:cNvSpPr txBox="1"/>
              <p:nvPr/>
            </p:nvSpPr>
            <p:spPr>
              <a:xfrm>
                <a:off x="9592709" y="4836430"/>
                <a:ext cx="1649159" cy="1154162"/>
              </a:xfrm>
              <a:prstGeom prst="rect">
                <a:avLst/>
              </a:prstGeom>
              <a:noFill/>
            </p:spPr>
            <p:txBody>
              <a:bodyPr wrap="square">
                <a:spAutoFit/>
              </a:bodyPr>
              <a:lstStyle/>
              <a:p>
                <a:pPr algn="ctr">
                  <a:lnSpc>
                    <a:spcPct val="150000"/>
                  </a:lnSpc>
                </a:pPr>
                <a:r>
                  <a:rPr lang="ar-EG" sz="2400" dirty="0">
                    <a:solidFill>
                      <a:schemeClr val="bg1"/>
                    </a:solidFill>
                    <a:latin typeface="Bassam bold" panose="02000000000000000000" pitchFamily="2" charset="-78"/>
                    <a:cs typeface="mohammad bold art 1" pitchFamily="2" charset="-78"/>
                  </a:rPr>
                  <a:t>المشاركة الفاعلة</a:t>
                </a:r>
                <a:endParaRPr lang="en-US" sz="2400" dirty="0">
                  <a:solidFill>
                    <a:schemeClr val="bg1"/>
                  </a:solidFill>
                  <a:latin typeface="Bassam bold" panose="02000000000000000000" pitchFamily="2" charset="-78"/>
                  <a:cs typeface="mohammad bold art 1" pitchFamily="2" charset="-78"/>
                </a:endParaRPr>
              </a:p>
            </p:txBody>
          </p:sp>
        </p:grpSp>
        <p:pic>
          <p:nvPicPr>
            <p:cNvPr id="58" name="رسم 57" descr="شارة 1 مع تعبئة خالصة">
              <a:extLst>
                <a:ext uri="{FF2B5EF4-FFF2-40B4-BE49-F238E27FC236}">
                  <a16:creationId xmlns:a16="http://schemas.microsoft.com/office/drawing/2014/main" id="{71D7C552-8382-870F-8BCB-161C592EC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0686" y="672194"/>
              <a:ext cx="558797" cy="558797"/>
            </a:xfrm>
            <a:prstGeom prst="rect">
              <a:avLst/>
            </a:prstGeom>
          </p:spPr>
        </p:pic>
      </p:grpSp>
      <p:grpSp>
        <p:nvGrpSpPr>
          <p:cNvPr id="63" name="مجموعة 62">
            <a:extLst>
              <a:ext uri="{FF2B5EF4-FFF2-40B4-BE49-F238E27FC236}">
                <a16:creationId xmlns:a16="http://schemas.microsoft.com/office/drawing/2014/main" id="{8414DC56-8B62-AF64-25C9-216ECE013070}"/>
              </a:ext>
            </a:extLst>
          </p:cNvPr>
          <p:cNvGrpSpPr/>
          <p:nvPr/>
        </p:nvGrpSpPr>
        <p:grpSpPr>
          <a:xfrm>
            <a:off x="6572727" y="610422"/>
            <a:ext cx="2024362" cy="2398529"/>
            <a:chOff x="6572727" y="610422"/>
            <a:chExt cx="2024362" cy="2398529"/>
          </a:xfrm>
        </p:grpSpPr>
        <p:grpSp>
          <p:nvGrpSpPr>
            <p:cNvPr id="8" name="مجموعة 7">
              <a:extLst>
                <a:ext uri="{FF2B5EF4-FFF2-40B4-BE49-F238E27FC236}">
                  <a16:creationId xmlns:a16="http://schemas.microsoft.com/office/drawing/2014/main" id="{1252C58D-7B63-5C1A-A53E-97258785BC86}"/>
                </a:ext>
              </a:extLst>
            </p:cNvPr>
            <p:cNvGrpSpPr/>
            <p:nvPr/>
          </p:nvGrpSpPr>
          <p:grpSpPr>
            <a:xfrm>
              <a:off x="6572727" y="610422"/>
              <a:ext cx="2024362" cy="2398529"/>
              <a:chOff x="6567619" y="3832587"/>
              <a:chExt cx="2024362" cy="2398529"/>
            </a:xfrm>
          </p:grpSpPr>
          <p:grpSp>
            <p:nvGrpSpPr>
              <p:cNvPr id="11" name="Group 2137">
                <a:extLst>
                  <a:ext uri="{FF2B5EF4-FFF2-40B4-BE49-F238E27FC236}">
                    <a16:creationId xmlns:a16="http://schemas.microsoft.com/office/drawing/2014/main" id="{AEC185F1-A581-6D7F-7533-B5A2DB4ECA73}"/>
                  </a:ext>
                </a:extLst>
              </p:cNvPr>
              <p:cNvGrpSpPr/>
              <p:nvPr/>
            </p:nvGrpSpPr>
            <p:grpSpPr>
              <a:xfrm rot="5400000">
                <a:off x="6380535" y="4019671"/>
                <a:ext cx="2398529" cy="2024362"/>
                <a:chOff x="0" y="-1"/>
                <a:chExt cx="3031940" cy="2722255"/>
              </a:xfrm>
            </p:grpSpPr>
            <p:sp>
              <p:nvSpPr>
                <p:cNvPr id="16" name="Shape 2134">
                  <a:extLst>
                    <a:ext uri="{FF2B5EF4-FFF2-40B4-BE49-F238E27FC236}">
                      <a16:creationId xmlns:a16="http://schemas.microsoft.com/office/drawing/2014/main" id="{C6CE48E4-2F79-2A92-4AFA-C15DD88E3EC0}"/>
                    </a:ext>
                  </a:extLst>
                </p:cNvPr>
                <p:cNvSpPr/>
                <p:nvPr/>
              </p:nvSpPr>
              <p:spPr>
                <a:xfrm>
                  <a:off x="56967" y="744515"/>
                  <a:ext cx="1124235" cy="1230074"/>
                </a:xfrm>
                <a:prstGeom prst="rect">
                  <a:avLst/>
                </a:prstGeom>
                <a:solidFill>
                  <a:srgbClr val="30A7E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7" name="Shape 2135">
                  <a:extLst>
                    <a:ext uri="{FF2B5EF4-FFF2-40B4-BE49-F238E27FC236}">
                      <a16:creationId xmlns:a16="http://schemas.microsoft.com/office/drawing/2014/main" id="{EAB395F9-C268-DEB6-F7A4-0491DAA38CC2}"/>
                    </a:ext>
                  </a:extLst>
                </p:cNvPr>
                <p:cNvSpPr/>
                <p:nvPr/>
              </p:nvSpPr>
              <p:spPr>
                <a:xfrm>
                  <a:off x="0" y="-1"/>
                  <a:ext cx="2405632" cy="2719105"/>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7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18" name="Shape 2136">
                  <a:extLst>
                    <a:ext uri="{FF2B5EF4-FFF2-40B4-BE49-F238E27FC236}">
                      <a16:creationId xmlns:a16="http://schemas.microsoft.com/office/drawing/2014/main" id="{A170ED5D-5127-9618-179A-537226E5DDC7}"/>
                    </a:ext>
                  </a:extLst>
                </p:cNvPr>
                <p:cNvSpPr/>
                <p:nvPr/>
              </p:nvSpPr>
              <p:spPr>
                <a:xfrm>
                  <a:off x="1211978" y="4012"/>
                  <a:ext cx="1819962" cy="2718242"/>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tx1">
                    <a:lumMod val="65000"/>
                    <a:lumOff val="3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dirty="0"/>
                </a:p>
              </p:txBody>
            </p:sp>
          </p:grpSp>
          <p:sp>
            <p:nvSpPr>
              <p:cNvPr id="13" name="مربع نص 12">
                <a:extLst>
                  <a:ext uri="{FF2B5EF4-FFF2-40B4-BE49-F238E27FC236}">
                    <a16:creationId xmlns:a16="http://schemas.microsoft.com/office/drawing/2014/main" id="{3027A9EA-8D16-1788-834D-8430F54D4A13}"/>
                  </a:ext>
                </a:extLst>
              </p:cNvPr>
              <p:cNvSpPr txBox="1"/>
              <p:nvPr/>
            </p:nvSpPr>
            <p:spPr>
              <a:xfrm>
                <a:off x="6753727" y="4829223"/>
                <a:ext cx="1649159" cy="1154162"/>
              </a:xfrm>
              <a:prstGeom prst="rect">
                <a:avLst/>
              </a:prstGeom>
              <a:noFill/>
            </p:spPr>
            <p:txBody>
              <a:bodyPr wrap="square">
                <a:spAutoFit/>
              </a:bodyPr>
              <a:lstStyle/>
              <a:p>
                <a:pPr algn="ctr">
                  <a:lnSpc>
                    <a:spcPct val="150000"/>
                  </a:lnSpc>
                </a:pPr>
                <a:r>
                  <a:rPr lang="ar-EG" sz="2400" dirty="0">
                    <a:solidFill>
                      <a:schemeClr val="bg1"/>
                    </a:solidFill>
                    <a:latin typeface="Bassam bold" panose="02000000000000000000" pitchFamily="2" charset="-78"/>
                    <a:cs typeface="mohammad bold art 1" pitchFamily="2" charset="-78"/>
                  </a:rPr>
                  <a:t>التعاون مع الآخرين</a:t>
                </a:r>
                <a:endParaRPr lang="en-US" sz="2400" dirty="0">
                  <a:solidFill>
                    <a:schemeClr val="bg1"/>
                  </a:solidFill>
                  <a:latin typeface="Bassam bold" panose="02000000000000000000" pitchFamily="2" charset="-78"/>
                  <a:cs typeface="mohammad bold art 1" pitchFamily="2" charset="-78"/>
                </a:endParaRPr>
              </a:p>
            </p:txBody>
          </p:sp>
        </p:grpSp>
        <p:pic>
          <p:nvPicPr>
            <p:cNvPr id="59" name="رسم 58" descr="شارة مع تعبئة خالصة">
              <a:extLst>
                <a:ext uri="{FF2B5EF4-FFF2-40B4-BE49-F238E27FC236}">
                  <a16:creationId xmlns:a16="http://schemas.microsoft.com/office/drawing/2014/main" id="{1919C81D-3B5F-1BA9-7C99-FA2BED6027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0914" y="712079"/>
              <a:ext cx="558797" cy="558797"/>
            </a:xfrm>
            <a:prstGeom prst="rect">
              <a:avLst/>
            </a:prstGeom>
          </p:spPr>
        </p:pic>
      </p:grpSp>
      <p:grpSp>
        <p:nvGrpSpPr>
          <p:cNvPr id="64" name="مجموعة 63">
            <a:extLst>
              <a:ext uri="{FF2B5EF4-FFF2-40B4-BE49-F238E27FC236}">
                <a16:creationId xmlns:a16="http://schemas.microsoft.com/office/drawing/2014/main" id="{843CDA9A-8A41-AB91-1A11-C9A31E7633C0}"/>
              </a:ext>
            </a:extLst>
          </p:cNvPr>
          <p:cNvGrpSpPr/>
          <p:nvPr/>
        </p:nvGrpSpPr>
        <p:grpSpPr>
          <a:xfrm>
            <a:off x="3781108" y="565357"/>
            <a:ext cx="2024361" cy="2383831"/>
            <a:chOff x="3781108" y="565357"/>
            <a:chExt cx="2024361" cy="2383831"/>
          </a:xfrm>
        </p:grpSpPr>
        <p:grpSp>
          <p:nvGrpSpPr>
            <p:cNvPr id="19" name="مجموعة 18">
              <a:extLst>
                <a:ext uri="{FF2B5EF4-FFF2-40B4-BE49-F238E27FC236}">
                  <a16:creationId xmlns:a16="http://schemas.microsoft.com/office/drawing/2014/main" id="{3E255C0C-917F-3A40-8F62-5BD6599B3FD3}"/>
                </a:ext>
              </a:extLst>
            </p:cNvPr>
            <p:cNvGrpSpPr/>
            <p:nvPr/>
          </p:nvGrpSpPr>
          <p:grpSpPr>
            <a:xfrm>
              <a:off x="3781108" y="565357"/>
              <a:ext cx="2024361" cy="2383831"/>
              <a:chOff x="3764577" y="3847286"/>
              <a:chExt cx="2024361" cy="2383831"/>
            </a:xfrm>
          </p:grpSpPr>
          <p:grpSp>
            <p:nvGrpSpPr>
              <p:cNvPr id="20" name="Group 2133">
                <a:extLst>
                  <a:ext uri="{FF2B5EF4-FFF2-40B4-BE49-F238E27FC236}">
                    <a16:creationId xmlns:a16="http://schemas.microsoft.com/office/drawing/2014/main" id="{222DD3E3-7F57-C7A8-FFC4-29284A52972F}"/>
                  </a:ext>
                </a:extLst>
              </p:cNvPr>
              <p:cNvGrpSpPr/>
              <p:nvPr/>
            </p:nvGrpSpPr>
            <p:grpSpPr>
              <a:xfrm rot="5400000">
                <a:off x="3584842" y="4027021"/>
                <a:ext cx="2383831" cy="2024361"/>
                <a:chOff x="0" y="-1"/>
                <a:chExt cx="3013361" cy="2722254"/>
              </a:xfrm>
            </p:grpSpPr>
            <p:sp>
              <p:nvSpPr>
                <p:cNvPr id="22" name="Shape 2130">
                  <a:extLst>
                    <a:ext uri="{FF2B5EF4-FFF2-40B4-BE49-F238E27FC236}">
                      <a16:creationId xmlns:a16="http://schemas.microsoft.com/office/drawing/2014/main" id="{848A649E-EB57-7CC7-8195-27040318167F}"/>
                    </a:ext>
                  </a:extLst>
                </p:cNvPr>
                <p:cNvSpPr/>
                <p:nvPr/>
              </p:nvSpPr>
              <p:spPr>
                <a:xfrm>
                  <a:off x="56967" y="744515"/>
                  <a:ext cx="1124235" cy="1230074"/>
                </a:xfrm>
                <a:prstGeom prst="rect">
                  <a:avLst/>
                </a:prstGeom>
                <a:solidFill>
                  <a:srgbClr val="E9582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5" name="Shape 2131">
                  <a:extLst>
                    <a:ext uri="{FF2B5EF4-FFF2-40B4-BE49-F238E27FC236}">
                      <a16:creationId xmlns:a16="http://schemas.microsoft.com/office/drawing/2014/main" id="{B42D482E-8A7E-D322-B06D-CD6D394AC280}"/>
                    </a:ext>
                  </a:extLst>
                </p:cNvPr>
                <p:cNvSpPr/>
                <p:nvPr/>
              </p:nvSpPr>
              <p:spPr>
                <a:xfrm>
                  <a:off x="0" y="-1"/>
                  <a:ext cx="2405632" cy="2719105"/>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7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46" name="Shape 2132">
                  <a:extLst>
                    <a:ext uri="{FF2B5EF4-FFF2-40B4-BE49-F238E27FC236}">
                      <a16:creationId xmlns:a16="http://schemas.microsoft.com/office/drawing/2014/main" id="{07010097-5EE5-A49B-B7DA-CD3900F23DB8}"/>
                    </a:ext>
                  </a:extLst>
                </p:cNvPr>
                <p:cNvSpPr/>
                <p:nvPr/>
              </p:nvSpPr>
              <p:spPr>
                <a:xfrm>
                  <a:off x="1211979" y="4011"/>
                  <a:ext cx="1801382" cy="2718242"/>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tx1">
                    <a:lumMod val="65000"/>
                    <a:lumOff val="3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21" name="مربع نص 20">
                <a:extLst>
                  <a:ext uri="{FF2B5EF4-FFF2-40B4-BE49-F238E27FC236}">
                    <a16:creationId xmlns:a16="http://schemas.microsoft.com/office/drawing/2014/main" id="{AC77FB0D-A38F-AABE-1567-95AFACB83E42}"/>
                  </a:ext>
                </a:extLst>
              </p:cNvPr>
              <p:cNvSpPr txBox="1"/>
              <p:nvPr/>
            </p:nvSpPr>
            <p:spPr>
              <a:xfrm>
                <a:off x="3952360" y="4813518"/>
                <a:ext cx="1649159" cy="1154162"/>
              </a:xfrm>
              <a:prstGeom prst="rect">
                <a:avLst/>
              </a:prstGeom>
              <a:noFill/>
            </p:spPr>
            <p:txBody>
              <a:bodyPr wrap="square">
                <a:spAutoFit/>
              </a:bodyPr>
              <a:lstStyle/>
              <a:p>
                <a:pPr algn="ctr">
                  <a:lnSpc>
                    <a:spcPct val="150000"/>
                  </a:lnSpc>
                </a:pPr>
                <a:r>
                  <a:rPr lang="ar-EG" sz="2400" dirty="0">
                    <a:solidFill>
                      <a:schemeClr val="bg1"/>
                    </a:solidFill>
                    <a:latin typeface="Bassam bold" panose="02000000000000000000" pitchFamily="2" charset="-78"/>
                    <a:cs typeface="mohammad bold art 1" pitchFamily="2" charset="-78"/>
                  </a:rPr>
                  <a:t>التفكير النقدي</a:t>
                </a:r>
                <a:endParaRPr lang="en-US" sz="2400" dirty="0">
                  <a:solidFill>
                    <a:schemeClr val="bg1"/>
                  </a:solidFill>
                  <a:latin typeface="Bassam bold" panose="02000000000000000000" pitchFamily="2" charset="-78"/>
                  <a:cs typeface="mohammad bold art 1" pitchFamily="2" charset="-78"/>
                </a:endParaRPr>
              </a:p>
            </p:txBody>
          </p:sp>
        </p:grpSp>
        <p:pic>
          <p:nvPicPr>
            <p:cNvPr id="60" name="رسم 59" descr="شارة 3 مع تعبئة خالصة">
              <a:extLst>
                <a:ext uri="{FF2B5EF4-FFF2-40B4-BE49-F238E27FC236}">
                  <a16:creationId xmlns:a16="http://schemas.microsoft.com/office/drawing/2014/main" id="{CA44364C-E93D-6717-EDE8-EB09BFA795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10492" y="651424"/>
              <a:ext cx="558797" cy="558797"/>
            </a:xfrm>
            <a:prstGeom prst="rect">
              <a:avLst/>
            </a:prstGeom>
          </p:spPr>
        </p:pic>
      </p:grpSp>
      <p:grpSp>
        <p:nvGrpSpPr>
          <p:cNvPr id="65" name="مجموعة 64">
            <a:extLst>
              <a:ext uri="{FF2B5EF4-FFF2-40B4-BE49-F238E27FC236}">
                <a16:creationId xmlns:a16="http://schemas.microsoft.com/office/drawing/2014/main" id="{F714B2B4-04F4-490F-E2C1-9AC5D5733CE2}"/>
              </a:ext>
            </a:extLst>
          </p:cNvPr>
          <p:cNvGrpSpPr/>
          <p:nvPr/>
        </p:nvGrpSpPr>
        <p:grpSpPr>
          <a:xfrm>
            <a:off x="751105" y="551973"/>
            <a:ext cx="2024362" cy="2369131"/>
            <a:chOff x="751105" y="551973"/>
            <a:chExt cx="2024362" cy="2369131"/>
          </a:xfrm>
        </p:grpSpPr>
        <p:grpSp>
          <p:nvGrpSpPr>
            <p:cNvPr id="47" name="مجموعة 46">
              <a:extLst>
                <a:ext uri="{FF2B5EF4-FFF2-40B4-BE49-F238E27FC236}">
                  <a16:creationId xmlns:a16="http://schemas.microsoft.com/office/drawing/2014/main" id="{2D48CFBC-A12D-93F9-6055-A25F987801ED}"/>
                </a:ext>
              </a:extLst>
            </p:cNvPr>
            <p:cNvGrpSpPr/>
            <p:nvPr/>
          </p:nvGrpSpPr>
          <p:grpSpPr>
            <a:xfrm>
              <a:off x="751105" y="551973"/>
              <a:ext cx="2024362" cy="2369131"/>
              <a:chOff x="958548" y="3861985"/>
              <a:chExt cx="2024362" cy="2369131"/>
            </a:xfrm>
          </p:grpSpPr>
          <p:grpSp>
            <p:nvGrpSpPr>
              <p:cNvPr id="48" name="Group 2141">
                <a:extLst>
                  <a:ext uri="{FF2B5EF4-FFF2-40B4-BE49-F238E27FC236}">
                    <a16:creationId xmlns:a16="http://schemas.microsoft.com/office/drawing/2014/main" id="{372E1272-7436-5BEC-D8A9-50540361AF3F}"/>
                  </a:ext>
                </a:extLst>
              </p:cNvPr>
              <p:cNvGrpSpPr/>
              <p:nvPr/>
            </p:nvGrpSpPr>
            <p:grpSpPr>
              <a:xfrm rot="5400000">
                <a:off x="786163" y="4034370"/>
                <a:ext cx="2369131" cy="2024362"/>
                <a:chOff x="0" y="-1"/>
                <a:chExt cx="2994779" cy="2722255"/>
              </a:xfrm>
            </p:grpSpPr>
            <p:sp>
              <p:nvSpPr>
                <p:cNvPr id="50" name="Shape 2138">
                  <a:extLst>
                    <a:ext uri="{FF2B5EF4-FFF2-40B4-BE49-F238E27FC236}">
                      <a16:creationId xmlns:a16="http://schemas.microsoft.com/office/drawing/2014/main" id="{30319572-FE8D-8020-4A82-65A7E11FA14F}"/>
                    </a:ext>
                  </a:extLst>
                </p:cNvPr>
                <p:cNvSpPr/>
                <p:nvPr/>
              </p:nvSpPr>
              <p:spPr>
                <a:xfrm>
                  <a:off x="56967" y="744515"/>
                  <a:ext cx="1124235" cy="1230074"/>
                </a:xfrm>
                <a:prstGeom prst="rect">
                  <a:avLst/>
                </a:prstGeom>
                <a:solidFill>
                  <a:srgbClr val="FAB72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1" name="Shape 2139">
                  <a:extLst>
                    <a:ext uri="{FF2B5EF4-FFF2-40B4-BE49-F238E27FC236}">
                      <a16:creationId xmlns:a16="http://schemas.microsoft.com/office/drawing/2014/main" id="{80F420AC-A41C-CEC1-B0BE-3EBED628CB83}"/>
                    </a:ext>
                  </a:extLst>
                </p:cNvPr>
                <p:cNvSpPr/>
                <p:nvPr/>
              </p:nvSpPr>
              <p:spPr>
                <a:xfrm>
                  <a:off x="0" y="-1"/>
                  <a:ext cx="2405632" cy="2719105"/>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7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52" name="Shape 2140">
                  <a:extLst>
                    <a:ext uri="{FF2B5EF4-FFF2-40B4-BE49-F238E27FC236}">
                      <a16:creationId xmlns:a16="http://schemas.microsoft.com/office/drawing/2014/main" id="{9F6494EE-54F2-E751-C0CD-8EDD60D739BA}"/>
                    </a:ext>
                  </a:extLst>
                </p:cNvPr>
                <p:cNvSpPr/>
                <p:nvPr/>
              </p:nvSpPr>
              <p:spPr>
                <a:xfrm>
                  <a:off x="1211978" y="4012"/>
                  <a:ext cx="1782801" cy="2718242"/>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tx1">
                    <a:lumMod val="65000"/>
                    <a:lumOff val="35000"/>
                  </a:schemeClr>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grpSp>
          <p:sp>
            <p:nvSpPr>
              <p:cNvPr id="49" name="مربع نص 48">
                <a:extLst>
                  <a:ext uri="{FF2B5EF4-FFF2-40B4-BE49-F238E27FC236}">
                    <a16:creationId xmlns:a16="http://schemas.microsoft.com/office/drawing/2014/main" id="{4694D931-0C7A-2423-E321-5030E5BEBC36}"/>
                  </a:ext>
                </a:extLst>
              </p:cNvPr>
              <p:cNvSpPr txBox="1"/>
              <p:nvPr/>
            </p:nvSpPr>
            <p:spPr>
              <a:xfrm>
                <a:off x="1150993" y="4797813"/>
                <a:ext cx="1649159" cy="1154162"/>
              </a:xfrm>
              <a:prstGeom prst="rect">
                <a:avLst/>
              </a:prstGeom>
              <a:noFill/>
            </p:spPr>
            <p:txBody>
              <a:bodyPr wrap="square">
                <a:spAutoFit/>
              </a:bodyPr>
              <a:lstStyle/>
              <a:p>
                <a:pPr algn="ctr">
                  <a:lnSpc>
                    <a:spcPct val="150000"/>
                  </a:lnSpc>
                </a:pPr>
                <a:r>
                  <a:rPr lang="ar-EG" sz="2400" dirty="0">
                    <a:solidFill>
                      <a:schemeClr val="bg1"/>
                    </a:solidFill>
                    <a:latin typeface="Bassam bold" panose="02000000000000000000" pitchFamily="2" charset="-78"/>
                    <a:cs typeface="mohammad bold art 1" pitchFamily="2" charset="-78"/>
                  </a:rPr>
                  <a:t>التعلم الذاتي</a:t>
                </a:r>
                <a:endParaRPr lang="en-US" sz="2400" dirty="0">
                  <a:solidFill>
                    <a:schemeClr val="bg1"/>
                  </a:solidFill>
                  <a:latin typeface="Bassam bold" panose="02000000000000000000" pitchFamily="2" charset="-78"/>
                  <a:cs typeface="mohammad bold art 1" pitchFamily="2" charset="-78"/>
                </a:endParaRPr>
              </a:p>
            </p:txBody>
          </p:sp>
        </p:grpSp>
        <p:pic>
          <p:nvPicPr>
            <p:cNvPr id="61" name="رسم 60" descr="شارة 4 مع تعبئة خالصة">
              <a:extLst>
                <a:ext uri="{FF2B5EF4-FFF2-40B4-BE49-F238E27FC236}">
                  <a16:creationId xmlns:a16="http://schemas.microsoft.com/office/drawing/2014/main" id="{C5576CFD-D7AB-26D5-E197-BBE8D92329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82394" y="672193"/>
              <a:ext cx="558797" cy="558797"/>
            </a:xfrm>
            <a:prstGeom prst="rect">
              <a:avLst/>
            </a:prstGeom>
          </p:spPr>
        </p:pic>
      </p:grpSp>
    </p:spTree>
    <p:extLst>
      <p:ext uri="{BB962C8B-B14F-4D97-AF65-F5344CB8AC3E}">
        <p14:creationId xmlns:p14="http://schemas.microsoft.com/office/powerpoint/2010/main" val="115335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88375132-422B-23E7-B984-A4361980B131}"/>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81CD5202-8035-093B-CC33-F8174ED8F316}"/>
              </a:ext>
            </a:extLst>
          </p:cNvPr>
          <p:cNvSpPr txBox="1"/>
          <p:nvPr/>
        </p:nvSpPr>
        <p:spPr>
          <a:xfrm>
            <a:off x="897631" y="1289070"/>
            <a:ext cx="10396737" cy="5032147"/>
          </a:xfrm>
          <a:prstGeom prst="rect">
            <a:avLst/>
          </a:prstGeom>
          <a:noFill/>
        </p:spPr>
        <p:txBody>
          <a:bodyPr wrap="square">
            <a:spAutoFit/>
          </a:bodyPr>
          <a:lstStyle/>
          <a:p>
            <a:pPr algn="justLow">
              <a:lnSpc>
                <a:spcPct val="150000"/>
              </a:lnSpc>
            </a:pPr>
            <a:r>
              <a:rPr lang="ar-EG" sz="2400" dirty="0">
                <a:latin typeface="Bassam bold" panose="02000000000000000000" pitchFamily="2" charset="-78"/>
                <a:cs typeface="mohammad bold art 1" pitchFamily="2" charset="-78"/>
              </a:rPr>
              <a:t>تؤدي الألعاب التعليمية دورًا حيويًا في العملية التعليمية، حيث تساهم في جعل التعلم أكثر متعة وتفاعلية، وتوفر بيئة محفزة للطلاب لاكتساب المعرفة وتطوير المهارات. فهي تساعد على تحويل المفاهيم المجردة إلى تجارب ملموسة، مما يسهل على الطلاب فهمها وتذكرها. كما أنها تعزز التفكير النقدي وحل المشكلات والتعاون بين الطلاب، وتنمي لديهم مهارات التواصل والقيادة. بالإضافة إلى ذلك، تساهم الألعاب التعليمية في زيادة دافعية الطلاب نحو التعلم، وتشجعهم على المشاركة الفعالة في الأنشطة الصفية. </a:t>
            </a:r>
          </a:p>
          <a:p>
            <a:pPr algn="justLow">
              <a:lnSpc>
                <a:spcPct val="150000"/>
              </a:lnSpc>
            </a:pPr>
            <a:r>
              <a:rPr lang="ar-EG" sz="2400" dirty="0">
                <a:latin typeface="Bassam bold" panose="02000000000000000000" pitchFamily="2" charset="-78"/>
                <a:cs typeface="mohammad bold art 1" pitchFamily="2" charset="-78"/>
              </a:rPr>
              <a:t>وفي عصر التكنولوجيا الرقمية، أصبحت الألعاب التعليمية الإلكترونية أداة قوية يمكن للمعلمين استخدامها لتقديم محتوى تعليمي متنوع وجذاب، وتلبية احتياجات الطلاب المختلفة.</a:t>
            </a:r>
            <a:endParaRPr lang="en-US" sz="2400" dirty="0">
              <a:latin typeface="Bassam bold" panose="02000000000000000000" pitchFamily="2" charset="-78"/>
              <a:cs typeface="mohammad bold art 1" pitchFamily="2" charset="-78"/>
            </a:endParaRPr>
          </a:p>
        </p:txBody>
      </p:sp>
      <p:sp>
        <p:nvSpPr>
          <p:cNvPr id="2" name="سحابة 1">
            <a:extLst>
              <a:ext uri="{FF2B5EF4-FFF2-40B4-BE49-F238E27FC236}">
                <a16:creationId xmlns:a16="http://schemas.microsoft.com/office/drawing/2014/main" id="{37B4C571-9C95-04A0-2E71-D5276B8108B6}"/>
              </a:ext>
            </a:extLst>
          </p:cNvPr>
          <p:cNvSpPr/>
          <p:nvPr/>
        </p:nvSpPr>
        <p:spPr>
          <a:xfrm>
            <a:off x="5025850" y="394766"/>
            <a:ext cx="2339591" cy="874206"/>
          </a:xfrm>
          <a:prstGeom prst="cloud">
            <a:avLst/>
          </a:prstGeom>
          <a:solidFill>
            <a:srgbClr val="FD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3600" b="1" dirty="0">
                <a:cs typeface="mohammad bold art 1" pitchFamily="2" charset="-78"/>
              </a:rPr>
              <a:t>مقدمة</a:t>
            </a:r>
            <a:endParaRPr lang="en-US" b="1" dirty="0">
              <a:cs typeface="mohammad bold art 1" pitchFamily="2" charset="-78"/>
            </a:endParaRPr>
          </a:p>
        </p:txBody>
      </p:sp>
    </p:spTree>
    <p:extLst>
      <p:ext uri="{BB962C8B-B14F-4D97-AF65-F5344CB8AC3E}">
        <p14:creationId xmlns:p14="http://schemas.microsoft.com/office/powerpoint/2010/main" val="288614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291668D-BFAB-6AAA-9144-0FD1E61925A4}"/>
              </a:ext>
            </a:extLst>
          </p:cNvPr>
          <p:cNvSpPr txBox="1"/>
          <p:nvPr/>
        </p:nvSpPr>
        <p:spPr>
          <a:xfrm>
            <a:off x="5938576" y="1379505"/>
            <a:ext cx="5513238" cy="5032147"/>
          </a:xfrm>
          <a:prstGeom prst="rect">
            <a:avLst/>
          </a:prstGeom>
          <a:noFill/>
        </p:spPr>
        <p:txBody>
          <a:bodyPr wrap="square">
            <a:spAutoFit/>
          </a:bodyPr>
          <a:lstStyle/>
          <a:p>
            <a:pPr algn="justLow">
              <a:lnSpc>
                <a:spcPct val="150000"/>
              </a:lnSpc>
            </a:pPr>
            <a:r>
              <a:rPr lang="ar-EG" sz="2400" dirty="0">
                <a:latin typeface="Bassam bold" panose="02000000000000000000" pitchFamily="2" charset="-78"/>
                <a:cs typeface="mohammad bold art 1" pitchFamily="2" charset="-78"/>
              </a:rPr>
              <a:t>هي شكل من أشكال الألعاب الموجهة، اعتمادًا على خطط وبرامج وأدوات، حيث يقوم المعلم بإعدادها والتخطيط لها، ثم يُوجهها للطلبة لممارستها وتطبيقها، أيّ أنّها بمعنى آخر مجموعة من الأنشطة التي تهدف إلى تعليم الطلبة إحدى المعارف، وتُحقق لهم التسلية والمتعة، كما أنّها تجعل الطلبة أكثر نشاطًا وفعاليةً، حيث يتفاعلون بطريقة إيجابية مع بعضهم.</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5EA4AF16-6BF0-B6B3-794B-2BA4D8458059}"/>
              </a:ext>
            </a:extLst>
          </p:cNvPr>
          <p:cNvSpPr/>
          <p:nvPr/>
        </p:nvSpPr>
        <p:spPr>
          <a:xfrm>
            <a:off x="3568002" y="407695"/>
            <a:ext cx="4741148" cy="971810"/>
          </a:xfrm>
          <a:prstGeom prst="cloud">
            <a:avLst/>
          </a:prstGeom>
          <a:solidFill>
            <a:srgbClr val="14A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1E0DE7AE-415A-6A48-1664-F1183FC67BBC}"/>
              </a:ext>
            </a:extLst>
          </p:cNvPr>
          <p:cNvSpPr txBox="1"/>
          <p:nvPr/>
        </p:nvSpPr>
        <p:spPr>
          <a:xfrm>
            <a:off x="3835540" y="579856"/>
            <a:ext cx="3876151" cy="523220"/>
          </a:xfrm>
          <a:prstGeom prst="rect">
            <a:avLst/>
          </a:prstGeom>
          <a:noFill/>
        </p:spPr>
        <p:txBody>
          <a:bodyPr wrap="square">
            <a:spAutoFit/>
          </a:bodyPr>
          <a:lstStyle/>
          <a:p>
            <a:r>
              <a:rPr lang="ar-EG" sz="2800" b="1" dirty="0">
                <a:solidFill>
                  <a:schemeClr val="bg1"/>
                </a:solidFill>
                <a:cs typeface="mohammad bold art 1" pitchFamily="2" charset="-78"/>
              </a:rPr>
              <a:t>تعريف الألعاب التعليمية</a:t>
            </a:r>
            <a:endParaRPr lang="en-US" sz="2800" dirty="0">
              <a:solidFill>
                <a:schemeClr val="bg1"/>
              </a:solidFill>
            </a:endParaRPr>
          </a:p>
        </p:txBody>
      </p:sp>
      <p:pic>
        <p:nvPicPr>
          <p:cNvPr id="1028" name="Picture 4" descr="الألعاب التعليمية للأطفال التي تعرض أيقونة ثلاثية الأبعاد معزولة على خلفية  شفافة, التعليمية, ألعاب, الأطفال PNG صورة للتحميل مجانا">
            <a:extLst>
              <a:ext uri="{FF2B5EF4-FFF2-40B4-BE49-F238E27FC236}">
                <a16:creationId xmlns:a16="http://schemas.microsoft.com/office/drawing/2014/main" id="{22B62CD1-7046-9B0E-B2C7-6500818E0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35" y="1217543"/>
            <a:ext cx="5060601" cy="506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5DD24695-8391-9D47-0FB8-812F4236E232}"/>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F5B0178B-19EC-C944-C6C3-86D4C3B59F24}"/>
              </a:ext>
            </a:extLst>
          </p:cNvPr>
          <p:cNvSpPr txBox="1"/>
          <p:nvPr/>
        </p:nvSpPr>
        <p:spPr>
          <a:xfrm>
            <a:off x="617929" y="1798799"/>
            <a:ext cx="10628654" cy="1708160"/>
          </a:xfrm>
          <a:prstGeom prst="rect">
            <a:avLst/>
          </a:prstGeom>
          <a:noFill/>
        </p:spPr>
        <p:txBody>
          <a:bodyPr wrap="square">
            <a:spAutoFit/>
          </a:bodyPr>
          <a:lstStyle/>
          <a:p>
            <a:pPr algn="justLow">
              <a:lnSpc>
                <a:spcPct val="150000"/>
              </a:lnSpc>
            </a:pPr>
            <a:r>
              <a:rPr lang="ar-EG" sz="2400" dirty="0">
                <a:latin typeface="Bassam bold" panose="02000000000000000000" pitchFamily="2" charset="-78"/>
                <a:cs typeface="mohammad bold art 1" pitchFamily="2" charset="-78"/>
              </a:rPr>
              <a:t>إن اللعب له أثر كبير في تعليم الأطفال وتنمية شخصيتهم من الناحية المعرفية والسلوكية، وفي تحسين تواصلهم الاجتماعي، ويمكن بلورة أهمية استراتيجية التعليم القائم على الألعاب في النقاط التالية:</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2F13DCB6-033B-91E2-2C07-6FD3E85B86CD}"/>
              </a:ext>
            </a:extLst>
          </p:cNvPr>
          <p:cNvSpPr/>
          <p:nvPr/>
        </p:nvSpPr>
        <p:spPr>
          <a:xfrm>
            <a:off x="3025391" y="239336"/>
            <a:ext cx="6329624" cy="1602744"/>
          </a:xfrm>
          <a:prstGeom prst="cloud">
            <a:avLst/>
          </a:prstGeom>
          <a:solidFill>
            <a:srgbClr val="018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B962565D-3C68-69B2-E763-AF39BA379BFF}"/>
              </a:ext>
            </a:extLst>
          </p:cNvPr>
          <p:cNvSpPr txBox="1"/>
          <p:nvPr/>
        </p:nvSpPr>
        <p:spPr>
          <a:xfrm>
            <a:off x="3681466" y="502099"/>
            <a:ext cx="5221374" cy="1077218"/>
          </a:xfrm>
          <a:prstGeom prst="rect">
            <a:avLst/>
          </a:prstGeom>
          <a:noFill/>
        </p:spPr>
        <p:txBody>
          <a:bodyPr wrap="square">
            <a:spAutoFit/>
          </a:bodyPr>
          <a:lstStyle/>
          <a:p>
            <a:pPr algn="ctr"/>
            <a:r>
              <a:rPr lang="ar-EG" sz="3200" b="1" dirty="0">
                <a:solidFill>
                  <a:schemeClr val="bg1"/>
                </a:solidFill>
                <a:cs typeface="mohammad bold art 1" pitchFamily="2" charset="-78"/>
              </a:rPr>
              <a:t>أسس استخدام الألعاب التعليمية في التدريس</a:t>
            </a:r>
            <a:endParaRPr lang="en-US" sz="3200" dirty="0">
              <a:solidFill>
                <a:schemeClr val="bg1"/>
              </a:solidFill>
            </a:endParaRPr>
          </a:p>
        </p:txBody>
      </p:sp>
      <p:pic>
        <p:nvPicPr>
          <p:cNvPr id="3074" name="Picture 2" descr="ألعاب أطفال Png ، المتجهات ، PSD ، قصاصة فنية , تحميل مجاني | Pngtree">
            <a:extLst>
              <a:ext uri="{FF2B5EF4-FFF2-40B4-BE49-F238E27FC236}">
                <a16:creationId xmlns:a16="http://schemas.microsoft.com/office/drawing/2014/main" id="{9C22DDD8-B444-87AC-8497-8DCEF63DE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876" y="3589766"/>
            <a:ext cx="2891266" cy="2891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لعبه PNG الصور | ناقل و PSD الملفات | تحميل مجاني على Pngtree">
            <a:extLst>
              <a:ext uri="{FF2B5EF4-FFF2-40B4-BE49-F238E27FC236}">
                <a16:creationId xmlns:a16="http://schemas.microsoft.com/office/drawing/2014/main" id="{9330F510-DA2E-9174-CB6B-C26BE3B4F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118" y="3740096"/>
            <a:ext cx="2891266" cy="28912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تعليم الاطفال PNG الصور | ناقل و PSD الملفات | تحميل مجاني على Pngtree">
            <a:extLst>
              <a:ext uri="{FF2B5EF4-FFF2-40B4-BE49-F238E27FC236}">
                <a16:creationId xmlns:a16="http://schemas.microsoft.com/office/drawing/2014/main" id="{8A97FE2E-1270-33C0-6AE5-4959ADD3C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035" y="3808433"/>
            <a:ext cx="2754591" cy="275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1000"/>
                                        <p:tgtEl>
                                          <p:spTgt spid="3078"/>
                                        </p:tgtEl>
                                      </p:cBhvr>
                                    </p:animEffect>
                                    <p:anim calcmode="lin" valueType="num">
                                      <p:cBhvr>
                                        <p:cTn id="24" dur="1000" fill="hold"/>
                                        <p:tgtEl>
                                          <p:spTgt spid="3078"/>
                                        </p:tgtEl>
                                        <p:attrNameLst>
                                          <p:attrName>ppt_x</p:attrName>
                                        </p:attrNameLst>
                                      </p:cBhvr>
                                      <p:tavLst>
                                        <p:tav tm="0">
                                          <p:val>
                                            <p:strVal val="#ppt_x"/>
                                          </p:val>
                                        </p:tav>
                                        <p:tav tm="100000">
                                          <p:val>
                                            <p:strVal val="#ppt_x"/>
                                          </p:val>
                                        </p:tav>
                                      </p:tavLst>
                                    </p:anim>
                                    <p:anim calcmode="lin" valueType="num">
                                      <p:cBhvr>
                                        <p:cTn id="2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06109CE0-1F35-F381-F888-6ECB62C7049D}"/>
            </a:ext>
          </a:extLst>
        </p:cNvPr>
        <p:cNvGrpSpPr/>
        <p:nvPr/>
      </p:nvGrpSpPr>
      <p:grpSpPr>
        <a:xfrm>
          <a:off x="0" y="0"/>
          <a:ext cx="0" cy="0"/>
          <a:chOff x="0" y="0"/>
          <a:chExt cx="0" cy="0"/>
        </a:xfrm>
      </p:grpSpPr>
      <p:grpSp>
        <p:nvGrpSpPr>
          <p:cNvPr id="114" name="مجموعة 113">
            <a:extLst>
              <a:ext uri="{FF2B5EF4-FFF2-40B4-BE49-F238E27FC236}">
                <a16:creationId xmlns:a16="http://schemas.microsoft.com/office/drawing/2014/main" id="{9910C4B5-1B2A-C211-3260-8E526C73D8DA}"/>
              </a:ext>
            </a:extLst>
          </p:cNvPr>
          <p:cNvGrpSpPr/>
          <p:nvPr/>
        </p:nvGrpSpPr>
        <p:grpSpPr>
          <a:xfrm>
            <a:off x="5270143" y="1887127"/>
            <a:ext cx="950592" cy="960049"/>
            <a:chOff x="5270143" y="1887127"/>
            <a:chExt cx="950592" cy="960049"/>
          </a:xfrm>
        </p:grpSpPr>
        <p:sp>
          <p:nvSpPr>
            <p:cNvPr id="78" name="Shape 1594">
              <a:extLst>
                <a:ext uri="{FF2B5EF4-FFF2-40B4-BE49-F238E27FC236}">
                  <a16:creationId xmlns:a16="http://schemas.microsoft.com/office/drawing/2014/main" id="{A3F2DA08-744A-2C4E-3A52-9D488748ABD5}"/>
                </a:ext>
              </a:extLst>
            </p:cNvPr>
            <p:cNvSpPr/>
            <p:nvPr/>
          </p:nvSpPr>
          <p:spPr>
            <a:xfrm>
              <a:off x="5526207" y="1887127"/>
              <a:ext cx="690691" cy="422426"/>
            </a:xfrm>
            <a:custGeom>
              <a:avLst/>
              <a:gdLst/>
              <a:ahLst/>
              <a:cxnLst>
                <a:cxn ang="0">
                  <a:pos x="wd2" y="hd2"/>
                </a:cxn>
                <a:cxn ang="5400000">
                  <a:pos x="wd2" y="hd2"/>
                </a:cxn>
                <a:cxn ang="10800000">
                  <a:pos x="wd2" y="hd2"/>
                </a:cxn>
                <a:cxn ang="16200000">
                  <a:pos x="wd2" y="hd2"/>
                </a:cxn>
              </a:cxnLst>
              <a:rect l="0" t="0" r="r" b="b"/>
              <a:pathLst>
                <a:path w="21600" h="20681" extrusionOk="0">
                  <a:moveTo>
                    <a:pt x="0" y="2750"/>
                  </a:moveTo>
                  <a:lnTo>
                    <a:pt x="5219" y="16289"/>
                  </a:lnTo>
                  <a:cubicBezTo>
                    <a:pt x="5711" y="17478"/>
                    <a:pt x="6361" y="18481"/>
                    <a:pt x="7124" y="19229"/>
                  </a:cubicBezTo>
                  <a:cubicBezTo>
                    <a:pt x="8031" y="20119"/>
                    <a:pt x="9069" y="20619"/>
                    <a:pt x="10136" y="20681"/>
                  </a:cubicBezTo>
                  <a:lnTo>
                    <a:pt x="21600" y="20594"/>
                  </a:lnTo>
                  <a:cubicBezTo>
                    <a:pt x="20992" y="12762"/>
                    <a:pt x="17943" y="5938"/>
                    <a:pt x="13486" y="2434"/>
                  </a:cubicBezTo>
                  <a:cubicBezTo>
                    <a:pt x="9222" y="-919"/>
                    <a:pt x="4200" y="-801"/>
                    <a:pt x="0" y="275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9" name="Shape 1595">
              <a:extLst>
                <a:ext uri="{FF2B5EF4-FFF2-40B4-BE49-F238E27FC236}">
                  <a16:creationId xmlns:a16="http://schemas.microsoft.com/office/drawing/2014/main" id="{602561E6-8F17-1988-72F1-AACC86184E6E}"/>
                </a:ext>
              </a:extLst>
            </p:cNvPr>
            <p:cNvSpPr/>
            <p:nvPr/>
          </p:nvSpPr>
          <p:spPr>
            <a:xfrm>
              <a:off x="5270143" y="1967554"/>
              <a:ext cx="399968" cy="785223"/>
            </a:xfrm>
            <a:custGeom>
              <a:avLst/>
              <a:gdLst/>
              <a:ahLst/>
              <a:cxnLst>
                <a:cxn ang="0">
                  <a:pos x="wd2" y="hd2"/>
                </a:cxn>
                <a:cxn ang="5400000">
                  <a:pos x="wd2" y="hd2"/>
                </a:cxn>
                <a:cxn ang="10800000">
                  <a:pos x="wd2" y="hd2"/>
                </a:cxn>
                <a:cxn ang="16200000">
                  <a:pos x="wd2" y="hd2"/>
                </a:cxn>
              </a:cxnLst>
              <a:rect l="0" t="0" r="r" b="b"/>
              <a:pathLst>
                <a:path w="20526" h="21600" extrusionOk="0">
                  <a:moveTo>
                    <a:pt x="11028" y="0"/>
                  </a:moveTo>
                  <a:lnTo>
                    <a:pt x="19270" y="7609"/>
                  </a:lnTo>
                  <a:cubicBezTo>
                    <a:pt x="20090" y="8439"/>
                    <a:pt x="20522" y="9366"/>
                    <a:pt x="20526" y="10308"/>
                  </a:cubicBezTo>
                  <a:cubicBezTo>
                    <a:pt x="20531" y="11389"/>
                    <a:pt x="19975" y="12449"/>
                    <a:pt x="18922" y="13366"/>
                  </a:cubicBezTo>
                  <a:lnTo>
                    <a:pt x="10042" y="21600"/>
                  </a:lnTo>
                  <a:cubicBezTo>
                    <a:pt x="2702" y="18720"/>
                    <a:pt x="-1069" y="13858"/>
                    <a:pt x="265" y="8993"/>
                  </a:cubicBezTo>
                  <a:cubicBezTo>
                    <a:pt x="1281" y="5289"/>
                    <a:pt x="5208" y="2008"/>
                    <a:pt x="11028" y="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80" name="Shape 1596">
              <a:extLst>
                <a:ext uri="{FF2B5EF4-FFF2-40B4-BE49-F238E27FC236}">
                  <a16:creationId xmlns:a16="http://schemas.microsoft.com/office/drawing/2014/main" id="{B9BF6AC6-9C60-DFFE-4CFA-4553BD4C2B90}"/>
                </a:ext>
              </a:extLst>
            </p:cNvPr>
            <p:cNvSpPr/>
            <p:nvPr/>
          </p:nvSpPr>
          <p:spPr>
            <a:xfrm>
              <a:off x="5509165" y="2364887"/>
              <a:ext cx="710423" cy="482289"/>
            </a:xfrm>
            <a:custGeom>
              <a:avLst/>
              <a:gdLst/>
              <a:ahLst/>
              <a:cxnLst>
                <a:cxn ang="0">
                  <a:pos x="wd2" y="hd2"/>
                </a:cxn>
                <a:cxn ang="5400000">
                  <a:pos x="wd2" y="hd2"/>
                </a:cxn>
                <a:cxn ang="10800000">
                  <a:pos x="wd2" y="hd2"/>
                </a:cxn>
                <a:cxn ang="16200000">
                  <a:pos x="wd2" y="hd2"/>
                </a:cxn>
              </a:cxnLst>
              <a:rect l="0" t="0" r="r" b="b"/>
              <a:pathLst>
                <a:path w="21600" h="20669" extrusionOk="0">
                  <a:moveTo>
                    <a:pt x="0" y="18004"/>
                  </a:moveTo>
                  <a:lnTo>
                    <a:pt x="5317" y="4786"/>
                  </a:lnTo>
                  <a:cubicBezTo>
                    <a:pt x="5791" y="3331"/>
                    <a:pt x="6555" y="2109"/>
                    <a:pt x="7513" y="1271"/>
                  </a:cubicBezTo>
                  <a:cubicBezTo>
                    <a:pt x="8396" y="500"/>
                    <a:pt x="9409" y="87"/>
                    <a:pt x="10444" y="76"/>
                  </a:cubicBezTo>
                  <a:lnTo>
                    <a:pt x="21600" y="0"/>
                  </a:lnTo>
                  <a:cubicBezTo>
                    <a:pt x="21592" y="7375"/>
                    <a:pt x="18838" y="14187"/>
                    <a:pt x="14370" y="17883"/>
                  </a:cubicBezTo>
                  <a:cubicBezTo>
                    <a:pt x="9933" y="21554"/>
                    <a:pt x="4467" y="21600"/>
                    <a:pt x="0" y="18004"/>
                  </a:cubicBezTo>
                  <a:close/>
                </a:path>
              </a:pathLst>
            </a:custGeom>
            <a:solidFill>
              <a:srgbClr val="7FB942"/>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6" name="Shape 1612">
              <a:extLst>
                <a:ext uri="{FF2B5EF4-FFF2-40B4-BE49-F238E27FC236}">
                  <a16:creationId xmlns:a16="http://schemas.microsoft.com/office/drawing/2014/main" id="{263813B9-19AA-3982-B95C-3E465139877C}"/>
                </a:ext>
              </a:extLst>
            </p:cNvPr>
            <p:cNvSpPr/>
            <p:nvPr/>
          </p:nvSpPr>
          <p:spPr>
            <a:xfrm>
              <a:off x="5537049" y="2294416"/>
              <a:ext cx="683686" cy="52899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2500" b="1" cap="none">
                  <a:solidFill>
                    <a:srgbClr val="FFFFFF"/>
                  </a:solidFill>
                </a:defRPr>
              </a:lvl1pPr>
            </a:lstStyle>
            <a:p>
              <a:r>
                <a:rPr lang="ar-EG" dirty="0"/>
                <a:t>06</a:t>
              </a:r>
              <a:endParaRPr dirty="0"/>
            </a:p>
          </p:txBody>
        </p:sp>
      </p:grpSp>
      <p:grpSp>
        <p:nvGrpSpPr>
          <p:cNvPr id="109" name="مجموعة 108">
            <a:extLst>
              <a:ext uri="{FF2B5EF4-FFF2-40B4-BE49-F238E27FC236}">
                <a16:creationId xmlns:a16="http://schemas.microsoft.com/office/drawing/2014/main" id="{CD97BE25-99B7-C21F-D398-114670251C9A}"/>
              </a:ext>
            </a:extLst>
          </p:cNvPr>
          <p:cNvGrpSpPr/>
          <p:nvPr/>
        </p:nvGrpSpPr>
        <p:grpSpPr>
          <a:xfrm>
            <a:off x="6429239" y="1919367"/>
            <a:ext cx="1019465" cy="1031483"/>
            <a:chOff x="6429239" y="1919367"/>
            <a:chExt cx="1019465" cy="1031483"/>
          </a:xfrm>
        </p:grpSpPr>
        <p:sp>
          <p:nvSpPr>
            <p:cNvPr id="81" name="Shape 1597">
              <a:extLst>
                <a:ext uri="{FF2B5EF4-FFF2-40B4-BE49-F238E27FC236}">
                  <a16:creationId xmlns:a16="http://schemas.microsoft.com/office/drawing/2014/main" id="{D2E63968-83C1-148C-923C-588D385B2571}"/>
                </a:ext>
              </a:extLst>
            </p:cNvPr>
            <p:cNvSpPr/>
            <p:nvPr/>
          </p:nvSpPr>
          <p:spPr>
            <a:xfrm rot="3613608">
              <a:off x="6890316" y="2136674"/>
              <a:ext cx="699920" cy="416856"/>
            </a:xfrm>
            <a:custGeom>
              <a:avLst/>
              <a:gdLst/>
              <a:ahLst/>
              <a:cxnLst>
                <a:cxn ang="0">
                  <a:pos x="wd2" y="hd2"/>
                </a:cxn>
                <a:cxn ang="5400000">
                  <a:pos x="wd2" y="hd2"/>
                </a:cxn>
                <a:cxn ang="10800000">
                  <a:pos x="wd2" y="hd2"/>
                </a:cxn>
                <a:cxn ang="16200000">
                  <a:pos x="wd2" y="hd2"/>
                </a:cxn>
              </a:cxnLst>
              <a:rect l="0" t="0" r="r" b="b"/>
              <a:pathLst>
                <a:path w="21600" h="20681" extrusionOk="0">
                  <a:moveTo>
                    <a:pt x="0" y="2750"/>
                  </a:moveTo>
                  <a:lnTo>
                    <a:pt x="5219" y="16289"/>
                  </a:lnTo>
                  <a:cubicBezTo>
                    <a:pt x="5711" y="17478"/>
                    <a:pt x="6361" y="18481"/>
                    <a:pt x="7124" y="19229"/>
                  </a:cubicBezTo>
                  <a:cubicBezTo>
                    <a:pt x="8031" y="20119"/>
                    <a:pt x="9069" y="20619"/>
                    <a:pt x="10136" y="20681"/>
                  </a:cubicBezTo>
                  <a:lnTo>
                    <a:pt x="21600" y="20594"/>
                  </a:lnTo>
                  <a:cubicBezTo>
                    <a:pt x="20992" y="12762"/>
                    <a:pt x="17943" y="5938"/>
                    <a:pt x="13486" y="2434"/>
                  </a:cubicBezTo>
                  <a:cubicBezTo>
                    <a:pt x="9222" y="-919"/>
                    <a:pt x="4200" y="-801"/>
                    <a:pt x="0" y="275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dirty="0"/>
            </a:p>
          </p:txBody>
        </p:sp>
        <p:sp>
          <p:nvSpPr>
            <p:cNvPr id="82" name="Shape 1598">
              <a:extLst>
                <a:ext uri="{FF2B5EF4-FFF2-40B4-BE49-F238E27FC236}">
                  <a16:creationId xmlns:a16="http://schemas.microsoft.com/office/drawing/2014/main" id="{3A3C71A9-315C-E3F1-0760-89EEC5B5763B}"/>
                </a:ext>
              </a:extLst>
            </p:cNvPr>
            <p:cNvSpPr/>
            <p:nvPr/>
          </p:nvSpPr>
          <p:spPr>
            <a:xfrm rot="3613608">
              <a:off x="6614017" y="1734589"/>
              <a:ext cx="405313" cy="774870"/>
            </a:xfrm>
            <a:custGeom>
              <a:avLst/>
              <a:gdLst/>
              <a:ahLst/>
              <a:cxnLst>
                <a:cxn ang="0">
                  <a:pos x="wd2" y="hd2"/>
                </a:cxn>
                <a:cxn ang="5400000">
                  <a:pos x="wd2" y="hd2"/>
                </a:cxn>
                <a:cxn ang="10800000">
                  <a:pos x="wd2" y="hd2"/>
                </a:cxn>
                <a:cxn ang="16200000">
                  <a:pos x="wd2" y="hd2"/>
                </a:cxn>
              </a:cxnLst>
              <a:rect l="0" t="0" r="r" b="b"/>
              <a:pathLst>
                <a:path w="20526" h="21600" extrusionOk="0">
                  <a:moveTo>
                    <a:pt x="11028" y="0"/>
                  </a:moveTo>
                  <a:lnTo>
                    <a:pt x="19270" y="7609"/>
                  </a:lnTo>
                  <a:cubicBezTo>
                    <a:pt x="20090" y="8439"/>
                    <a:pt x="20522" y="9366"/>
                    <a:pt x="20526" y="10308"/>
                  </a:cubicBezTo>
                  <a:cubicBezTo>
                    <a:pt x="20531" y="11389"/>
                    <a:pt x="19975" y="12449"/>
                    <a:pt x="18922" y="13366"/>
                  </a:cubicBezTo>
                  <a:lnTo>
                    <a:pt x="10042" y="21600"/>
                  </a:lnTo>
                  <a:cubicBezTo>
                    <a:pt x="2702" y="18720"/>
                    <a:pt x="-1069" y="13858"/>
                    <a:pt x="265" y="8993"/>
                  </a:cubicBezTo>
                  <a:cubicBezTo>
                    <a:pt x="1281" y="5289"/>
                    <a:pt x="5208" y="2008"/>
                    <a:pt x="11028" y="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83" name="Shape 1599">
              <a:extLst>
                <a:ext uri="{FF2B5EF4-FFF2-40B4-BE49-F238E27FC236}">
                  <a16:creationId xmlns:a16="http://schemas.microsoft.com/office/drawing/2014/main" id="{C29D15A9-8277-DB57-22ED-5EDDAFAC0B44}"/>
                </a:ext>
              </a:extLst>
            </p:cNvPr>
            <p:cNvSpPr/>
            <p:nvPr/>
          </p:nvSpPr>
          <p:spPr>
            <a:xfrm rot="3613608">
              <a:off x="6441890" y="2352928"/>
              <a:ext cx="719915" cy="475930"/>
            </a:xfrm>
            <a:custGeom>
              <a:avLst/>
              <a:gdLst/>
              <a:ahLst/>
              <a:cxnLst>
                <a:cxn ang="0">
                  <a:pos x="wd2" y="hd2"/>
                </a:cxn>
                <a:cxn ang="5400000">
                  <a:pos x="wd2" y="hd2"/>
                </a:cxn>
                <a:cxn ang="10800000">
                  <a:pos x="wd2" y="hd2"/>
                </a:cxn>
                <a:cxn ang="16200000">
                  <a:pos x="wd2" y="hd2"/>
                </a:cxn>
              </a:cxnLst>
              <a:rect l="0" t="0" r="r" b="b"/>
              <a:pathLst>
                <a:path w="21600" h="20669" extrusionOk="0">
                  <a:moveTo>
                    <a:pt x="0" y="18004"/>
                  </a:moveTo>
                  <a:lnTo>
                    <a:pt x="5317" y="4786"/>
                  </a:lnTo>
                  <a:cubicBezTo>
                    <a:pt x="5791" y="3331"/>
                    <a:pt x="6555" y="2109"/>
                    <a:pt x="7513" y="1271"/>
                  </a:cubicBezTo>
                  <a:cubicBezTo>
                    <a:pt x="8396" y="500"/>
                    <a:pt x="9409" y="87"/>
                    <a:pt x="10444" y="76"/>
                  </a:cubicBezTo>
                  <a:lnTo>
                    <a:pt x="21600" y="0"/>
                  </a:lnTo>
                  <a:cubicBezTo>
                    <a:pt x="21592" y="7375"/>
                    <a:pt x="18838" y="14187"/>
                    <a:pt x="14370" y="17883"/>
                  </a:cubicBezTo>
                  <a:cubicBezTo>
                    <a:pt x="9933" y="21554"/>
                    <a:pt x="4467" y="21600"/>
                    <a:pt x="0" y="18004"/>
                  </a:cubicBezTo>
                  <a:close/>
                </a:path>
              </a:pathLst>
            </a:custGeom>
            <a:solidFill>
              <a:srgbClr val="C00000"/>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7" name="Shape 1613">
              <a:extLst>
                <a:ext uri="{FF2B5EF4-FFF2-40B4-BE49-F238E27FC236}">
                  <a16:creationId xmlns:a16="http://schemas.microsoft.com/office/drawing/2014/main" id="{1CFA6745-1D64-B079-8A2A-A773CF67B5D2}"/>
                </a:ext>
              </a:extLst>
            </p:cNvPr>
            <p:cNvSpPr/>
            <p:nvPr/>
          </p:nvSpPr>
          <p:spPr>
            <a:xfrm>
              <a:off x="6451345" y="2294416"/>
              <a:ext cx="683686" cy="52899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2500" b="1" cap="none">
                  <a:solidFill>
                    <a:srgbClr val="FFFFFF"/>
                  </a:solidFill>
                </a:defRPr>
              </a:lvl1pPr>
            </a:lstStyle>
            <a:p>
              <a:r>
                <a:rPr lang="ar-EG" dirty="0"/>
                <a:t>01</a:t>
              </a:r>
              <a:endParaRPr dirty="0"/>
            </a:p>
          </p:txBody>
        </p:sp>
      </p:grpSp>
      <p:grpSp>
        <p:nvGrpSpPr>
          <p:cNvPr id="116" name="مجموعة 115">
            <a:extLst>
              <a:ext uri="{FF2B5EF4-FFF2-40B4-BE49-F238E27FC236}">
                <a16:creationId xmlns:a16="http://schemas.microsoft.com/office/drawing/2014/main" id="{9259AEF7-2542-721A-7F89-48F43A785724}"/>
              </a:ext>
            </a:extLst>
          </p:cNvPr>
          <p:cNvGrpSpPr/>
          <p:nvPr/>
        </p:nvGrpSpPr>
        <p:grpSpPr>
          <a:xfrm>
            <a:off x="5243505" y="3908805"/>
            <a:ext cx="1021611" cy="1031608"/>
            <a:chOff x="5243505" y="3908805"/>
            <a:chExt cx="1021611" cy="1031608"/>
          </a:xfrm>
        </p:grpSpPr>
        <p:sp>
          <p:nvSpPr>
            <p:cNvPr id="92" name="Shape 1608">
              <a:extLst>
                <a:ext uri="{FF2B5EF4-FFF2-40B4-BE49-F238E27FC236}">
                  <a16:creationId xmlns:a16="http://schemas.microsoft.com/office/drawing/2014/main" id="{07C0BF77-DBE6-CEC5-121D-15767C68BDB3}"/>
                </a:ext>
              </a:extLst>
            </p:cNvPr>
            <p:cNvSpPr/>
            <p:nvPr/>
          </p:nvSpPr>
          <p:spPr>
            <a:xfrm rot="14379783">
              <a:off x="5527996" y="4030798"/>
              <a:ext cx="719915" cy="475930"/>
            </a:xfrm>
            <a:custGeom>
              <a:avLst/>
              <a:gdLst/>
              <a:ahLst/>
              <a:cxnLst>
                <a:cxn ang="0">
                  <a:pos x="wd2" y="hd2"/>
                </a:cxn>
                <a:cxn ang="5400000">
                  <a:pos x="wd2" y="hd2"/>
                </a:cxn>
                <a:cxn ang="10800000">
                  <a:pos x="wd2" y="hd2"/>
                </a:cxn>
                <a:cxn ang="16200000">
                  <a:pos x="wd2" y="hd2"/>
                </a:cxn>
              </a:cxnLst>
              <a:rect l="0" t="0" r="r" b="b"/>
              <a:pathLst>
                <a:path w="21600" h="20669" extrusionOk="0">
                  <a:moveTo>
                    <a:pt x="0" y="18004"/>
                  </a:moveTo>
                  <a:lnTo>
                    <a:pt x="5317" y="4786"/>
                  </a:lnTo>
                  <a:cubicBezTo>
                    <a:pt x="5791" y="3331"/>
                    <a:pt x="6555" y="2109"/>
                    <a:pt x="7513" y="1271"/>
                  </a:cubicBezTo>
                  <a:cubicBezTo>
                    <a:pt x="8396" y="500"/>
                    <a:pt x="9409" y="87"/>
                    <a:pt x="10444" y="76"/>
                  </a:cubicBezTo>
                  <a:lnTo>
                    <a:pt x="21600" y="0"/>
                  </a:lnTo>
                  <a:cubicBezTo>
                    <a:pt x="21592" y="7375"/>
                    <a:pt x="18838" y="14187"/>
                    <a:pt x="14370" y="17883"/>
                  </a:cubicBezTo>
                  <a:cubicBezTo>
                    <a:pt x="9933" y="21554"/>
                    <a:pt x="4467" y="21600"/>
                    <a:pt x="0" y="18004"/>
                  </a:cubicBezTo>
                  <a:close/>
                </a:path>
              </a:pathLst>
            </a:custGeom>
            <a:solidFill>
              <a:srgbClr val="7A66AF"/>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grpSp>
          <p:nvGrpSpPr>
            <p:cNvPr id="112" name="مجموعة 111">
              <a:extLst>
                <a:ext uri="{FF2B5EF4-FFF2-40B4-BE49-F238E27FC236}">
                  <a16:creationId xmlns:a16="http://schemas.microsoft.com/office/drawing/2014/main" id="{AEA8902D-0358-6324-D3A2-B37B59B2D504}"/>
                </a:ext>
              </a:extLst>
            </p:cNvPr>
            <p:cNvGrpSpPr/>
            <p:nvPr/>
          </p:nvGrpSpPr>
          <p:grpSpPr>
            <a:xfrm>
              <a:off x="5243505" y="3987801"/>
              <a:ext cx="1021611" cy="952612"/>
              <a:chOff x="5243505" y="3987801"/>
              <a:chExt cx="1021611" cy="952612"/>
            </a:xfrm>
          </p:grpSpPr>
          <p:sp>
            <p:nvSpPr>
              <p:cNvPr id="90" name="Shape 1606">
                <a:extLst>
                  <a:ext uri="{FF2B5EF4-FFF2-40B4-BE49-F238E27FC236}">
                    <a16:creationId xmlns:a16="http://schemas.microsoft.com/office/drawing/2014/main" id="{EA39357F-2FFB-6F31-BEE7-301E539F9635}"/>
                  </a:ext>
                </a:extLst>
              </p:cNvPr>
              <p:cNvSpPr/>
              <p:nvPr/>
            </p:nvSpPr>
            <p:spPr>
              <a:xfrm rot="14379783">
                <a:off x="5101973" y="4310485"/>
                <a:ext cx="699920" cy="416856"/>
              </a:xfrm>
              <a:custGeom>
                <a:avLst/>
                <a:gdLst/>
                <a:ahLst/>
                <a:cxnLst>
                  <a:cxn ang="0">
                    <a:pos x="wd2" y="hd2"/>
                  </a:cxn>
                  <a:cxn ang="5400000">
                    <a:pos x="wd2" y="hd2"/>
                  </a:cxn>
                  <a:cxn ang="10800000">
                    <a:pos x="wd2" y="hd2"/>
                  </a:cxn>
                  <a:cxn ang="16200000">
                    <a:pos x="wd2" y="hd2"/>
                  </a:cxn>
                </a:cxnLst>
                <a:rect l="0" t="0" r="r" b="b"/>
                <a:pathLst>
                  <a:path w="21600" h="20681" extrusionOk="0">
                    <a:moveTo>
                      <a:pt x="0" y="2750"/>
                    </a:moveTo>
                    <a:lnTo>
                      <a:pt x="5219" y="16289"/>
                    </a:lnTo>
                    <a:cubicBezTo>
                      <a:pt x="5711" y="17478"/>
                      <a:pt x="6361" y="18481"/>
                      <a:pt x="7124" y="19229"/>
                    </a:cubicBezTo>
                    <a:cubicBezTo>
                      <a:pt x="8031" y="20119"/>
                      <a:pt x="9069" y="20619"/>
                      <a:pt x="10136" y="20681"/>
                    </a:cubicBezTo>
                    <a:lnTo>
                      <a:pt x="21600" y="20594"/>
                    </a:lnTo>
                    <a:cubicBezTo>
                      <a:pt x="20992" y="12762"/>
                      <a:pt x="17943" y="5938"/>
                      <a:pt x="13486" y="2434"/>
                    </a:cubicBezTo>
                    <a:cubicBezTo>
                      <a:pt x="9222" y="-919"/>
                      <a:pt x="4200" y="-801"/>
                      <a:pt x="0" y="275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1" name="Shape 1607">
                <a:extLst>
                  <a:ext uri="{FF2B5EF4-FFF2-40B4-BE49-F238E27FC236}">
                    <a16:creationId xmlns:a16="http://schemas.microsoft.com/office/drawing/2014/main" id="{0182EEE6-E575-90B6-EBDE-76696FED4C65}"/>
                  </a:ext>
                </a:extLst>
              </p:cNvPr>
              <p:cNvSpPr/>
              <p:nvPr/>
            </p:nvSpPr>
            <p:spPr>
              <a:xfrm rot="14379783">
                <a:off x="5675024" y="4350322"/>
                <a:ext cx="405313" cy="774870"/>
              </a:xfrm>
              <a:custGeom>
                <a:avLst/>
                <a:gdLst/>
                <a:ahLst/>
                <a:cxnLst>
                  <a:cxn ang="0">
                    <a:pos x="wd2" y="hd2"/>
                  </a:cxn>
                  <a:cxn ang="5400000">
                    <a:pos x="wd2" y="hd2"/>
                  </a:cxn>
                  <a:cxn ang="10800000">
                    <a:pos x="wd2" y="hd2"/>
                  </a:cxn>
                  <a:cxn ang="16200000">
                    <a:pos x="wd2" y="hd2"/>
                  </a:cxn>
                </a:cxnLst>
                <a:rect l="0" t="0" r="r" b="b"/>
                <a:pathLst>
                  <a:path w="20526" h="21600" extrusionOk="0">
                    <a:moveTo>
                      <a:pt x="11028" y="0"/>
                    </a:moveTo>
                    <a:lnTo>
                      <a:pt x="19270" y="7609"/>
                    </a:lnTo>
                    <a:cubicBezTo>
                      <a:pt x="20090" y="8439"/>
                      <a:pt x="20522" y="9366"/>
                      <a:pt x="20526" y="10308"/>
                    </a:cubicBezTo>
                    <a:cubicBezTo>
                      <a:pt x="20531" y="11389"/>
                      <a:pt x="19975" y="12449"/>
                      <a:pt x="18922" y="13366"/>
                    </a:cubicBezTo>
                    <a:lnTo>
                      <a:pt x="10042" y="21600"/>
                    </a:lnTo>
                    <a:cubicBezTo>
                      <a:pt x="2702" y="18720"/>
                      <a:pt x="-1069" y="13858"/>
                      <a:pt x="265" y="8993"/>
                    </a:cubicBezTo>
                    <a:cubicBezTo>
                      <a:pt x="1281" y="5289"/>
                      <a:pt x="5208" y="2008"/>
                      <a:pt x="11028" y="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8" name="Shape 1614">
                <a:extLst>
                  <a:ext uri="{FF2B5EF4-FFF2-40B4-BE49-F238E27FC236}">
                    <a16:creationId xmlns:a16="http://schemas.microsoft.com/office/drawing/2014/main" id="{CD84B5A4-0785-73E7-6381-68944C153237}"/>
                  </a:ext>
                </a:extLst>
              </p:cNvPr>
              <p:cNvSpPr/>
              <p:nvPr/>
            </p:nvSpPr>
            <p:spPr>
              <a:xfrm>
                <a:off x="5546817" y="3987801"/>
                <a:ext cx="683686" cy="52899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2500" b="1" cap="none">
                    <a:solidFill>
                      <a:srgbClr val="FFFFFF"/>
                    </a:solidFill>
                  </a:defRPr>
                </a:lvl1pPr>
              </a:lstStyle>
              <a:p>
                <a:r>
                  <a:rPr lang="ar-EG" dirty="0"/>
                  <a:t>04</a:t>
                </a:r>
                <a:endParaRPr dirty="0"/>
              </a:p>
            </p:txBody>
          </p:sp>
        </p:grpSp>
      </p:grpSp>
      <p:grpSp>
        <p:nvGrpSpPr>
          <p:cNvPr id="111" name="مجموعة 110">
            <a:extLst>
              <a:ext uri="{FF2B5EF4-FFF2-40B4-BE49-F238E27FC236}">
                <a16:creationId xmlns:a16="http://schemas.microsoft.com/office/drawing/2014/main" id="{62F83D03-3F33-FCA0-98F8-36C17A866380}"/>
              </a:ext>
            </a:extLst>
          </p:cNvPr>
          <p:cNvGrpSpPr/>
          <p:nvPr/>
        </p:nvGrpSpPr>
        <p:grpSpPr>
          <a:xfrm>
            <a:off x="6461113" y="3987801"/>
            <a:ext cx="960487" cy="983072"/>
            <a:chOff x="6461113" y="3987801"/>
            <a:chExt cx="960487" cy="983072"/>
          </a:xfrm>
        </p:grpSpPr>
        <p:sp>
          <p:nvSpPr>
            <p:cNvPr id="93" name="Shape 1609">
              <a:extLst>
                <a:ext uri="{FF2B5EF4-FFF2-40B4-BE49-F238E27FC236}">
                  <a16:creationId xmlns:a16="http://schemas.microsoft.com/office/drawing/2014/main" id="{D4D43E4B-6417-3885-5CD8-1909582C6058}"/>
                </a:ext>
              </a:extLst>
            </p:cNvPr>
            <p:cNvSpPr/>
            <p:nvPr/>
          </p:nvSpPr>
          <p:spPr>
            <a:xfrm rot="10880861">
              <a:off x="6468878" y="4548446"/>
              <a:ext cx="690691" cy="422427"/>
            </a:xfrm>
            <a:custGeom>
              <a:avLst/>
              <a:gdLst/>
              <a:ahLst/>
              <a:cxnLst>
                <a:cxn ang="0">
                  <a:pos x="wd2" y="hd2"/>
                </a:cxn>
                <a:cxn ang="5400000">
                  <a:pos x="wd2" y="hd2"/>
                </a:cxn>
                <a:cxn ang="10800000">
                  <a:pos x="wd2" y="hd2"/>
                </a:cxn>
                <a:cxn ang="16200000">
                  <a:pos x="wd2" y="hd2"/>
                </a:cxn>
              </a:cxnLst>
              <a:rect l="0" t="0" r="r" b="b"/>
              <a:pathLst>
                <a:path w="21600" h="20681" extrusionOk="0">
                  <a:moveTo>
                    <a:pt x="0" y="2750"/>
                  </a:moveTo>
                  <a:lnTo>
                    <a:pt x="5219" y="16289"/>
                  </a:lnTo>
                  <a:cubicBezTo>
                    <a:pt x="5711" y="17478"/>
                    <a:pt x="6361" y="18481"/>
                    <a:pt x="7124" y="19229"/>
                  </a:cubicBezTo>
                  <a:cubicBezTo>
                    <a:pt x="8031" y="20119"/>
                    <a:pt x="9069" y="20619"/>
                    <a:pt x="10136" y="20681"/>
                  </a:cubicBezTo>
                  <a:lnTo>
                    <a:pt x="21600" y="20594"/>
                  </a:lnTo>
                  <a:cubicBezTo>
                    <a:pt x="20992" y="12762"/>
                    <a:pt x="17943" y="5938"/>
                    <a:pt x="13486" y="2434"/>
                  </a:cubicBezTo>
                  <a:cubicBezTo>
                    <a:pt x="9222" y="-919"/>
                    <a:pt x="4200" y="-801"/>
                    <a:pt x="0" y="275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4" name="Shape 1610">
              <a:extLst>
                <a:ext uri="{FF2B5EF4-FFF2-40B4-BE49-F238E27FC236}">
                  <a16:creationId xmlns:a16="http://schemas.microsoft.com/office/drawing/2014/main" id="{7D2560D1-9621-449E-34A7-11B92DCBCC19}"/>
                </a:ext>
              </a:extLst>
            </p:cNvPr>
            <p:cNvSpPr/>
            <p:nvPr/>
          </p:nvSpPr>
          <p:spPr>
            <a:xfrm rot="10880861">
              <a:off x="7021631" y="4114863"/>
              <a:ext cx="399969" cy="785223"/>
            </a:xfrm>
            <a:custGeom>
              <a:avLst/>
              <a:gdLst/>
              <a:ahLst/>
              <a:cxnLst>
                <a:cxn ang="0">
                  <a:pos x="wd2" y="hd2"/>
                </a:cxn>
                <a:cxn ang="5400000">
                  <a:pos x="wd2" y="hd2"/>
                </a:cxn>
                <a:cxn ang="10800000">
                  <a:pos x="wd2" y="hd2"/>
                </a:cxn>
                <a:cxn ang="16200000">
                  <a:pos x="wd2" y="hd2"/>
                </a:cxn>
              </a:cxnLst>
              <a:rect l="0" t="0" r="r" b="b"/>
              <a:pathLst>
                <a:path w="20526" h="21600" extrusionOk="0">
                  <a:moveTo>
                    <a:pt x="11028" y="0"/>
                  </a:moveTo>
                  <a:lnTo>
                    <a:pt x="19270" y="7609"/>
                  </a:lnTo>
                  <a:cubicBezTo>
                    <a:pt x="20090" y="8439"/>
                    <a:pt x="20522" y="9366"/>
                    <a:pt x="20526" y="10308"/>
                  </a:cubicBezTo>
                  <a:cubicBezTo>
                    <a:pt x="20531" y="11389"/>
                    <a:pt x="19975" y="12449"/>
                    <a:pt x="18922" y="13366"/>
                  </a:cubicBezTo>
                  <a:lnTo>
                    <a:pt x="10042" y="21600"/>
                  </a:lnTo>
                  <a:cubicBezTo>
                    <a:pt x="2702" y="18720"/>
                    <a:pt x="-1069" y="13858"/>
                    <a:pt x="265" y="8993"/>
                  </a:cubicBezTo>
                  <a:cubicBezTo>
                    <a:pt x="1281" y="5289"/>
                    <a:pt x="5208" y="2008"/>
                    <a:pt x="11028" y="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5" name="Shape 1611">
              <a:extLst>
                <a:ext uri="{FF2B5EF4-FFF2-40B4-BE49-F238E27FC236}">
                  <a16:creationId xmlns:a16="http://schemas.microsoft.com/office/drawing/2014/main" id="{38834396-3700-C250-26AA-36456033DB78}"/>
                </a:ext>
              </a:extLst>
            </p:cNvPr>
            <p:cNvSpPr/>
            <p:nvPr/>
          </p:nvSpPr>
          <p:spPr>
            <a:xfrm rot="10880861">
              <a:off x="6477970" y="4011135"/>
              <a:ext cx="710423" cy="482289"/>
            </a:xfrm>
            <a:custGeom>
              <a:avLst/>
              <a:gdLst/>
              <a:ahLst/>
              <a:cxnLst>
                <a:cxn ang="0">
                  <a:pos x="wd2" y="hd2"/>
                </a:cxn>
                <a:cxn ang="5400000">
                  <a:pos x="wd2" y="hd2"/>
                </a:cxn>
                <a:cxn ang="10800000">
                  <a:pos x="wd2" y="hd2"/>
                </a:cxn>
                <a:cxn ang="16200000">
                  <a:pos x="wd2" y="hd2"/>
                </a:cxn>
              </a:cxnLst>
              <a:rect l="0" t="0" r="r" b="b"/>
              <a:pathLst>
                <a:path w="21600" h="20669" extrusionOk="0">
                  <a:moveTo>
                    <a:pt x="0" y="18004"/>
                  </a:moveTo>
                  <a:lnTo>
                    <a:pt x="5317" y="4786"/>
                  </a:lnTo>
                  <a:cubicBezTo>
                    <a:pt x="5791" y="3331"/>
                    <a:pt x="6555" y="2109"/>
                    <a:pt x="7513" y="1271"/>
                  </a:cubicBezTo>
                  <a:cubicBezTo>
                    <a:pt x="8396" y="500"/>
                    <a:pt x="9409" y="87"/>
                    <a:pt x="10444" y="76"/>
                  </a:cubicBezTo>
                  <a:lnTo>
                    <a:pt x="21600" y="0"/>
                  </a:lnTo>
                  <a:cubicBezTo>
                    <a:pt x="21592" y="7375"/>
                    <a:pt x="18838" y="14187"/>
                    <a:pt x="14370" y="17883"/>
                  </a:cubicBezTo>
                  <a:cubicBezTo>
                    <a:pt x="9933" y="21554"/>
                    <a:pt x="4467" y="21600"/>
                    <a:pt x="0" y="18004"/>
                  </a:cubicBezTo>
                  <a:close/>
                </a:path>
              </a:pathLst>
            </a:custGeom>
            <a:solidFill>
              <a:srgbClr val="FD3236"/>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99" name="Shape 1615">
              <a:extLst>
                <a:ext uri="{FF2B5EF4-FFF2-40B4-BE49-F238E27FC236}">
                  <a16:creationId xmlns:a16="http://schemas.microsoft.com/office/drawing/2014/main" id="{BA4B0619-AF57-AB34-1DCE-ACC9F1F85516}"/>
                </a:ext>
              </a:extLst>
            </p:cNvPr>
            <p:cNvSpPr/>
            <p:nvPr/>
          </p:nvSpPr>
          <p:spPr>
            <a:xfrm>
              <a:off x="6461113" y="3987801"/>
              <a:ext cx="683686" cy="52899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2500" b="1" cap="none">
                  <a:solidFill>
                    <a:srgbClr val="FFFFFF"/>
                  </a:solidFill>
                </a:defRPr>
              </a:lvl1pPr>
            </a:lstStyle>
            <a:p>
              <a:r>
                <a:rPr lang="ar-EG" dirty="0"/>
                <a:t>03</a:t>
              </a:r>
              <a:endParaRPr dirty="0"/>
            </a:p>
          </p:txBody>
        </p:sp>
      </p:grpSp>
      <p:grpSp>
        <p:nvGrpSpPr>
          <p:cNvPr id="115" name="مجموعة 114">
            <a:extLst>
              <a:ext uri="{FF2B5EF4-FFF2-40B4-BE49-F238E27FC236}">
                <a16:creationId xmlns:a16="http://schemas.microsoft.com/office/drawing/2014/main" id="{2AED7F75-3DA7-4129-AB2A-AF40E0A25CCD}"/>
              </a:ext>
            </a:extLst>
          </p:cNvPr>
          <p:cNvGrpSpPr/>
          <p:nvPr/>
        </p:nvGrpSpPr>
        <p:grpSpPr>
          <a:xfrm>
            <a:off x="4609164" y="2833563"/>
            <a:ext cx="1147550" cy="1035688"/>
            <a:chOff x="4609164" y="2833563"/>
            <a:chExt cx="1147550" cy="1035688"/>
          </a:xfrm>
        </p:grpSpPr>
        <p:sp>
          <p:nvSpPr>
            <p:cNvPr id="87" name="Shape 1603">
              <a:extLst>
                <a:ext uri="{FF2B5EF4-FFF2-40B4-BE49-F238E27FC236}">
                  <a16:creationId xmlns:a16="http://schemas.microsoft.com/office/drawing/2014/main" id="{6779D69D-7F62-3014-E99A-331EEBA1FCE0}"/>
                </a:ext>
              </a:extLst>
            </p:cNvPr>
            <p:cNvSpPr/>
            <p:nvPr/>
          </p:nvSpPr>
          <p:spPr>
            <a:xfrm rot="17981697">
              <a:off x="4621057" y="2975095"/>
              <a:ext cx="699920" cy="416856"/>
            </a:xfrm>
            <a:custGeom>
              <a:avLst/>
              <a:gdLst/>
              <a:ahLst/>
              <a:cxnLst>
                <a:cxn ang="0">
                  <a:pos x="wd2" y="hd2"/>
                </a:cxn>
                <a:cxn ang="5400000">
                  <a:pos x="wd2" y="hd2"/>
                </a:cxn>
                <a:cxn ang="10800000">
                  <a:pos x="wd2" y="hd2"/>
                </a:cxn>
                <a:cxn ang="16200000">
                  <a:pos x="wd2" y="hd2"/>
                </a:cxn>
              </a:cxnLst>
              <a:rect l="0" t="0" r="r" b="b"/>
              <a:pathLst>
                <a:path w="21600" h="20681" extrusionOk="0">
                  <a:moveTo>
                    <a:pt x="0" y="2750"/>
                  </a:moveTo>
                  <a:lnTo>
                    <a:pt x="5219" y="16289"/>
                  </a:lnTo>
                  <a:cubicBezTo>
                    <a:pt x="5711" y="17478"/>
                    <a:pt x="6361" y="18481"/>
                    <a:pt x="7124" y="19229"/>
                  </a:cubicBezTo>
                  <a:cubicBezTo>
                    <a:pt x="8031" y="20119"/>
                    <a:pt x="9069" y="20619"/>
                    <a:pt x="10136" y="20681"/>
                  </a:cubicBezTo>
                  <a:lnTo>
                    <a:pt x="21600" y="20594"/>
                  </a:lnTo>
                  <a:cubicBezTo>
                    <a:pt x="20992" y="12762"/>
                    <a:pt x="17943" y="5938"/>
                    <a:pt x="13486" y="2434"/>
                  </a:cubicBezTo>
                  <a:cubicBezTo>
                    <a:pt x="9222" y="-919"/>
                    <a:pt x="4200" y="-801"/>
                    <a:pt x="0" y="275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grpSp>
          <p:nvGrpSpPr>
            <p:cNvPr id="113" name="مجموعة 112">
              <a:extLst>
                <a:ext uri="{FF2B5EF4-FFF2-40B4-BE49-F238E27FC236}">
                  <a16:creationId xmlns:a16="http://schemas.microsoft.com/office/drawing/2014/main" id="{8F0BB954-8933-698F-9ACD-4885C795174B}"/>
                </a:ext>
              </a:extLst>
            </p:cNvPr>
            <p:cNvGrpSpPr/>
            <p:nvPr/>
          </p:nvGrpSpPr>
          <p:grpSpPr>
            <a:xfrm>
              <a:off x="4609164" y="3081384"/>
              <a:ext cx="1147550" cy="787867"/>
              <a:chOff x="4609164" y="3081384"/>
              <a:chExt cx="1147550" cy="787867"/>
            </a:xfrm>
          </p:grpSpPr>
          <p:sp>
            <p:nvSpPr>
              <p:cNvPr id="88" name="Shape 1604">
                <a:extLst>
                  <a:ext uri="{FF2B5EF4-FFF2-40B4-BE49-F238E27FC236}">
                    <a16:creationId xmlns:a16="http://schemas.microsoft.com/office/drawing/2014/main" id="{AB8D9ED2-7CE5-69D3-62E9-6A89EDC51259}"/>
                  </a:ext>
                </a:extLst>
              </p:cNvPr>
              <p:cNvSpPr/>
              <p:nvPr/>
            </p:nvSpPr>
            <p:spPr>
              <a:xfrm rot="17981697">
                <a:off x="4793943" y="3279160"/>
                <a:ext cx="405312" cy="774870"/>
              </a:xfrm>
              <a:custGeom>
                <a:avLst/>
                <a:gdLst/>
                <a:ahLst/>
                <a:cxnLst>
                  <a:cxn ang="0">
                    <a:pos x="wd2" y="hd2"/>
                  </a:cxn>
                  <a:cxn ang="5400000">
                    <a:pos x="wd2" y="hd2"/>
                  </a:cxn>
                  <a:cxn ang="10800000">
                    <a:pos x="wd2" y="hd2"/>
                  </a:cxn>
                  <a:cxn ang="16200000">
                    <a:pos x="wd2" y="hd2"/>
                  </a:cxn>
                </a:cxnLst>
                <a:rect l="0" t="0" r="r" b="b"/>
                <a:pathLst>
                  <a:path w="20526" h="21600" extrusionOk="0">
                    <a:moveTo>
                      <a:pt x="11028" y="0"/>
                    </a:moveTo>
                    <a:lnTo>
                      <a:pt x="19270" y="7609"/>
                    </a:lnTo>
                    <a:cubicBezTo>
                      <a:pt x="20090" y="8439"/>
                      <a:pt x="20522" y="9366"/>
                      <a:pt x="20526" y="10308"/>
                    </a:cubicBezTo>
                    <a:cubicBezTo>
                      <a:pt x="20531" y="11389"/>
                      <a:pt x="19975" y="12449"/>
                      <a:pt x="18922" y="13366"/>
                    </a:cubicBezTo>
                    <a:lnTo>
                      <a:pt x="10042" y="21600"/>
                    </a:lnTo>
                    <a:cubicBezTo>
                      <a:pt x="2702" y="18720"/>
                      <a:pt x="-1069" y="13858"/>
                      <a:pt x="265" y="8993"/>
                    </a:cubicBezTo>
                    <a:cubicBezTo>
                      <a:pt x="1281" y="5289"/>
                      <a:pt x="5208" y="2008"/>
                      <a:pt x="11028" y="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89" name="Shape 1605">
                <a:extLst>
                  <a:ext uri="{FF2B5EF4-FFF2-40B4-BE49-F238E27FC236}">
                    <a16:creationId xmlns:a16="http://schemas.microsoft.com/office/drawing/2014/main" id="{F10C5122-911F-25C3-1538-354CBE87F91A}"/>
                  </a:ext>
                </a:extLst>
              </p:cNvPr>
              <p:cNvSpPr/>
              <p:nvPr/>
            </p:nvSpPr>
            <p:spPr>
              <a:xfrm rot="17981697">
                <a:off x="5042708" y="3203377"/>
                <a:ext cx="719915" cy="475930"/>
              </a:xfrm>
              <a:custGeom>
                <a:avLst/>
                <a:gdLst/>
                <a:ahLst/>
                <a:cxnLst>
                  <a:cxn ang="0">
                    <a:pos x="wd2" y="hd2"/>
                  </a:cxn>
                  <a:cxn ang="5400000">
                    <a:pos x="wd2" y="hd2"/>
                  </a:cxn>
                  <a:cxn ang="10800000">
                    <a:pos x="wd2" y="hd2"/>
                  </a:cxn>
                  <a:cxn ang="16200000">
                    <a:pos x="wd2" y="hd2"/>
                  </a:cxn>
                </a:cxnLst>
                <a:rect l="0" t="0" r="r" b="b"/>
                <a:pathLst>
                  <a:path w="21600" h="20669" extrusionOk="0">
                    <a:moveTo>
                      <a:pt x="0" y="18004"/>
                    </a:moveTo>
                    <a:lnTo>
                      <a:pt x="5317" y="4786"/>
                    </a:lnTo>
                    <a:cubicBezTo>
                      <a:pt x="5791" y="3331"/>
                      <a:pt x="6555" y="2109"/>
                      <a:pt x="7513" y="1271"/>
                    </a:cubicBezTo>
                    <a:cubicBezTo>
                      <a:pt x="8396" y="500"/>
                      <a:pt x="9409" y="87"/>
                      <a:pt x="10444" y="76"/>
                    </a:cubicBezTo>
                    <a:lnTo>
                      <a:pt x="21600" y="0"/>
                    </a:lnTo>
                    <a:cubicBezTo>
                      <a:pt x="21592" y="7375"/>
                      <a:pt x="18838" y="14187"/>
                      <a:pt x="14370" y="17883"/>
                    </a:cubicBezTo>
                    <a:cubicBezTo>
                      <a:pt x="9933" y="21554"/>
                      <a:pt x="4467" y="21600"/>
                      <a:pt x="0" y="18004"/>
                    </a:cubicBezTo>
                    <a:close/>
                  </a:path>
                </a:pathLst>
              </a:custGeom>
              <a:solidFill>
                <a:schemeClr val="accent5"/>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100" name="Shape 1616">
                <a:extLst>
                  <a:ext uri="{FF2B5EF4-FFF2-40B4-BE49-F238E27FC236}">
                    <a16:creationId xmlns:a16="http://schemas.microsoft.com/office/drawing/2014/main" id="{D01DCB38-9E76-8FF7-906B-1BBA08E4E1E6}"/>
                  </a:ext>
                </a:extLst>
              </p:cNvPr>
              <p:cNvSpPr/>
              <p:nvPr/>
            </p:nvSpPr>
            <p:spPr>
              <a:xfrm>
                <a:off x="5073028" y="3149200"/>
                <a:ext cx="683686" cy="52899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2500" b="1" cap="none">
                    <a:solidFill>
                      <a:srgbClr val="FFFFFF"/>
                    </a:solidFill>
                  </a:defRPr>
                </a:lvl1pPr>
              </a:lstStyle>
              <a:p>
                <a:r>
                  <a:rPr lang="ar-EG" dirty="0"/>
                  <a:t>05</a:t>
                </a:r>
                <a:endParaRPr dirty="0"/>
              </a:p>
            </p:txBody>
          </p:sp>
        </p:grpSp>
      </p:grpSp>
      <p:grpSp>
        <p:nvGrpSpPr>
          <p:cNvPr id="110" name="مجموعة 109">
            <a:extLst>
              <a:ext uri="{FF2B5EF4-FFF2-40B4-BE49-F238E27FC236}">
                <a16:creationId xmlns:a16="http://schemas.microsoft.com/office/drawing/2014/main" id="{F2786ADA-E528-2BB8-475F-3AC1BAB28E2C}"/>
              </a:ext>
            </a:extLst>
          </p:cNvPr>
          <p:cNvGrpSpPr/>
          <p:nvPr/>
        </p:nvGrpSpPr>
        <p:grpSpPr>
          <a:xfrm>
            <a:off x="6970998" y="2988675"/>
            <a:ext cx="1114256" cy="1035932"/>
            <a:chOff x="6970998" y="2988675"/>
            <a:chExt cx="1114256" cy="1035932"/>
          </a:xfrm>
        </p:grpSpPr>
        <p:sp>
          <p:nvSpPr>
            <p:cNvPr id="84" name="Shape 1600">
              <a:extLst>
                <a:ext uri="{FF2B5EF4-FFF2-40B4-BE49-F238E27FC236}">
                  <a16:creationId xmlns:a16="http://schemas.microsoft.com/office/drawing/2014/main" id="{CD5BFCA3-0BAF-CE06-1717-4762BA0C195E}"/>
                </a:ext>
              </a:extLst>
            </p:cNvPr>
            <p:cNvSpPr/>
            <p:nvPr/>
          </p:nvSpPr>
          <p:spPr>
            <a:xfrm rot="7217434">
              <a:off x="7368486" y="3466218"/>
              <a:ext cx="699920" cy="416857"/>
            </a:xfrm>
            <a:custGeom>
              <a:avLst/>
              <a:gdLst/>
              <a:ahLst/>
              <a:cxnLst>
                <a:cxn ang="0">
                  <a:pos x="wd2" y="hd2"/>
                </a:cxn>
                <a:cxn ang="5400000">
                  <a:pos x="wd2" y="hd2"/>
                </a:cxn>
                <a:cxn ang="10800000">
                  <a:pos x="wd2" y="hd2"/>
                </a:cxn>
                <a:cxn ang="16200000">
                  <a:pos x="wd2" y="hd2"/>
                </a:cxn>
              </a:cxnLst>
              <a:rect l="0" t="0" r="r" b="b"/>
              <a:pathLst>
                <a:path w="21600" h="20681" extrusionOk="0">
                  <a:moveTo>
                    <a:pt x="0" y="2750"/>
                  </a:moveTo>
                  <a:lnTo>
                    <a:pt x="5219" y="16289"/>
                  </a:lnTo>
                  <a:cubicBezTo>
                    <a:pt x="5711" y="17478"/>
                    <a:pt x="6361" y="18481"/>
                    <a:pt x="7124" y="19229"/>
                  </a:cubicBezTo>
                  <a:cubicBezTo>
                    <a:pt x="8031" y="20119"/>
                    <a:pt x="9069" y="20619"/>
                    <a:pt x="10136" y="20681"/>
                  </a:cubicBezTo>
                  <a:lnTo>
                    <a:pt x="21600" y="20594"/>
                  </a:lnTo>
                  <a:cubicBezTo>
                    <a:pt x="20992" y="12762"/>
                    <a:pt x="17943" y="5938"/>
                    <a:pt x="13486" y="2434"/>
                  </a:cubicBezTo>
                  <a:cubicBezTo>
                    <a:pt x="9222" y="-919"/>
                    <a:pt x="4200" y="-801"/>
                    <a:pt x="0" y="275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85" name="Shape 1601">
              <a:extLst>
                <a:ext uri="{FF2B5EF4-FFF2-40B4-BE49-F238E27FC236}">
                  <a16:creationId xmlns:a16="http://schemas.microsoft.com/office/drawing/2014/main" id="{45D099ED-F66A-09AC-21A5-E4F349503D6C}"/>
                </a:ext>
              </a:extLst>
            </p:cNvPr>
            <p:cNvSpPr/>
            <p:nvPr/>
          </p:nvSpPr>
          <p:spPr>
            <a:xfrm rot="7217434">
              <a:off x="7495162" y="2803897"/>
              <a:ext cx="405313" cy="774870"/>
            </a:xfrm>
            <a:custGeom>
              <a:avLst/>
              <a:gdLst/>
              <a:ahLst/>
              <a:cxnLst>
                <a:cxn ang="0">
                  <a:pos x="wd2" y="hd2"/>
                </a:cxn>
                <a:cxn ang="5400000">
                  <a:pos x="wd2" y="hd2"/>
                </a:cxn>
                <a:cxn ang="10800000">
                  <a:pos x="wd2" y="hd2"/>
                </a:cxn>
                <a:cxn ang="16200000">
                  <a:pos x="wd2" y="hd2"/>
                </a:cxn>
              </a:cxnLst>
              <a:rect l="0" t="0" r="r" b="b"/>
              <a:pathLst>
                <a:path w="20526" h="21600" extrusionOk="0">
                  <a:moveTo>
                    <a:pt x="11028" y="0"/>
                  </a:moveTo>
                  <a:lnTo>
                    <a:pt x="19270" y="7609"/>
                  </a:lnTo>
                  <a:cubicBezTo>
                    <a:pt x="20090" y="8439"/>
                    <a:pt x="20522" y="9366"/>
                    <a:pt x="20526" y="10308"/>
                  </a:cubicBezTo>
                  <a:cubicBezTo>
                    <a:pt x="20531" y="11389"/>
                    <a:pt x="19975" y="12449"/>
                    <a:pt x="18922" y="13366"/>
                  </a:cubicBezTo>
                  <a:lnTo>
                    <a:pt x="10042" y="21600"/>
                  </a:lnTo>
                  <a:cubicBezTo>
                    <a:pt x="2702" y="18720"/>
                    <a:pt x="-1069" y="13858"/>
                    <a:pt x="265" y="8993"/>
                  </a:cubicBezTo>
                  <a:cubicBezTo>
                    <a:pt x="1281" y="5289"/>
                    <a:pt x="5208" y="2008"/>
                    <a:pt x="11028" y="0"/>
                  </a:cubicBezTo>
                  <a:close/>
                </a:path>
              </a:pathLst>
            </a:custGeom>
            <a:solidFill>
              <a:schemeClr val="bg2">
                <a:lumMod val="75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86" name="Shape 1602">
              <a:extLst>
                <a:ext uri="{FF2B5EF4-FFF2-40B4-BE49-F238E27FC236}">
                  <a16:creationId xmlns:a16="http://schemas.microsoft.com/office/drawing/2014/main" id="{CBAC41CB-7AAE-7BF2-026B-20853FE742A9}"/>
                </a:ext>
              </a:extLst>
            </p:cNvPr>
            <p:cNvSpPr/>
            <p:nvPr/>
          </p:nvSpPr>
          <p:spPr>
            <a:xfrm rot="7217434">
              <a:off x="6929506" y="3174330"/>
              <a:ext cx="719915" cy="475930"/>
            </a:xfrm>
            <a:custGeom>
              <a:avLst/>
              <a:gdLst/>
              <a:ahLst/>
              <a:cxnLst>
                <a:cxn ang="0">
                  <a:pos x="wd2" y="hd2"/>
                </a:cxn>
                <a:cxn ang="5400000">
                  <a:pos x="wd2" y="hd2"/>
                </a:cxn>
                <a:cxn ang="10800000">
                  <a:pos x="wd2" y="hd2"/>
                </a:cxn>
                <a:cxn ang="16200000">
                  <a:pos x="wd2" y="hd2"/>
                </a:cxn>
              </a:cxnLst>
              <a:rect l="0" t="0" r="r" b="b"/>
              <a:pathLst>
                <a:path w="21600" h="20669" extrusionOk="0">
                  <a:moveTo>
                    <a:pt x="0" y="18004"/>
                  </a:moveTo>
                  <a:lnTo>
                    <a:pt x="5317" y="4786"/>
                  </a:lnTo>
                  <a:cubicBezTo>
                    <a:pt x="5791" y="3331"/>
                    <a:pt x="6555" y="2109"/>
                    <a:pt x="7513" y="1271"/>
                  </a:cubicBezTo>
                  <a:cubicBezTo>
                    <a:pt x="8396" y="500"/>
                    <a:pt x="9409" y="87"/>
                    <a:pt x="10444" y="76"/>
                  </a:cubicBezTo>
                  <a:lnTo>
                    <a:pt x="21600" y="0"/>
                  </a:lnTo>
                  <a:cubicBezTo>
                    <a:pt x="21592" y="7375"/>
                    <a:pt x="18838" y="14187"/>
                    <a:pt x="14370" y="17883"/>
                  </a:cubicBezTo>
                  <a:cubicBezTo>
                    <a:pt x="9933" y="21554"/>
                    <a:pt x="4467" y="21600"/>
                    <a:pt x="0" y="18004"/>
                  </a:cubicBezTo>
                  <a:close/>
                </a:path>
              </a:pathLst>
            </a:custGeom>
            <a:solidFill>
              <a:schemeClr val="accent4">
                <a:lumMod val="50000"/>
              </a:schemeClr>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dirty="0"/>
            </a:p>
          </p:txBody>
        </p:sp>
        <p:sp>
          <p:nvSpPr>
            <p:cNvPr id="101" name="Shape 1617">
              <a:extLst>
                <a:ext uri="{FF2B5EF4-FFF2-40B4-BE49-F238E27FC236}">
                  <a16:creationId xmlns:a16="http://schemas.microsoft.com/office/drawing/2014/main" id="{B49A4A3E-FED7-6491-8AF8-D96EFF7C9B0E}"/>
                </a:ext>
              </a:extLst>
            </p:cNvPr>
            <p:cNvSpPr/>
            <p:nvPr/>
          </p:nvSpPr>
          <p:spPr>
            <a:xfrm>
              <a:off x="6970998" y="3156657"/>
              <a:ext cx="683686" cy="52899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2500" b="1" cap="none">
                  <a:solidFill>
                    <a:srgbClr val="FFFFFF"/>
                  </a:solidFill>
                </a:defRPr>
              </a:lvl1pPr>
            </a:lstStyle>
            <a:p>
              <a:r>
                <a:rPr lang="ar-EG" dirty="0"/>
                <a:t>02</a:t>
              </a:r>
              <a:endParaRPr dirty="0"/>
            </a:p>
          </p:txBody>
        </p:sp>
      </p:grpSp>
      <p:sp>
        <p:nvSpPr>
          <p:cNvPr id="103" name="مربع نص 102">
            <a:extLst>
              <a:ext uri="{FF2B5EF4-FFF2-40B4-BE49-F238E27FC236}">
                <a16:creationId xmlns:a16="http://schemas.microsoft.com/office/drawing/2014/main" id="{DE4A8E57-1321-7B9C-E4EF-E30661C4AD84}"/>
              </a:ext>
            </a:extLst>
          </p:cNvPr>
          <p:cNvSpPr txBox="1"/>
          <p:nvPr/>
        </p:nvSpPr>
        <p:spPr>
          <a:xfrm>
            <a:off x="7640865" y="1384713"/>
            <a:ext cx="3301177" cy="923330"/>
          </a:xfrm>
          <a:prstGeom prst="rect">
            <a:avLst/>
          </a:prstGeom>
          <a:noFill/>
        </p:spPr>
        <p:txBody>
          <a:bodyPr wrap="square">
            <a:spAutoFit/>
          </a:bodyPr>
          <a:lstStyle/>
          <a:p>
            <a:pPr algn="justLow"/>
            <a:r>
              <a:rPr lang="ar-EG" dirty="0">
                <a:solidFill>
                  <a:srgbClr val="C00000"/>
                </a:solidFill>
                <a:cs typeface="mohammad bold art 1" pitchFamily="2" charset="-78"/>
              </a:rPr>
              <a:t>اللعب أداة تربوية تساعد في إحداث تفاعل الفرد مع البيئة لغرض التعلم وإنماء الشخصية والسلوك.</a:t>
            </a:r>
            <a:endParaRPr lang="en-US" dirty="0">
              <a:solidFill>
                <a:srgbClr val="C00000"/>
              </a:solidFill>
              <a:cs typeface="mohammad bold art 1" pitchFamily="2" charset="-78"/>
            </a:endParaRPr>
          </a:p>
        </p:txBody>
      </p:sp>
      <p:sp>
        <p:nvSpPr>
          <p:cNvPr id="104" name="مربع نص 103">
            <a:extLst>
              <a:ext uri="{FF2B5EF4-FFF2-40B4-BE49-F238E27FC236}">
                <a16:creationId xmlns:a16="http://schemas.microsoft.com/office/drawing/2014/main" id="{1621F50E-C620-33C1-4C5F-F4650CDD5227}"/>
              </a:ext>
            </a:extLst>
          </p:cNvPr>
          <p:cNvSpPr txBox="1"/>
          <p:nvPr/>
        </p:nvSpPr>
        <p:spPr>
          <a:xfrm>
            <a:off x="8162376" y="2713614"/>
            <a:ext cx="2779666" cy="1754326"/>
          </a:xfrm>
          <a:prstGeom prst="rect">
            <a:avLst/>
          </a:prstGeom>
          <a:noFill/>
        </p:spPr>
        <p:txBody>
          <a:bodyPr wrap="square">
            <a:spAutoFit/>
          </a:bodyPr>
          <a:lstStyle/>
          <a:p>
            <a:pPr algn="justLow"/>
            <a:r>
              <a:rPr lang="ar-EG" dirty="0">
                <a:solidFill>
                  <a:schemeClr val="accent4">
                    <a:lumMod val="75000"/>
                  </a:schemeClr>
                </a:solidFill>
                <a:cs typeface="mohammad bold art 1" pitchFamily="2" charset="-78"/>
              </a:rPr>
              <a:t>من خلال استخدام الألعاب كوسائل تعليمية، يساعد ذلك الطلاب على تثبيت المعلومات، فالمعلومة التي يتم تقديمها من خلال اللعب لا يمكن نسيانها أبدًا.</a:t>
            </a:r>
            <a:endParaRPr lang="en-US" dirty="0">
              <a:solidFill>
                <a:schemeClr val="accent4">
                  <a:lumMod val="75000"/>
                </a:schemeClr>
              </a:solidFill>
              <a:cs typeface="mohammad bold art 1" pitchFamily="2" charset="-78"/>
            </a:endParaRPr>
          </a:p>
        </p:txBody>
      </p:sp>
      <p:sp>
        <p:nvSpPr>
          <p:cNvPr id="105" name="مربع نص 104">
            <a:extLst>
              <a:ext uri="{FF2B5EF4-FFF2-40B4-BE49-F238E27FC236}">
                <a16:creationId xmlns:a16="http://schemas.microsoft.com/office/drawing/2014/main" id="{F23F06FC-3CDE-2162-EB6E-A2CD16EB005B}"/>
              </a:ext>
            </a:extLst>
          </p:cNvPr>
          <p:cNvSpPr txBox="1"/>
          <p:nvPr/>
        </p:nvSpPr>
        <p:spPr>
          <a:xfrm>
            <a:off x="7704498" y="4873122"/>
            <a:ext cx="3301177" cy="1200329"/>
          </a:xfrm>
          <a:prstGeom prst="rect">
            <a:avLst/>
          </a:prstGeom>
          <a:noFill/>
        </p:spPr>
        <p:txBody>
          <a:bodyPr wrap="square">
            <a:spAutoFit/>
          </a:bodyPr>
          <a:lstStyle/>
          <a:p>
            <a:pPr algn="justLow"/>
            <a:r>
              <a:rPr lang="ar-EG" dirty="0">
                <a:solidFill>
                  <a:srgbClr val="FD3236"/>
                </a:solidFill>
                <a:cs typeface="mohammad bold art 1" pitchFamily="2" charset="-78"/>
              </a:rPr>
              <a:t>يعتبر اللعب طريقة علاجية يلجأ إليها المربون لمساعدتهم في حل بعض المشكلات التي يعاني منها بعض الأطفال.</a:t>
            </a:r>
            <a:endParaRPr lang="en-US" dirty="0">
              <a:solidFill>
                <a:srgbClr val="FD3236"/>
              </a:solidFill>
              <a:cs typeface="mohammad bold art 1" pitchFamily="2" charset="-78"/>
            </a:endParaRPr>
          </a:p>
        </p:txBody>
      </p:sp>
      <p:sp>
        <p:nvSpPr>
          <p:cNvPr id="106" name="مربع نص 105">
            <a:extLst>
              <a:ext uri="{FF2B5EF4-FFF2-40B4-BE49-F238E27FC236}">
                <a16:creationId xmlns:a16="http://schemas.microsoft.com/office/drawing/2014/main" id="{FE7BF6A5-5547-2ED7-94A7-2668647E6B3A}"/>
              </a:ext>
            </a:extLst>
          </p:cNvPr>
          <p:cNvSpPr txBox="1"/>
          <p:nvPr/>
        </p:nvSpPr>
        <p:spPr>
          <a:xfrm>
            <a:off x="1249783" y="1383062"/>
            <a:ext cx="3678990" cy="1200329"/>
          </a:xfrm>
          <a:prstGeom prst="rect">
            <a:avLst/>
          </a:prstGeom>
          <a:noFill/>
        </p:spPr>
        <p:txBody>
          <a:bodyPr wrap="square">
            <a:spAutoFit/>
          </a:bodyPr>
          <a:lstStyle/>
          <a:p>
            <a:pPr algn="justLow"/>
            <a:r>
              <a:rPr lang="ar-EG" dirty="0">
                <a:solidFill>
                  <a:srgbClr val="5E8830"/>
                </a:solidFill>
                <a:cs typeface="mohammad bold art 1" pitchFamily="2" charset="-78"/>
              </a:rPr>
              <a:t>يعتبر اللعب وسيلة مهمة من وسائل التفريغ عن الانفعالات المختلفة لدى الطالب حيث تظهر الهوايات والميل للمجموعات والشعور بالمكانة.</a:t>
            </a:r>
            <a:endParaRPr lang="en-US" dirty="0">
              <a:solidFill>
                <a:srgbClr val="5E8830"/>
              </a:solidFill>
              <a:cs typeface="mohammad bold art 1" pitchFamily="2" charset="-78"/>
            </a:endParaRPr>
          </a:p>
        </p:txBody>
      </p:sp>
      <p:sp>
        <p:nvSpPr>
          <p:cNvPr id="107" name="مربع نص 106">
            <a:extLst>
              <a:ext uri="{FF2B5EF4-FFF2-40B4-BE49-F238E27FC236}">
                <a16:creationId xmlns:a16="http://schemas.microsoft.com/office/drawing/2014/main" id="{5E2CC656-C6FF-E788-8AAC-FE17D603BDE0}"/>
              </a:ext>
            </a:extLst>
          </p:cNvPr>
          <p:cNvSpPr txBox="1"/>
          <p:nvPr/>
        </p:nvSpPr>
        <p:spPr>
          <a:xfrm>
            <a:off x="1249782" y="3054438"/>
            <a:ext cx="3224445" cy="923330"/>
          </a:xfrm>
          <a:prstGeom prst="rect">
            <a:avLst/>
          </a:prstGeom>
          <a:noFill/>
        </p:spPr>
        <p:txBody>
          <a:bodyPr wrap="square">
            <a:spAutoFit/>
          </a:bodyPr>
          <a:lstStyle/>
          <a:p>
            <a:pPr algn="justLow"/>
            <a:r>
              <a:rPr lang="ar-EG" dirty="0">
                <a:solidFill>
                  <a:srgbClr val="A02B93"/>
                </a:solidFill>
                <a:cs typeface="mohammad bold art 1" pitchFamily="2" charset="-78"/>
              </a:rPr>
              <a:t>يمثل اللعب وسيلة تعليمية تقرب المفاهيم وتساعد في إدراك المعاني للأشياء.</a:t>
            </a:r>
            <a:endParaRPr lang="en-US" dirty="0">
              <a:solidFill>
                <a:srgbClr val="A02B93"/>
              </a:solidFill>
              <a:cs typeface="mohammad bold art 1" pitchFamily="2" charset="-78"/>
            </a:endParaRPr>
          </a:p>
        </p:txBody>
      </p:sp>
      <p:sp>
        <p:nvSpPr>
          <p:cNvPr id="108" name="مربع نص 107">
            <a:extLst>
              <a:ext uri="{FF2B5EF4-FFF2-40B4-BE49-F238E27FC236}">
                <a16:creationId xmlns:a16="http://schemas.microsoft.com/office/drawing/2014/main" id="{7B15BEB5-9A8C-B5DA-24AD-BFFDFF4CC2D3}"/>
              </a:ext>
            </a:extLst>
          </p:cNvPr>
          <p:cNvSpPr txBox="1"/>
          <p:nvPr/>
        </p:nvSpPr>
        <p:spPr>
          <a:xfrm>
            <a:off x="1249782" y="4693602"/>
            <a:ext cx="3721235" cy="1200329"/>
          </a:xfrm>
          <a:prstGeom prst="rect">
            <a:avLst/>
          </a:prstGeom>
          <a:noFill/>
        </p:spPr>
        <p:txBody>
          <a:bodyPr wrap="square">
            <a:spAutoFit/>
          </a:bodyPr>
          <a:lstStyle/>
          <a:p>
            <a:pPr algn="justLow"/>
            <a:r>
              <a:rPr lang="ar-EG" dirty="0">
                <a:solidFill>
                  <a:srgbClr val="7A66AF"/>
                </a:solidFill>
                <a:cs typeface="mohammad bold art 1" pitchFamily="2" charset="-78"/>
              </a:rPr>
              <a:t>يعتبر استراتيجية التعليم القائم على الألعاب أداة فعالة في تفريد التعلم وتنظيمه لمواجهة الفروق الفردية وتعليم الأطفال، وفقًا لإمكاناتهم وقدراتهم</a:t>
            </a:r>
            <a:endParaRPr lang="en-US" dirty="0">
              <a:solidFill>
                <a:srgbClr val="7A66AF"/>
              </a:solidFill>
              <a:cs typeface="mohammad bold art 1" pitchFamily="2" charset="-78"/>
            </a:endParaRPr>
          </a:p>
        </p:txBody>
      </p:sp>
      <p:sp>
        <p:nvSpPr>
          <p:cNvPr id="117" name="مربع نص 116">
            <a:extLst>
              <a:ext uri="{FF2B5EF4-FFF2-40B4-BE49-F238E27FC236}">
                <a16:creationId xmlns:a16="http://schemas.microsoft.com/office/drawing/2014/main" id="{16BFD069-8AC2-2386-B79F-F0EC9A3DD0EC}"/>
              </a:ext>
            </a:extLst>
          </p:cNvPr>
          <p:cNvSpPr txBox="1"/>
          <p:nvPr/>
        </p:nvSpPr>
        <p:spPr>
          <a:xfrm>
            <a:off x="567446" y="334067"/>
            <a:ext cx="11624554" cy="584775"/>
          </a:xfrm>
          <a:prstGeom prst="rect">
            <a:avLst/>
          </a:prstGeom>
          <a:noFill/>
        </p:spPr>
        <p:txBody>
          <a:bodyPr wrap="square">
            <a:spAutoFit/>
          </a:bodyPr>
          <a:lstStyle/>
          <a:p>
            <a:pPr algn="ctr"/>
            <a:r>
              <a:rPr lang="ar-EG" sz="3200" b="1" dirty="0">
                <a:solidFill>
                  <a:schemeClr val="tx1">
                    <a:lumMod val="75000"/>
                    <a:lumOff val="25000"/>
                  </a:schemeClr>
                </a:solidFill>
                <a:cs typeface="mohammad bold art 1" pitchFamily="2" charset="-78"/>
              </a:rPr>
              <a:t>أسس استخدام الألعاب التعليمية في تدريس الدراسات الاجتماعية</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6032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9"/>
                                        </p:tgtEl>
                                        <p:attrNameLst>
                                          <p:attrName>r</p:attrName>
                                        </p:attrNameLst>
                                      </p:cBhvr>
                                    </p:animRot>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1000"/>
                                        <p:tgtEl>
                                          <p:spTgt spid="103"/>
                                        </p:tgtEl>
                                      </p:cBhvr>
                                    </p:animEffect>
                                    <p:anim calcmode="lin" valueType="num">
                                      <p:cBhvr>
                                        <p:cTn id="11" dur="1000" fill="hold"/>
                                        <p:tgtEl>
                                          <p:spTgt spid="103"/>
                                        </p:tgtEl>
                                        <p:attrNameLst>
                                          <p:attrName>ppt_x</p:attrName>
                                        </p:attrNameLst>
                                      </p:cBhvr>
                                      <p:tavLst>
                                        <p:tav tm="0">
                                          <p:val>
                                            <p:strVal val="#ppt_x"/>
                                          </p:val>
                                        </p:tav>
                                        <p:tav tm="100000">
                                          <p:val>
                                            <p:strVal val="#ppt_x"/>
                                          </p:val>
                                        </p:tav>
                                      </p:tavLst>
                                    </p:anim>
                                    <p:anim calcmode="lin" valueType="num">
                                      <p:cBhvr>
                                        <p:cTn id="12" dur="1000" fill="hold"/>
                                        <p:tgtEl>
                                          <p:spTgt spid="103"/>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8" presetClass="emph" presetSubtype="0" fill="hold" nodeType="afterEffect">
                                  <p:stCondLst>
                                    <p:cond delay="0"/>
                                  </p:stCondLst>
                                  <p:childTnLst>
                                    <p:animRot by="21600000">
                                      <p:cBhvr>
                                        <p:cTn id="15" dur="2000" fill="hold"/>
                                        <p:tgtEl>
                                          <p:spTgt spid="110"/>
                                        </p:tgtEl>
                                        <p:attrNameLst>
                                          <p:attrName>r</p:attrName>
                                        </p:attrNameLst>
                                      </p:cBhvr>
                                    </p:animRot>
                                  </p:childTnLst>
                                </p:cTn>
                              </p:par>
                            </p:childTnLst>
                          </p:cTn>
                        </p:par>
                        <p:par>
                          <p:cTn id="16" fill="hold">
                            <p:stCondLst>
                              <p:cond delay="5000"/>
                            </p:stCondLst>
                            <p:childTnLst>
                              <p:par>
                                <p:cTn id="17" presetID="42" presetClass="entr" presetSubtype="0"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8" presetClass="emph" presetSubtype="0" fill="hold" nodeType="afterEffect">
                                  <p:stCondLst>
                                    <p:cond delay="0"/>
                                  </p:stCondLst>
                                  <p:childTnLst>
                                    <p:animRot by="21600000">
                                      <p:cBhvr>
                                        <p:cTn id="24" dur="2000" fill="hold"/>
                                        <p:tgtEl>
                                          <p:spTgt spid="111"/>
                                        </p:tgtEl>
                                        <p:attrNameLst>
                                          <p:attrName>r</p:attrName>
                                        </p:attrNameLst>
                                      </p:cBhvr>
                                    </p:animRot>
                                  </p:childTnLst>
                                </p:cTn>
                              </p:par>
                            </p:childTnLst>
                          </p:cTn>
                        </p:par>
                        <p:par>
                          <p:cTn id="25" fill="hold">
                            <p:stCondLst>
                              <p:cond delay="8000"/>
                            </p:stCondLst>
                            <p:childTnLst>
                              <p:par>
                                <p:cTn id="26" presetID="42" presetClass="entr" presetSubtype="0"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1000"/>
                                        <p:tgtEl>
                                          <p:spTgt spid="105"/>
                                        </p:tgtEl>
                                      </p:cBhvr>
                                    </p:animEffect>
                                    <p:anim calcmode="lin" valueType="num">
                                      <p:cBhvr>
                                        <p:cTn id="29" dur="1000" fill="hold"/>
                                        <p:tgtEl>
                                          <p:spTgt spid="105"/>
                                        </p:tgtEl>
                                        <p:attrNameLst>
                                          <p:attrName>ppt_x</p:attrName>
                                        </p:attrNameLst>
                                      </p:cBhvr>
                                      <p:tavLst>
                                        <p:tav tm="0">
                                          <p:val>
                                            <p:strVal val="#ppt_x"/>
                                          </p:val>
                                        </p:tav>
                                        <p:tav tm="100000">
                                          <p:val>
                                            <p:strVal val="#ppt_x"/>
                                          </p:val>
                                        </p:tav>
                                      </p:tavLst>
                                    </p:anim>
                                    <p:anim calcmode="lin" valueType="num">
                                      <p:cBhvr>
                                        <p:cTn id="30" dur="1000" fill="hold"/>
                                        <p:tgtEl>
                                          <p:spTgt spid="105"/>
                                        </p:tgtEl>
                                        <p:attrNameLst>
                                          <p:attrName>ppt_y</p:attrName>
                                        </p:attrNameLst>
                                      </p:cBhvr>
                                      <p:tavLst>
                                        <p:tav tm="0">
                                          <p:val>
                                            <p:strVal val="#ppt_y+.1"/>
                                          </p:val>
                                        </p:tav>
                                        <p:tav tm="100000">
                                          <p:val>
                                            <p:strVal val="#ppt_y"/>
                                          </p:val>
                                        </p:tav>
                                      </p:tavLst>
                                    </p:anim>
                                  </p:childTnLst>
                                </p:cTn>
                              </p:par>
                            </p:childTnLst>
                          </p:cTn>
                        </p:par>
                        <p:par>
                          <p:cTn id="31" fill="hold">
                            <p:stCondLst>
                              <p:cond delay="9000"/>
                            </p:stCondLst>
                            <p:childTnLst>
                              <p:par>
                                <p:cTn id="32" presetID="8" presetClass="emph" presetSubtype="0" fill="hold" nodeType="afterEffect">
                                  <p:stCondLst>
                                    <p:cond delay="0"/>
                                  </p:stCondLst>
                                  <p:childTnLst>
                                    <p:animRot by="21600000">
                                      <p:cBhvr>
                                        <p:cTn id="33" dur="2000" fill="hold"/>
                                        <p:tgtEl>
                                          <p:spTgt spid="116"/>
                                        </p:tgtEl>
                                        <p:attrNameLst>
                                          <p:attrName>r</p:attrName>
                                        </p:attrNameLst>
                                      </p:cBhvr>
                                    </p:animRot>
                                  </p:childTnLst>
                                </p:cTn>
                              </p:par>
                            </p:childTnLst>
                          </p:cTn>
                        </p:par>
                        <p:par>
                          <p:cTn id="34" fill="hold">
                            <p:stCondLst>
                              <p:cond delay="11000"/>
                            </p:stCondLst>
                            <p:childTnLst>
                              <p:par>
                                <p:cTn id="35" presetID="42" presetClass="entr" presetSubtype="0"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1000"/>
                                        <p:tgtEl>
                                          <p:spTgt spid="108"/>
                                        </p:tgtEl>
                                      </p:cBhvr>
                                    </p:animEffect>
                                    <p:anim calcmode="lin" valueType="num">
                                      <p:cBhvr>
                                        <p:cTn id="38" dur="1000" fill="hold"/>
                                        <p:tgtEl>
                                          <p:spTgt spid="108"/>
                                        </p:tgtEl>
                                        <p:attrNameLst>
                                          <p:attrName>ppt_x</p:attrName>
                                        </p:attrNameLst>
                                      </p:cBhvr>
                                      <p:tavLst>
                                        <p:tav tm="0">
                                          <p:val>
                                            <p:strVal val="#ppt_x"/>
                                          </p:val>
                                        </p:tav>
                                        <p:tav tm="100000">
                                          <p:val>
                                            <p:strVal val="#ppt_x"/>
                                          </p:val>
                                        </p:tav>
                                      </p:tavLst>
                                    </p:anim>
                                    <p:anim calcmode="lin" valueType="num">
                                      <p:cBhvr>
                                        <p:cTn id="39" dur="1000" fill="hold"/>
                                        <p:tgtEl>
                                          <p:spTgt spid="108"/>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8" presetClass="emph" presetSubtype="0" fill="hold" nodeType="afterEffect">
                                  <p:stCondLst>
                                    <p:cond delay="0"/>
                                  </p:stCondLst>
                                  <p:childTnLst>
                                    <p:animRot by="21600000">
                                      <p:cBhvr>
                                        <p:cTn id="42" dur="2000" fill="hold"/>
                                        <p:tgtEl>
                                          <p:spTgt spid="115"/>
                                        </p:tgtEl>
                                        <p:attrNameLst>
                                          <p:attrName>r</p:attrName>
                                        </p:attrNameLst>
                                      </p:cBhvr>
                                    </p:animRot>
                                  </p:childTnLst>
                                </p:cTn>
                              </p:par>
                            </p:childTnLst>
                          </p:cTn>
                        </p:par>
                        <p:par>
                          <p:cTn id="43" fill="hold">
                            <p:stCondLst>
                              <p:cond delay="14000"/>
                            </p:stCondLst>
                            <p:childTnLst>
                              <p:par>
                                <p:cTn id="44" presetID="42" presetClass="entr" presetSubtype="0" fill="hold" grpId="0" nodeType="after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15000"/>
                            </p:stCondLst>
                            <p:childTnLst>
                              <p:par>
                                <p:cTn id="50" presetID="8" presetClass="emph" presetSubtype="0" fill="hold" nodeType="afterEffect">
                                  <p:stCondLst>
                                    <p:cond delay="0"/>
                                  </p:stCondLst>
                                  <p:childTnLst>
                                    <p:animRot by="21600000">
                                      <p:cBhvr>
                                        <p:cTn id="51" dur="2000" fill="hold"/>
                                        <p:tgtEl>
                                          <p:spTgt spid="114"/>
                                        </p:tgtEl>
                                        <p:attrNameLst>
                                          <p:attrName>r</p:attrName>
                                        </p:attrNameLst>
                                      </p:cBhvr>
                                    </p:animRot>
                                  </p:childTnLst>
                                </p:cTn>
                              </p:par>
                            </p:childTnLst>
                          </p:cTn>
                        </p:par>
                        <p:par>
                          <p:cTn id="52" fill="hold">
                            <p:stCondLst>
                              <p:cond delay="17000"/>
                            </p:stCondLst>
                            <p:childTnLst>
                              <p:par>
                                <p:cTn id="53" presetID="42" presetClass="entr" presetSubtype="0"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1000"/>
                                        <p:tgtEl>
                                          <p:spTgt spid="106"/>
                                        </p:tgtEl>
                                      </p:cBhvr>
                                    </p:animEffect>
                                    <p:anim calcmode="lin" valueType="num">
                                      <p:cBhvr>
                                        <p:cTn id="56" dur="1000" fill="hold"/>
                                        <p:tgtEl>
                                          <p:spTgt spid="106"/>
                                        </p:tgtEl>
                                        <p:attrNameLst>
                                          <p:attrName>ppt_x</p:attrName>
                                        </p:attrNameLst>
                                      </p:cBhvr>
                                      <p:tavLst>
                                        <p:tav tm="0">
                                          <p:val>
                                            <p:strVal val="#ppt_x"/>
                                          </p:val>
                                        </p:tav>
                                        <p:tav tm="100000">
                                          <p:val>
                                            <p:strVal val="#ppt_x"/>
                                          </p:val>
                                        </p:tav>
                                      </p:tavLst>
                                    </p:anim>
                                    <p:anim calcmode="lin" valueType="num">
                                      <p:cBhvr>
                                        <p:cTn id="57"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2F0905C1-B4D7-F99D-69E3-8C628BF05900}"/>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94659F56-6735-F2F1-1D48-540370209C76}"/>
              </a:ext>
            </a:extLst>
          </p:cNvPr>
          <p:cNvSpPr txBox="1"/>
          <p:nvPr/>
        </p:nvSpPr>
        <p:spPr>
          <a:xfrm>
            <a:off x="1021307" y="1464527"/>
            <a:ext cx="10490280" cy="600164"/>
          </a:xfrm>
          <a:prstGeom prst="rect">
            <a:avLst/>
          </a:prstGeom>
          <a:noFill/>
        </p:spPr>
        <p:txBody>
          <a:bodyPr wrap="square">
            <a:spAutoFit/>
          </a:bodyPr>
          <a:lstStyle/>
          <a:p>
            <a:pPr algn="justLow">
              <a:lnSpc>
                <a:spcPct val="150000"/>
              </a:lnSpc>
            </a:pPr>
            <a:r>
              <a:rPr lang="ar-EG" sz="2400" dirty="0">
                <a:latin typeface="Bassam bold" panose="02000000000000000000" pitchFamily="2" charset="-78"/>
                <a:cs typeface="mohammad bold art 1" pitchFamily="2" charset="-78"/>
              </a:rPr>
              <a:t>يجني الطلاب فوائد متعددة عن تطبيق استراتيجية التعلم القائم على الألعاب نذكر منها:</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4B84972A-0D65-9E43-4154-9C867B24F27A}"/>
              </a:ext>
            </a:extLst>
          </p:cNvPr>
          <p:cNvSpPr/>
          <p:nvPr/>
        </p:nvSpPr>
        <p:spPr>
          <a:xfrm>
            <a:off x="2785578" y="278911"/>
            <a:ext cx="6961738" cy="1100594"/>
          </a:xfrm>
          <a:prstGeom prst="cloud">
            <a:avLst/>
          </a:prstGeom>
          <a:solidFill>
            <a:srgbClr val="AA0D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4613C9CE-CEFE-ECE2-1B90-6AD8DA8FB0B1}"/>
              </a:ext>
            </a:extLst>
          </p:cNvPr>
          <p:cNvSpPr txBox="1"/>
          <p:nvPr/>
        </p:nvSpPr>
        <p:spPr>
          <a:xfrm>
            <a:off x="3277565" y="503206"/>
            <a:ext cx="5751520" cy="523220"/>
          </a:xfrm>
          <a:prstGeom prst="rect">
            <a:avLst/>
          </a:prstGeom>
          <a:noFill/>
        </p:spPr>
        <p:txBody>
          <a:bodyPr wrap="square">
            <a:spAutoFit/>
          </a:bodyPr>
          <a:lstStyle/>
          <a:p>
            <a:r>
              <a:rPr lang="ar-EG" sz="2800" b="1" dirty="0">
                <a:solidFill>
                  <a:schemeClr val="bg1"/>
                </a:solidFill>
                <a:cs typeface="mohammad bold art 1" pitchFamily="2" charset="-78"/>
              </a:rPr>
              <a:t>فوائد التعليم القائم على الألعاب للطلاب</a:t>
            </a:r>
            <a:endParaRPr lang="en-US" sz="2800" dirty="0">
              <a:solidFill>
                <a:schemeClr val="bg1"/>
              </a:solidFill>
            </a:endParaRPr>
          </a:p>
        </p:txBody>
      </p:sp>
      <p:sp>
        <p:nvSpPr>
          <p:cNvPr id="2" name="مربع نص 1">
            <a:extLst>
              <a:ext uri="{FF2B5EF4-FFF2-40B4-BE49-F238E27FC236}">
                <a16:creationId xmlns:a16="http://schemas.microsoft.com/office/drawing/2014/main" id="{1A8D7F52-D172-9417-22E0-A5E4C7B37829}"/>
              </a:ext>
            </a:extLst>
          </p:cNvPr>
          <p:cNvSpPr txBox="1"/>
          <p:nvPr/>
        </p:nvSpPr>
        <p:spPr>
          <a:xfrm>
            <a:off x="7728408" y="2628781"/>
            <a:ext cx="3783179" cy="800219"/>
          </a:xfrm>
          <a:prstGeom prst="rect">
            <a:avLst/>
          </a:prstGeom>
          <a:noFill/>
        </p:spPr>
        <p:txBody>
          <a:bodyPr wrap="square">
            <a:spAutoFit/>
          </a:bodyPr>
          <a:lstStyle/>
          <a:p>
            <a:pPr algn="justLow">
              <a:lnSpc>
                <a:spcPct val="150000"/>
              </a:lnSpc>
            </a:pPr>
            <a:r>
              <a:rPr lang="ar-EG" sz="1600" dirty="0">
                <a:latin typeface="Bassam bold" panose="02000000000000000000" pitchFamily="2" charset="-78"/>
                <a:cs typeface="mohammad bold art 1" pitchFamily="2" charset="-78"/>
              </a:rPr>
              <a:t>يؤكد الطالب ذاته من خلال التفوق على الآخرين فرديًا وفي نطاق الجماعة.</a:t>
            </a:r>
            <a:endParaRPr lang="en-US" sz="1600" dirty="0">
              <a:latin typeface="Bassam bold" panose="02000000000000000000" pitchFamily="2" charset="-78"/>
              <a:cs typeface="mohammad bold art 1" pitchFamily="2" charset="-78"/>
            </a:endParaRPr>
          </a:p>
        </p:txBody>
      </p:sp>
      <p:sp>
        <p:nvSpPr>
          <p:cNvPr id="5" name="مربع نص 4">
            <a:extLst>
              <a:ext uri="{FF2B5EF4-FFF2-40B4-BE49-F238E27FC236}">
                <a16:creationId xmlns:a16="http://schemas.microsoft.com/office/drawing/2014/main" id="{EB9C52E6-C1C1-BA37-3487-9644A6F173D2}"/>
              </a:ext>
            </a:extLst>
          </p:cNvPr>
          <p:cNvSpPr txBox="1"/>
          <p:nvPr/>
        </p:nvSpPr>
        <p:spPr>
          <a:xfrm>
            <a:off x="8400985" y="3837582"/>
            <a:ext cx="3110602" cy="1169551"/>
          </a:xfrm>
          <a:prstGeom prst="rect">
            <a:avLst/>
          </a:prstGeom>
          <a:noFill/>
        </p:spPr>
        <p:txBody>
          <a:bodyPr wrap="square">
            <a:spAutoFit/>
          </a:bodyPr>
          <a:lstStyle/>
          <a:p>
            <a:pPr algn="justLow">
              <a:lnSpc>
                <a:spcPct val="150000"/>
              </a:lnSpc>
            </a:pPr>
            <a:r>
              <a:rPr lang="ar-EG" sz="1600" dirty="0">
                <a:latin typeface="Bassam bold" panose="02000000000000000000" pitchFamily="2" charset="-78"/>
                <a:cs typeface="mohammad bold art 1" pitchFamily="2" charset="-78"/>
              </a:rPr>
              <a:t>يتعلم الطالب التعاون واحترام حقوق الآخرين من خلال المشاركة في الألعاب الجماعية.</a:t>
            </a:r>
            <a:endParaRPr lang="en-US" sz="1600" dirty="0">
              <a:latin typeface="Bassam bold" panose="02000000000000000000" pitchFamily="2" charset="-78"/>
              <a:cs typeface="mohammad bold art 1" pitchFamily="2" charset="-78"/>
            </a:endParaRPr>
          </a:p>
        </p:txBody>
      </p:sp>
      <p:sp>
        <p:nvSpPr>
          <p:cNvPr id="7" name="مربع نص 6">
            <a:extLst>
              <a:ext uri="{FF2B5EF4-FFF2-40B4-BE49-F238E27FC236}">
                <a16:creationId xmlns:a16="http://schemas.microsoft.com/office/drawing/2014/main" id="{9BD49C36-08AF-8711-F77C-CF1CCF18BE0C}"/>
              </a:ext>
            </a:extLst>
          </p:cNvPr>
          <p:cNvSpPr txBox="1"/>
          <p:nvPr/>
        </p:nvSpPr>
        <p:spPr>
          <a:xfrm>
            <a:off x="7749002" y="5309787"/>
            <a:ext cx="3783179" cy="800219"/>
          </a:xfrm>
          <a:prstGeom prst="rect">
            <a:avLst/>
          </a:prstGeom>
          <a:noFill/>
        </p:spPr>
        <p:txBody>
          <a:bodyPr wrap="square">
            <a:spAutoFit/>
          </a:bodyPr>
          <a:lstStyle/>
          <a:p>
            <a:pPr algn="justLow">
              <a:lnSpc>
                <a:spcPct val="150000"/>
              </a:lnSpc>
            </a:pPr>
            <a:r>
              <a:rPr lang="ar-EG" sz="1600" dirty="0">
                <a:latin typeface="Bassam bold" panose="02000000000000000000" pitchFamily="2" charset="-78"/>
                <a:cs typeface="mohammad bold art 1" pitchFamily="2" charset="-78"/>
              </a:rPr>
              <a:t>يتعلم احترام القوانين والقواعد ويلتزم بها من خلال تنفيذ قوانين وقواعد اللعبة والالتزام بها.</a:t>
            </a:r>
            <a:endParaRPr lang="en-US" sz="1600" dirty="0">
              <a:latin typeface="Bassam bold" panose="02000000000000000000" pitchFamily="2" charset="-78"/>
              <a:cs typeface="mohammad bold art 1" pitchFamily="2" charset="-78"/>
            </a:endParaRPr>
          </a:p>
        </p:txBody>
      </p:sp>
      <p:sp>
        <p:nvSpPr>
          <p:cNvPr id="8" name="مربع نص 7">
            <a:extLst>
              <a:ext uri="{FF2B5EF4-FFF2-40B4-BE49-F238E27FC236}">
                <a16:creationId xmlns:a16="http://schemas.microsoft.com/office/drawing/2014/main" id="{C3D3E18C-FCA6-9725-C603-4E959F95B429}"/>
              </a:ext>
            </a:extLst>
          </p:cNvPr>
          <p:cNvSpPr txBox="1"/>
          <p:nvPr/>
        </p:nvSpPr>
        <p:spPr>
          <a:xfrm>
            <a:off x="940871" y="2550453"/>
            <a:ext cx="3871049" cy="1169551"/>
          </a:xfrm>
          <a:prstGeom prst="rect">
            <a:avLst/>
          </a:prstGeom>
          <a:noFill/>
        </p:spPr>
        <p:txBody>
          <a:bodyPr wrap="square">
            <a:spAutoFit/>
          </a:bodyPr>
          <a:lstStyle/>
          <a:p>
            <a:pPr algn="justLow">
              <a:lnSpc>
                <a:spcPct val="150000"/>
              </a:lnSpc>
            </a:pPr>
            <a:r>
              <a:rPr lang="ar-EG" sz="1600" dirty="0">
                <a:latin typeface="Bassam bold" panose="02000000000000000000" pitchFamily="2" charset="-78"/>
                <a:cs typeface="mohammad bold art 1" pitchFamily="2" charset="-78"/>
              </a:rPr>
              <a:t>يساعد اللعب في تنمية ذاكرة الطفل وتفكيره، وذلك من خلال محاولاته لحل المشاكل التي </a:t>
            </a:r>
            <a:r>
              <a:rPr lang="ar-EG" sz="1600" dirty="0" err="1">
                <a:latin typeface="Bassam bold" panose="02000000000000000000" pitchFamily="2" charset="-78"/>
                <a:cs typeface="mohammad bold art 1" pitchFamily="2" charset="-78"/>
              </a:rPr>
              <a:t>يواجهها</a:t>
            </a:r>
            <a:r>
              <a:rPr lang="ar-EG" sz="1600" dirty="0">
                <a:latin typeface="Bassam bold" panose="02000000000000000000" pitchFamily="2" charset="-78"/>
                <a:cs typeface="mohammad bold art 1" pitchFamily="2" charset="-78"/>
              </a:rPr>
              <a:t> أثناء لعبه.</a:t>
            </a:r>
            <a:endParaRPr lang="en-US" sz="1600" dirty="0">
              <a:latin typeface="Bassam bold" panose="02000000000000000000" pitchFamily="2" charset="-78"/>
              <a:cs typeface="mohammad bold art 1" pitchFamily="2" charset="-78"/>
            </a:endParaRPr>
          </a:p>
        </p:txBody>
      </p:sp>
      <p:sp>
        <p:nvSpPr>
          <p:cNvPr id="9" name="مربع نص 8">
            <a:extLst>
              <a:ext uri="{FF2B5EF4-FFF2-40B4-BE49-F238E27FC236}">
                <a16:creationId xmlns:a16="http://schemas.microsoft.com/office/drawing/2014/main" id="{70ACD558-15B4-F36F-E4EF-34521AC3C125}"/>
              </a:ext>
            </a:extLst>
          </p:cNvPr>
          <p:cNvSpPr txBox="1"/>
          <p:nvPr/>
        </p:nvSpPr>
        <p:spPr>
          <a:xfrm>
            <a:off x="940872" y="3855624"/>
            <a:ext cx="3195717" cy="1169551"/>
          </a:xfrm>
          <a:prstGeom prst="rect">
            <a:avLst/>
          </a:prstGeom>
          <a:noFill/>
        </p:spPr>
        <p:txBody>
          <a:bodyPr wrap="square">
            <a:spAutoFit/>
          </a:bodyPr>
          <a:lstStyle/>
          <a:p>
            <a:pPr algn="justLow">
              <a:lnSpc>
                <a:spcPct val="150000"/>
              </a:lnSpc>
            </a:pPr>
            <a:r>
              <a:rPr lang="ar-EG" sz="1600" dirty="0">
                <a:latin typeface="Bassam bold" panose="02000000000000000000" pitchFamily="2" charset="-78"/>
                <a:cs typeface="mohammad bold art 1" pitchFamily="2" charset="-78"/>
              </a:rPr>
              <a:t>اكتسب الثقة بالنفس والاعتماد عليها من خلال الأدوار التي يمثلها في اللعب وينجح في أدائها.</a:t>
            </a:r>
            <a:endParaRPr lang="en-US" sz="1600" dirty="0">
              <a:latin typeface="Bassam bold" panose="02000000000000000000" pitchFamily="2" charset="-78"/>
              <a:cs typeface="mohammad bold art 1" pitchFamily="2" charset="-78"/>
            </a:endParaRPr>
          </a:p>
        </p:txBody>
      </p:sp>
      <p:sp>
        <p:nvSpPr>
          <p:cNvPr id="10" name="مربع نص 9">
            <a:extLst>
              <a:ext uri="{FF2B5EF4-FFF2-40B4-BE49-F238E27FC236}">
                <a16:creationId xmlns:a16="http://schemas.microsoft.com/office/drawing/2014/main" id="{79D60553-707A-8124-1C14-A2DE7B0DA8EB}"/>
              </a:ext>
            </a:extLst>
          </p:cNvPr>
          <p:cNvSpPr txBox="1"/>
          <p:nvPr/>
        </p:nvSpPr>
        <p:spPr>
          <a:xfrm>
            <a:off x="940872" y="5134861"/>
            <a:ext cx="3783179" cy="800219"/>
          </a:xfrm>
          <a:prstGeom prst="rect">
            <a:avLst/>
          </a:prstGeom>
          <a:noFill/>
        </p:spPr>
        <p:txBody>
          <a:bodyPr wrap="square">
            <a:spAutoFit/>
          </a:bodyPr>
          <a:lstStyle/>
          <a:p>
            <a:pPr algn="justLow">
              <a:lnSpc>
                <a:spcPct val="150000"/>
              </a:lnSpc>
            </a:pPr>
            <a:r>
              <a:rPr lang="ar-EG" sz="1600" dirty="0">
                <a:latin typeface="Bassam bold" panose="02000000000000000000" pitchFamily="2" charset="-78"/>
                <a:cs typeface="mohammad bold art 1" pitchFamily="2" charset="-78"/>
              </a:rPr>
              <a:t>يعزز انتماء الطالب للجماعة من خلال اللعب الجماعي.</a:t>
            </a:r>
            <a:endParaRPr lang="en-US" sz="1600" dirty="0">
              <a:latin typeface="Bassam bold" panose="02000000000000000000" pitchFamily="2" charset="-78"/>
              <a:cs typeface="mohammad bold art 1" pitchFamily="2" charset="-78"/>
            </a:endParaRPr>
          </a:p>
        </p:txBody>
      </p:sp>
      <p:grpSp>
        <p:nvGrpSpPr>
          <p:cNvPr id="1038" name="مجموعة 1037">
            <a:extLst>
              <a:ext uri="{FF2B5EF4-FFF2-40B4-BE49-F238E27FC236}">
                <a16:creationId xmlns:a16="http://schemas.microsoft.com/office/drawing/2014/main" id="{BD48EA7E-FFFA-08EF-D7F2-F825950A1717}"/>
              </a:ext>
            </a:extLst>
          </p:cNvPr>
          <p:cNvGrpSpPr/>
          <p:nvPr/>
        </p:nvGrpSpPr>
        <p:grpSpPr>
          <a:xfrm>
            <a:off x="4672844" y="2625924"/>
            <a:ext cx="3286838" cy="3355586"/>
            <a:chOff x="4672844" y="2625924"/>
            <a:chExt cx="3286838" cy="3355586"/>
          </a:xfrm>
        </p:grpSpPr>
        <p:grpSp>
          <p:nvGrpSpPr>
            <p:cNvPr id="11" name="Group 2459">
              <a:extLst>
                <a:ext uri="{FF2B5EF4-FFF2-40B4-BE49-F238E27FC236}">
                  <a16:creationId xmlns:a16="http://schemas.microsoft.com/office/drawing/2014/main" id="{83667F63-D28F-1A2E-92AD-DB2268F77957}"/>
                </a:ext>
              </a:extLst>
            </p:cNvPr>
            <p:cNvGrpSpPr/>
            <p:nvPr/>
          </p:nvGrpSpPr>
          <p:grpSpPr>
            <a:xfrm rot="1877910">
              <a:off x="4672844" y="2625924"/>
              <a:ext cx="3286838" cy="3355586"/>
              <a:chOff x="0" y="0"/>
              <a:chExt cx="6838961" cy="7054846"/>
            </a:xfrm>
          </p:grpSpPr>
          <p:sp>
            <p:nvSpPr>
              <p:cNvPr id="12" name="Shape 2439">
                <a:extLst>
                  <a:ext uri="{FF2B5EF4-FFF2-40B4-BE49-F238E27FC236}">
                    <a16:creationId xmlns:a16="http://schemas.microsoft.com/office/drawing/2014/main" id="{45D51653-51E3-D754-98D6-A18DB7BACA18}"/>
                  </a:ext>
                </a:extLst>
              </p:cNvPr>
              <p:cNvSpPr/>
              <p:nvPr/>
            </p:nvSpPr>
            <p:spPr>
              <a:xfrm>
                <a:off x="2442013" y="2547243"/>
                <a:ext cx="1963987" cy="1963986"/>
              </a:xfrm>
              <a:prstGeom prst="ellipse">
                <a:avLst/>
              </a:prstGeom>
              <a:solidFill>
                <a:schemeClr val="bg2">
                  <a:lumMod val="75000"/>
                </a:schemeClr>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3" name="Shape 2440">
                <a:extLst>
                  <a:ext uri="{FF2B5EF4-FFF2-40B4-BE49-F238E27FC236}">
                    <a16:creationId xmlns:a16="http://schemas.microsoft.com/office/drawing/2014/main" id="{F100B6EE-8784-B44E-96A1-90A31BF73945}"/>
                  </a:ext>
                </a:extLst>
              </p:cNvPr>
              <p:cNvSpPr/>
              <p:nvPr/>
            </p:nvSpPr>
            <p:spPr>
              <a:xfrm>
                <a:off x="2816514" y="2921744"/>
                <a:ext cx="1214985" cy="1214984"/>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4" name="Shape 2441">
                <a:extLst>
                  <a:ext uri="{FF2B5EF4-FFF2-40B4-BE49-F238E27FC236}">
                    <a16:creationId xmlns:a16="http://schemas.microsoft.com/office/drawing/2014/main" id="{A8E118F1-F33A-4685-DD1D-D6D951E7C607}"/>
                  </a:ext>
                </a:extLst>
              </p:cNvPr>
              <p:cNvSpPr/>
              <p:nvPr/>
            </p:nvSpPr>
            <p:spPr>
              <a:xfrm rot="19782067">
                <a:off x="1487121" y="1264382"/>
                <a:ext cx="1449300" cy="335791"/>
              </a:xfrm>
              <a:prstGeom prst="rect">
                <a:avLst/>
              </a:prstGeom>
              <a:solidFill>
                <a:srgbClr val="A81C23"/>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5" name="Shape 2442">
                <a:extLst>
                  <a:ext uri="{FF2B5EF4-FFF2-40B4-BE49-F238E27FC236}">
                    <a16:creationId xmlns:a16="http://schemas.microsoft.com/office/drawing/2014/main" id="{455DE046-00F5-DC86-1E9A-6B60F4046195}"/>
                  </a:ext>
                </a:extLst>
              </p:cNvPr>
              <p:cNvSpPr/>
              <p:nvPr/>
            </p:nvSpPr>
            <p:spPr>
              <a:xfrm rot="5400000">
                <a:off x="5110854" y="3361341"/>
                <a:ext cx="1449301" cy="335790"/>
              </a:xfrm>
              <a:prstGeom prst="rect">
                <a:avLst/>
              </a:prstGeom>
              <a:solidFill>
                <a:srgbClr val="2492C7"/>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6" name="Shape 2443">
                <a:extLst>
                  <a:ext uri="{FF2B5EF4-FFF2-40B4-BE49-F238E27FC236}">
                    <a16:creationId xmlns:a16="http://schemas.microsoft.com/office/drawing/2014/main" id="{11481E91-A6B7-5FDB-CF25-64CDEF0B176B}"/>
                  </a:ext>
                </a:extLst>
              </p:cNvPr>
              <p:cNvSpPr/>
              <p:nvPr/>
            </p:nvSpPr>
            <p:spPr>
              <a:xfrm rot="1818516">
                <a:off x="3925521" y="1272849"/>
                <a:ext cx="1449300" cy="335791"/>
              </a:xfrm>
              <a:prstGeom prst="rect">
                <a:avLst/>
              </a:prstGeom>
              <a:solidFill>
                <a:srgbClr val="6FA63B"/>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7" name="Shape 2444">
                <a:extLst>
                  <a:ext uri="{FF2B5EF4-FFF2-40B4-BE49-F238E27FC236}">
                    <a16:creationId xmlns:a16="http://schemas.microsoft.com/office/drawing/2014/main" id="{876313A1-82A0-3082-6C23-36B4A05A4876}"/>
                  </a:ext>
                </a:extLst>
              </p:cNvPr>
              <p:cNvSpPr/>
              <p:nvPr/>
            </p:nvSpPr>
            <p:spPr>
              <a:xfrm rot="5400000">
                <a:off x="284854" y="3344408"/>
                <a:ext cx="1449301" cy="335790"/>
              </a:xfrm>
              <a:prstGeom prst="rect">
                <a:avLst/>
              </a:prstGeom>
              <a:solidFill>
                <a:srgbClr val="675698"/>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8" name="Shape 2445">
                <a:extLst>
                  <a:ext uri="{FF2B5EF4-FFF2-40B4-BE49-F238E27FC236}">
                    <a16:creationId xmlns:a16="http://schemas.microsoft.com/office/drawing/2014/main" id="{4ADE2842-F374-CB4F-48BC-74BF5A17A21C}"/>
                  </a:ext>
                </a:extLst>
              </p:cNvPr>
              <p:cNvSpPr/>
              <p:nvPr/>
            </p:nvSpPr>
            <p:spPr>
              <a:xfrm rot="1763156">
                <a:off x="1495588" y="5452608"/>
                <a:ext cx="1449300" cy="335790"/>
              </a:xfrm>
              <a:prstGeom prst="rect">
                <a:avLst/>
              </a:prstGeom>
              <a:solidFill>
                <a:srgbClr val="E1A41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19" name="Shape 2446">
                <a:extLst>
                  <a:ext uri="{FF2B5EF4-FFF2-40B4-BE49-F238E27FC236}">
                    <a16:creationId xmlns:a16="http://schemas.microsoft.com/office/drawing/2014/main" id="{E6B37AD4-C578-369F-5700-DFE8F9E3DDD6}"/>
                  </a:ext>
                </a:extLst>
              </p:cNvPr>
              <p:cNvSpPr/>
              <p:nvPr/>
            </p:nvSpPr>
            <p:spPr>
              <a:xfrm rot="19784903">
                <a:off x="3900121" y="5452608"/>
                <a:ext cx="1449300" cy="335790"/>
              </a:xfrm>
              <a:prstGeom prst="rect">
                <a:avLst/>
              </a:prstGeom>
              <a:solidFill>
                <a:srgbClr val="CF4C1E"/>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20" name="Shape 2447">
                <a:extLst>
                  <a:ext uri="{FF2B5EF4-FFF2-40B4-BE49-F238E27FC236}">
                    <a16:creationId xmlns:a16="http://schemas.microsoft.com/office/drawing/2014/main" id="{CBF487D3-E72F-2E76-BB92-9F52620CABEB}"/>
                  </a:ext>
                </a:extLst>
              </p:cNvPr>
              <p:cNvSpPr/>
              <p:nvPr/>
            </p:nvSpPr>
            <p:spPr>
              <a:xfrm>
                <a:off x="2681658" y="0"/>
                <a:ext cx="1492443" cy="2695120"/>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solidFill>
                <a:srgbClr val="7FB942"/>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1" name="Shape 2448">
                <a:extLst>
                  <a:ext uri="{FF2B5EF4-FFF2-40B4-BE49-F238E27FC236}">
                    <a16:creationId xmlns:a16="http://schemas.microsoft.com/office/drawing/2014/main" id="{EB2B474A-1BED-9DF9-C940-BF4D1629C42E}"/>
                  </a:ext>
                </a:extLst>
              </p:cNvPr>
              <p:cNvSpPr/>
              <p:nvPr/>
            </p:nvSpPr>
            <p:spPr>
              <a:xfrm>
                <a:off x="2965561" y="277151"/>
                <a:ext cx="924637" cy="924637"/>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22" name="Shape 2449">
                <a:extLst>
                  <a:ext uri="{FF2B5EF4-FFF2-40B4-BE49-F238E27FC236}">
                    <a16:creationId xmlns:a16="http://schemas.microsoft.com/office/drawing/2014/main" id="{09BF6059-E0B0-2F68-C699-CC46A95233C7}"/>
                  </a:ext>
                </a:extLst>
              </p:cNvPr>
              <p:cNvSpPr/>
              <p:nvPr/>
            </p:nvSpPr>
            <p:spPr>
              <a:xfrm rot="3580298">
                <a:off x="4552791" y="1100666"/>
                <a:ext cx="1492443" cy="2695121"/>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solidFill>
                <a:srgbClr val="30A7E1"/>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3" name="Shape 2450">
                <a:extLst>
                  <a:ext uri="{FF2B5EF4-FFF2-40B4-BE49-F238E27FC236}">
                    <a16:creationId xmlns:a16="http://schemas.microsoft.com/office/drawing/2014/main" id="{3362B284-EF41-1C2E-F14A-BC59265C42DB}"/>
                  </a:ext>
                </a:extLst>
              </p:cNvPr>
              <p:cNvSpPr/>
              <p:nvPr/>
            </p:nvSpPr>
            <p:spPr>
              <a:xfrm rot="3580298">
                <a:off x="5361565" y="1678850"/>
                <a:ext cx="924637" cy="924637"/>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24" name="Shape 2451">
                <a:extLst>
                  <a:ext uri="{FF2B5EF4-FFF2-40B4-BE49-F238E27FC236}">
                    <a16:creationId xmlns:a16="http://schemas.microsoft.com/office/drawing/2014/main" id="{710AA782-BB8E-103A-84D1-368D7106DD40}"/>
                  </a:ext>
                </a:extLst>
              </p:cNvPr>
              <p:cNvSpPr/>
              <p:nvPr/>
            </p:nvSpPr>
            <p:spPr>
              <a:xfrm rot="18031664">
                <a:off x="793591" y="1074659"/>
                <a:ext cx="1492444" cy="2695121"/>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solidFill>
                <a:srgbClr val="BE2126"/>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5" name="Shape 2452">
                <a:extLst>
                  <a:ext uri="{FF2B5EF4-FFF2-40B4-BE49-F238E27FC236}">
                    <a16:creationId xmlns:a16="http://schemas.microsoft.com/office/drawing/2014/main" id="{E954AA1E-E422-BD54-B92D-00AB30223E49}"/>
                  </a:ext>
                </a:extLst>
              </p:cNvPr>
              <p:cNvSpPr/>
              <p:nvPr/>
            </p:nvSpPr>
            <p:spPr>
              <a:xfrm rot="18031664">
                <a:off x="553695" y="1651018"/>
                <a:ext cx="924637" cy="924638"/>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26" name="Shape 2453">
                <a:extLst>
                  <a:ext uri="{FF2B5EF4-FFF2-40B4-BE49-F238E27FC236}">
                    <a16:creationId xmlns:a16="http://schemas.microsoft.com/office/drawing/2014/main" id="{6134E424-E16E-DD07-8131-6D1D3868477A}"/>
                  </a:ext>
                </a:extLst>
              </p:cNvPr>
              <p:cNvSpPr/>
              <p:nvPr/>
            </p:nvSpPr>
            <p:spPr>
              <a:xfrm rot="14421152">
                <a:off x="802058" y="3267526"/>
                <a:ext cx="1492443" cy="2695120"/>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solidFill>
                <a:srgbClr val="7A66AF"/>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7" name="Shape 2454">
                <a:extLst>
                  <a:ext uri="{FF2B5EF4-FFF2-40B4-BE49-F238E27FC236}">
                    <a16:creationId xmlns:a16="http://schemas.microsoft.com/office/drawing/2014/main" id="{7AEF62DF-0228-8811-814E-7CFE99283E15}"/>
                  </a:ext>
                </a:extLst>
              </p:cNvPr>
              <p:cNvSpPr/>
              <p:nvPr/>
            </p:nvSpPr>
            <p:spPr>
              <a:xfrm rot="14421152">
                <a:off x="557478" y="4453567"/>
                <a:ext cx="924637" cy="924637"/>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28" name="Shape 2455">
                <a:extLst>
                  <a:ext uri="{FF2B5EF4-FFF2-40B4-BE49-F238E27FC236}">
                    <a16:creationId xmlns:a16="http://schemas.microsoft.com/office/drawing/2014/main" id="{D6E99DC4-405F-B8B4-39D6-69C41FC8B9CD}"/>
                  </a:ext>
                </a:extLst>
              </p:cNvPr>
              <p:cNvSpPr/>
              <p:nvPr/>
            </p:nvSpPr>
            <p:spPr>
              <a:xfrm rot="7205225">
                <a:off x="4544324" y="3268133"/>
                <a:ext cx="1492443" cy="2695120"/>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solidFill>
                <a:srgbClr val="E95822"/>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29" name="Shape 2456">
                <a:extLst>
                  <a:ext uri="{FF2B5EF4-FFF2-40B4-BE49-F238E27FC236}">
                    <a16:creationId xmlns:a16="http://schemas.microsoft.com/office/drawing/2014/main" id="{3FFD98D0-FD5F-D365-88DB-E7072D7518F9}"/>
                  </a:ext>
                </a:extLst>
              </p:cNvPr>
              <p:cNvSpPr/>
              <p:nvPr/>
            </p:nvSpPr>
            <p:spPr>
              <a:xfrm rot="7205225">
                <a:off x="5354387" y="4458220"/>
                <a:ext cx="924637" cy="924637"/>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30" name="Shape 2457">
                <a:extLst>
                  <a:ext uri="{FF2B5EF4-FFF2-40B4-BE49-F238E27FC236}">
                    <a16:creationId xmlns:a16="http://schemas.microsoft.com/office/drawing/2014/main" id="{60E8F0B1-4479-3492-D00E-BC1A0B90C8A4}"/>
                  </a:ext>
                </a:extLst>
              </p:cNvPr>
              <p:cNvSpPr/>
              <p:nvPr/>
            </p:nvSpPr>
            <p:spPr>
              <a:xfrm rot="10800000">
                <a:off x="2677785" y="4359726"/>
                <a:ext cx="1492444" cy="2695120"/>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solidFill>
                <a:srgbClr val="FAB721"/>
              </a:solidFill>
              <a:ln w="12700" cap="flat">
                <a:noFill/>
                <a:miter lim="400000"/>
              </a:ln>
              <a:effectLst/>
            </p:spPr>
            <p:txBody>
              <a:bodyPr wrap="square" lIns="71437" tIns="71437" rIns="71437" bIns="71437" numCol="1" anchor="ctr">
                <a:noAutofit/>
              </a:bodyPr>
              <a:lstStyle/>
              <a:p>
                <a:pPr algn="ctr">
                  <a:defRPr sz="3200" cap="none">
                    <a:solidFill>
                      <a:srgbClr val="000000"/>
                    </a:solidFill>
                    <a:latin typeface="+mn-lt"/>
                    <a:ea typeface="+mn-ea"/>
                    <a:cs typeface="+mn-cs"/>
                    <a:sym typeface="Helvetica Light"/>
                  </a:defRPr>
                </a:pPr>
                <a:endParaRPr/>
              </a:p>
            </p:txBody>
          </p:sp>
          <p:sp>
            <p:nvSpPr>
              <p:cNvPr id="31" name="Shape 2458">
                <a:extLst>
                  <a:ext uri="{FF2B5EF4-FFF2-40B4-BE49-F238E27FC236}">
                    <a16:creationId xmlns:a16="http://schemas.microsoft.com/office/drawing/2014/main" id="{08554A7E-FEFD-235D-2A13-013987DAFEE9}"/>
                  </a:ext>
                </a:extLst>
              </p:cNvPr>
              <p:cNvSpPr/>
              <p:nvPr/>
            </p:nvSpPr>
            <p:spPr>
              <a:xfrm rot="10800000">
                <a:off x="2961688" y="5853059"/>
                <a:ext cx="924637" cy="924637"/>
              </a:xfrm>
              <a:prstGeom prst="ellipse">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pic>
          <p:nvPicPr>
            <p:cNvPr id="1025" name="رسم 1024" descr="شارة 1 مع تعبئة خالصة">
              <a:extLst>
                <a:ext uri="{FF2B5EF4-FFF2-40B4-BE49-F238E27FC236}">
                  <a16:creationId xmlns:a16="http://schemas.microsoft.com/office/drawing/2014/main" id="{D0BD0234-7BE0-D9EC-A0AE-8B0906955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7113" y="2963725"/>
              <a:ext cx="422976" cy="422976"/>
            </a:xfrm>
            <a:prstGeom prst="rect">
              <a:avLst/>
            </a:prstGeom>
          </p:spPr>
        </p:pic>
        <p:pic>
          <p:nvPicPr>
            <p:cNvPr id="1027" name="رسم 1026" descr="شارة مع تعبئة خالصة">
              <a:extLst>
                <a:ext uri="{FF2B5EF4-FFF2-40B4-BE49-F238E27FC236}">
                  <a16:creationId xmlns:a16="http://schemas.microsoft.com/office/drawing/2014/main" id="{FF73055A-D689-F96F-F8E9-4015A9E676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6287" y="4129136"/>
              <a:ext cx="422976" cy="422976"/>
            </a:xfrm>
            <a:prstGeom prst="rect">
              <a:avLst/>
            </a:prstGeom>
          </p:spPr>
        </p:pic>
        <p:pic>
          <p:nvPicPr>
            <p:cNvPr id="1030" name="رسم 1029" descr="شارة 3 مع تعبئة خالصة">
              <a:extLst>
                <a:ext uri="{FF2B5EF4-FFF2-40B4-BE49-F238E27FC236}">
                  <a16:creationId xmlns:a16="http://schemas.microsoft.com/office/drawing/2014/main" id="{BDC09C0B-8F0E-FA13-4DD3-5326F7056D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6942" y="5257090"/>
              <a:ext cx="422976" cy="422976"/>
            </a:xfrm>
            <a:prstGeom prst="rect">
              <a:avLst/>
            </a:prstGeom>
          </p:spPr>
        </p:pic>
        <p:pic>
          <p:nvPicPr>
            <p:cNvPr id="1032" name="رسم 1031" descr="شارة 4 مع تعبئة خالصة">
              <a:extLst>
                <a:ext uri="{FF2B5EF4-FFF2-40B4-BE49-F238E27FC236}">
                  <a16:creationId xmlns:a16="http://schemas.microsoft.com/office/drawing/2014/main" id="{D279A1E0-9B39-5502-99B5-8E1F91A146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17924" y="5226449"/>
              <a:ext cx="422976" cy="422976"/>
            </a:xfrm>
            <a:prstGeom prst="rect">
              <a:avLst/>
            </a:prstGeom>
          </p:spPr>
        </p:pic>
        <p:pic>
          <p:nvPicPr>
            <p:cNvPr id="1034" name="رسم 1033" descr="شارة 5 مع تعبئة خالصة">
              <a:extLst>
                <a:ext uri="{FF2B5EF4-FFF2-40B4-BE49-F238E27FC236}">
                  <a16:creationId xmlns:a16="http://schemas.microsoft.com/office/drawing/2014/main" id="{32272C31-9170-7BF0-B8B2-C027857B2B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67541" y="4062322"/>
              <a:ext cx="422976" cy="422976"/>
            </a:xfrm>
            <a:prstGeom prst="rect">
              <a:avLst/>
            </a:prstGeom>
          </p:spPr>
        </p:pic>
        <p:pic>
          <p:nvPicPr>
            <p:cNvPr id="1036" name="رسم 1035" descr="شارة 6 مع تعبئة خالصة">
              <a:extLst>
                <a:ext uri="{FF2B5EF4-FFF2-40B4-BE49-F238E27FC236}">
                  <a16:creationId xmlns:a16="http://schemas.microsoft.com/office/drawing/2014/main" id="{403CF525-A0D9-C001-338B-E9C8E09825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0908" y="2909953"/>
              <a:ext cx="422976" cy="422976"/>
            </a:xfrm>
            <a:prstGeom prst="rect">
              <a:avLst/>
            </a:prstGeom>
          </p:spPr>
        </p:pic>
      </p:grpSp>
    </p:spTree>
    <p:extLst>
      <p:ext uri="{BB962C8B-B14F-4D97-AF65-F5344CB8AC3E}">
        <p14:creationId xmlns:p14="http://schemas.microsoft.com/office/powerpoint/2010/main" val="2137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1038"/>
                                        </p:tgtEl>
                                        <p:attrNameLst>
                                          <p:attrName>r</p:attrName>
                                        </p:attrNameLst>
                                      </p:cBhvr>
                                    </p:animRot>
                                  </p:childTnLst>
                                </p:cTn>
                              </p:par>
                            </p:childTnLst>
                          </p:cTn>
                        </p:par>
                        <p:par>
                          <p:cTn id="11" fill="hold">
                            <p:stCondLst>
                              <p:cond delay="2500"/>
                            </p:stCondLst>
                            <p:childTnLst>
                              <p:par>
                                <p:cTn id="12" presetID="31"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par>
                          <p:cTn id="18" fill="hold">
                            <p:stCondLst>
                              <p:cond delay="3500"/>
                            </p:stCondLst>
                            <p:childTnLst>
                              <p:par>
                                <p:cTn id="19" presetID="31"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0" end="0"/>
                                            </p:txEl>
                                          </p:spTgt>
                                        </p:tgtEl>
                                      </p:cBhvr>
                                    </p:animEffect>
                                  </p:childTnLst>
                                </p:cTn>
                              </p:par>
                            </p:childTnLst>
                          </p:cTn>
                        </p:par>
                        <p:par>
                          <p:cTn id="25" fill="hold">
                            <p:stCondLst>
                              <p:cond delay="4500"/>
                            </p:stCondLst>
                            <p:childTnLst>
                              <p:par>
                                <p:cTn id="26" presetID="31" presetClass="entr" presetSubtype="0" fill="hold" grpId="0"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0" end="0"/>
                                            </p:txEl>
                                          </p:spTgt>
                                        </p:tgtEl>
                                      </p:cBhvr>
                                    </p:animEffect>
                                  </p:childTnLst>
                                </p:cTn>
                              </p:par>
                            </p:childTnLst>
                          </p:cTn>
                        </p:par>
                        <p:par>
                          <p:cTn id="32" fill="hold">
                            <p:stCondLst>
                              <p:cond delay="5500"/>
                            </p:stCondLst>
                            <p:childTnLst>
                              <p:par>
                                <p:cTn id="33" presetID="31" presetClass="entr" presetSubtype="0"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0">
                                            <p:txEl>
                                              <p:pRg st="0" end="0"/>
                                            </p:txEl>
                                          </p:spTgt>
                                        </p:tgtEl>
                                      </p:cBhvr>
                                    </p:animEffect>
                                  </p:childTnLst>
                                </p:cTn>
                              </p:par>
                            </p:childTnLst>
                          </p:cTn>
                        </p:par>
                        <p:par>
                          <p:cTn id="39" fill="hold">
                            <p:stCondLst>
                              <p:cond delay="6500"/>
                            </p:stCondLst>
                            <p:childTnLst>
                              <p:par>
                                <p:cTn id="40" presetID="31" presetClass="entr" presetSubtype="0" fill="hold" grpId="0" nodeType="after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9">
                                            <p:txEl>
                                              <p:pRg st="0" end="0"/>
                                            </p:txEl>
                                          </p:spTgt>
                                        </p:tgtEl>
                                      </p:cBhvr>
                                    </p:animEffect>
                                  </p:childTnLst>
                                </p:cTn>
                              </p:par>
                            </p:childTnLst>
                          </p:cTn>
                        </p:par>
                        <p:par>
                          <p:cTn id="46" fill="hold">
                            <p:stCondLst>
                              <p:cond delay="7500"/>
                            </p:stCondLst>
                            <p:childTnLst>
                              <p:par>
                                <p:cTn id="47" presetID="31" presetClass="entr" presetSubtype="0"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p:cTn id="4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build="p"/>
      <p:bldP spid="7" grpId="0" build="p"/>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E349F414-CB44-1983-8434-EFE380A1F4F0}"/>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3FDE4F63-175D-2EFA-09E4-681C4A91339E}"/>
              </a:ext>
            </a:extLst>
          </p:cNvPr>
          <p:cNvSpPr txBox="1"/>
          <p:nvPr/>
        </p:nvSpPr>
        <p:spPr>
          <a:xfrm>
            <a:off x="1072534" y="1473904"/>
            <a:ext cx="10490280" cy="600164"/>
          </a:xfrm>
          <a:prstGeom prst="rect">
            <a:avLst/>
          </a:prstGeom>
          <a:noFill/>
        </p:spPr>
        <p:txBody>
          <a:bodyPr wrap="square">
            <a:spAutoFit/>
          </a:bodyPr>
          <a:lstStyle/>
          <a:p>
            <a:pPr algn="ctr">
              <a:lnSpc>
                <a:spcPct val="150000"/>
              </a:lnSpc>
            </a:pPr>
            <a:r>
              <a:rPr lang="ar-EG" sz="2400" dirty="0">
                <a:latin typeface="Bassam bold" panose="02000000000000000000" pitchFamily="2" charset="-78"/>
                <a:cs typeface="mohammad bold art 1" pitchFamily="2" charset="-78"/>
              </a:rPr>
              <a:t>تتمثل أهمية الألعاب التعليمية بالنسبة للمتعلم فيما يلي</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BF76F9BB-A870-9E35-00DF-8C8A09ED6E77}"/>
              </a:ext>
            </a:extLst>
          </p:cNvPr>
          <p:cNvSpPr/>
          <p:nvPr/>
        </p:nvSpPr>
        <p:spPr>
          <a:xfrm>
            <a:off x="2785578" y="278911"/>
            <a:ext cx="6961738" cy="1100594"/>
          </a:xfrm>
          <a:prstGeom prst="cloud">
            <a:avLst/>
          </a:prstGeom>
          <a:solidFill>
            <a:srgbClr val="AA0D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572E49FA-25CF-3952-9C39-8A91D4ECEBC8}"/>
              </a:ext>
            </a:extLst>
          </p:cNvPr>
          <p:cNvSpPr txBox="1"/>
          <p:nvPr/>
        </p:nvSpPr>
        <p:spPr>
          <a:xfrm>
            <a:off x="3899411" y="366290"/>
            <a:ext cx="4639023" cy="954107"/>
          </a:xfrm>
          <a:prstGeom prst="rect">
            <a:avLst/>
          </a:prstGeom>
          <a:noFill/>
        </p:spPr>
        <p:txBody>
          <a:bodyPr wrap="square">
            <a:spAutoFit/>
          </a:bodyPr>
          <a:lstStyle/>
          <a:p>
            <a:pPr algn="ctr"/>
            <a:r>
              <a:rPr lang="ar-EG" sz="2800" b="1" dirty="0">
                <a:solidFill>
                  <a:schemeClr val="bg1"/>
                </a:solidFill>
                <a:cs typeface="mohammad bold art 1" pitchFamily="2" charset="-78"/>
              </a:rPr>
              <a:t>أهمية الألعاب التعليمية بالنسبة للمعلم والمتعلم</a:t>
            </a:r>
            <a:endParaRPr lang="en-US" sz="2800" dirty="0">
              <a:solidFill>
                <a:schemeClr val="bg1"/>
              </a:solidFill>
            </a:endParaRPr>
          </a:p>
        </p:txBody>
      </p:sp>
      <p:grpSp>
        <p:nvGrpSpPr>
          <p:cNvPr id="1031" name="مجموعة 1030">
            <a:extLst>
              <a:ext uri="{FF2B5EF4-FFF2-40B4-BE49-F238E27FC236}">
                <a16:creationId xmlns:a16="http://schemas.microsoft.com/office/drawing/2014/main" id="{57C2A578-D4DB-BCD8-1D94-B7ED08D39041}"/>
              </a:ext>
            </a:extLst>
          </p:cNvPr>
          <p:cNvGrpSpPr/>
          <p:nvPr/>
        </p:nvGrpSpPr>
        <p:grpSpPr>
          <a:xfrm>
            <a:off x="6969592" y="2612745"/>
            <a:ext cx="3918366" cy="1374124"/>
            <a:chOff x="8159737" y="2396465"/>
            <a:chExt cx="3918366" cy="1374124"/>
          </a:xfrm>
        </p:grpSpPr>
        <p:sp>
          <p:nvSpPr>
            <p:cNvPr id="1024" name="سحابة 1023">
              <a:extLst>
                <a:ext uri="{FF2B5EF4-FFF2-40B4-BE49-F238E27FC236}">
                  <a16:creationId xmlns:a16="http://schemas.microsoft.com/office/drawing/2014/main" id="{DE80EE8C-DA0D-F044-60D9-91920E3227D8}"/>
                </a:ext>
              </a:extLst>
            </p:cNvPr>
            <p:cNvSpPr/>
            <p:nvPr/>
          </p:nvSpPr>
          <p:spPr>
            <a:xfrm>
              <a:off x="8159737" y="2396465"/>
              <a:ext cx="3918366" cy="1374124"/>
            </a:xfrm>
            <a:prstGeom prst="cloud">
              <a:avLst/>
            </a:prstGeom>
            <a:solidFill>
              <a:srgbClr val="498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مربع نص 1025">
              <a:extLst>
                <a:ext uri="{FF2B5EF4-FFF2-40B4-BE49-F238E27FC236}">
                  <a16:creationId xmlns:a16="http://schemas.microsoft.com/office/drawing/2014/main" id="{232B4297-42AB-91E7-444B-67E6A5FF84C2}"/>
                </a:ext>
              </a:extLst>
            </p:cNvPr>
            <p:cNvSpPr txBox="1"/>
            <p:nvPr/>
          </p:nvSpPr>
          <p:spPr>
            <a:xfrm>
              <a:off x="8723753" y="2716681"/>
              <a:ext cx="2790334" cy="646331"/>
            </a:xfrm>
            <a:prstGeom prst="rect">
              <a:avLst/>
            </a:prstGeom>
            <a:noFill/>
          </p:spPr>
          <p:txBody>
            <a:bodyPr wrap="square">
              <a:spAutoFit/>
            </a:bodyPr>
            <a:lstStyle/>
            <a:p>
              <a:pPr algn="ctr"/>
              <a:r>
                <a:rPr lang="ar-EG" sz="3600" dirty="0">
                  <a:solidFill>
                    <a:schemeClr val="bg1"/>
                  </a:solidFill>
                  <a:latin typeface="Bassam bold" panose="02000000000000000000" pitchFamily="2" charset="-78"/>
                  <a:cs typeface="mohammad bold art 1" pitchFamily="2" charset="-78"/>
                </a:rPr>
                <a:t>وسيلة تعليمية</a:t>
              </a:r>
              <a:endParaRPr lang="en-US" sz="3600" dirty="0">
                <a:solidFill>
                  <a:schemeClr val="bg1"/>
                </a:solidFill>
                <a:latin typeface="Bassam bold" panose="02000000000000000000" pitchFamily="2" charset="-78"/>
                <a:cs typeface="mohammad bold art 1" pitchFamily="2" charset="-78"/>
              </a:endParaRPr>
            </a:p>
          </p:txBody>
        </p:sp>
      </p:grpSp>
      <p:sp>
        <p:nvSpPr>
          <p:cNvPr id="1029" name="مربع نص 1028">
            <a:extLst>
              <a:ext uri="{FF2B5EF4-FFF2-40B4-BE49-F238E27FC236}">
                <a16:creationId xmlns:a16="http://schemas.microsoft.com/office/drawing/2014/main" id="{95B4DA22-9A6A-7AE8-7C62-AE73AD8B35A2}"/>
              </a:ext>
            </a:extLst>
          </p:cNvPr>
          <p:cNvSpPr txBox="1"/>
          <p:nvPr/>
        </p:nvSpPr>
        <p:spPr>
          <a:xfrm>
            <a:off x="6317674" y="4053478"/>
            <a:ext cx="5432780" cy="2262158"/>
          </a:xfrm>
          <a:prstGeom prst="rect">
            <a:avLst/>
          </a:prstGeom>
          <a:noFill/>
        </p:spPr>
        <p:txBody>
          <a:bodyPr wrap="square">
            <a:spAutoFit/>
          </a:bodyPr>
          <a:lstStyle/>
          <a:p>
            <a:pPr algn="ctr">
              <a:lnSpc>
                <a:spcPct val="150000"/>
              </a:lnSpc>
            </a:pPr>
            <a:r>
              <a:rPr lang="ar-EG" sz="2400" dirty="0">
                <a:solidFill>
                  <a:srgbClr val="018353"/>
                </a:solidFill>
                <a:latin typeface="Bassam bold" panose="02000000000000000000" pitchFamily="2" charset="-78"/>
                <a:cs typeface="mohammad bold art 1" pitchFamily="2" charset="-78"/>
              </a:rPr>
              <a:t>تعمل على تقريب المعارف والمفاهيم فهي تحاول تحويل الخبرات المجردة إلى خبرات محسوسة لمساعدة التلاميذ علي إدراك معاني الأشياء.</a:t>
            </a:r>
            <a:endParaRPr lang="en-US" sz="2400" dirty="0">
              <a:solidFill>
                <a:srgbClr val="018353"/>
              </a:solidFill>
              <a:latin typeface="Bassam bold" panose="02000000000000000000" pitchFamily="2" charset="-78"/>
              <a:cs typeface="mohammad bold art 1" pitchFamily="2" charset="-78"/>
            </a:endParaRPr>
          </a:p>
        </p:txBody>
      </p:sp>
      <p:pic>
        <p:nvPicPr>
          <p:cNvPr id="4098" name="Picture 2" descr="مدرس الجغرافيا تدريس المعلم قصاصات فنية, مدرس, قصاصة فنية, جغرافي PNG وملف  PSD للتحميل مجانا">
            <a:extLst>
              <a:ext uri="{FF2B5EF4-FFF2-40B4-BE49-F238E27FC236}">
                <a16:creationId xmlns:a16="http://schemas.microsoft.com/office/drawing/2014/main" id="{D6B24B6A-7A90-8D34-611D-D03CB00EC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702" y="2279000"/>
            <a:ext cx="4036636" cy="403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5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randombar(horizontal)">
                                      <p:cBhvr>
                                        <p:cTn id="1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7792DC86-4D25-C9A7-E884-BAD2F7BB33BD}"/>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B688DFDB-AC34-CDA8-F4A7-6A9CF43C30B1}"/>
              </a:ext>
            </a:extLst>
          </p:cNvPr>
          <p:cNvSpPr txBox="1"/>
          <p:nvPr/>
        </p:nvSpPr>
        <p:spPr>
          <a:xfrm>
            <a:off x="1072534" y="1473904"/>
            <a:ext cx="10490280" cy="600164"/>
          </a:xfrm>
          <a:prstGeom prst="rect">
            <a:avLst/>
          </a:prstGeom>
          <a:noFill/>
        </p:spPr>
        <p:txBody>
          <a:bodyPr wrap="square">
            <a:spAutoFit/>
          </a:bodyPr>
          <a:lstStyle/>
          <a:p>
            <a:pPr algn="ctr">
              <a:lnSpc>
                <a:spcPct val="150000"/>
              </a:lnSpc>
            </a:pPr>
            <a:r>
              <a:rPr lang="ar-EG" sz="2400" dirty="0">
                <a:latin typeface="Bassam bold" panose="02000000000000000000" pitchFamily="2" charset="-78"/>
                <a:cs typeface="mohammad bold art 1" pitchFamily="2" charset="-78"/>
              </a:rPr>
              <a:t>تتمثل أهمية الألعاب التعليمية بالنسبة للمتعلم فيما يلي</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FCA94E42-9E93-60DA-E846-F5858791C0EA}"/>
              </a:ext>
            </a:extLst>
          </p:cNvPr>
          <p:cNvSpPr/>
          <p:nvPr/>
        </p:nvSpPr>
        <p:spPr>
          <a:xfrm>
            <a:off x="2785578" y="278911"/>
            <a:ext cx="6961738" cy="1100594"/>
          </a:xfrm>
          <a:prstGeom prst="cloud">
            <a:avLst/>
          </a:prstGeom>
          <a:solidFill>
            <a:srgbClr val="AA0D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A8388B57-C8B3-C1BD-34BB-351E8A7B618A}"/>
              </a:ext>
            </a:extLst>
          </p:cNvPr>
          <p:cNvSpPr txBox="1"/>
          <p:nvPr/>
        </p:nvSpPr>
        <p:spPr>
          <a:xfrm>
            <a:off x="3899411" y="366290"/>
            <a:ext cx="4639023" cy="954107"/>
          </a:xfrm>
          <a:prstGeom prst="rect">
            <a:avLst/>
          </a:prstGeom>
          <a:noFill/>
        </p:spPr>
        <p:txBody>
          <a:bodyPr wrap="square">
            <a:spAutoFit/>
          </a:bodyPr>
          <a:lstStyle/>
          <a:p>
            <a:pPr algn="ctr"/>
            <a:r>
              <a:rPr lang="ar-EG" sz="2800" b="1" dirty="0">
                <a:solidFill>
                  <a:schemeClr val="bg1"/>
                </a:solidFill>
                <a:cs typeface="mohammad bold art 1" pitchFamily="2" charset="-78"/>
              </a:rPr>
              <a:t>أهمية الألعاب التعليمية بالنسبة للمعلم والمتعلم</a:t>
            </a:r>
            <a:endParaRPr lang="en-US" sz="2800" dirty="0">
              <a:solidFill>
                <a:schemeClr val="bg1"/>
              </a:solidFill>
            </a:endParaRPr>
          </a:p>
        </p:txBody>
      </p:sp>
      <p:sp>
        <p:nvSpPr>
          <p:cNvPr id="1029" name="مربع نص 1028">
            <a:extLst>
              <a:ext uri="{FF2B5EF4-FFF2-40B4-BE49-F238E27FC236}">
                <a16:creationId xmlns:a16="http://schemas.microsoft.com/office/drawing/2014/main" id="{1128DA7C-4D1B-2389-8BD8-F096040AB70D}"/>
              </a:ext>
            </a:extLst>
          </p:cNvPr>
          <p:cNvSpPr txBox="1"/>
          <p:nvPr/>
        </p:nvSpPr>
        <p:spPr>
          <a:xfrm>
            <a:off x="6248794" y="3986869"/>
            <a:ext cx="5558473" cy="2362185"/>
          </a:xfrm>
          <a:prstGeom prst="rect">
            <a:avLst/>
          </a:prstGeom>
          <a:noFill/>
        </p:spPr>
        <p:txBody>
          <a:bodyPr wrap="square">
            <a:spAutoFit/>
          </a:bodyPr>
          <a:lstStyle/>
          <a:p>
            <a:pPr algn="ctr">
              <a:lnSpc>
                <a:spcPct val="150000"/>
              </a:lnSpc>
            </a:pPr>
            <a:r>
              <a:rPr lang="ar-EG" sz="2000" dirty="0">
                <a:solidFill>
                  <a:srgbClr val="B00C13"/>
                </a:solidFill>
                <a:latin typeface="Bassam bold" panose="02000000000000000000" pitchFamily="2" charset="-78"/>
                <a:cs typeface="mohammad bold art 1" pitchFamily="2" charset="-78"/>
              </a:rPr>
              <a:t>فهي تسهم في حل العديد من المشكلات السلوكية التي قد يعاني منها التلاميذ كالخوف والانطواء واضطراب الانتباه. وسيلة ترفيهية فهي تمنح التلاميذ فرصاً للحركة بحرية داخل الفصل بالتالي القضاء على الروتين المدرسي وجعل التعلم أكثر بهجة ومتعة.</a:t>
            </a:r>
            <a:endParaRPr lang="en-US" sz="2000" dirty="0">
              <a:solidFill>
                <a:srgbClr val="B00C13"/>
              </a:solidFill>
              <a:latin typeface="Bassam bold" panose="02000000000000000000" pitchFamily="2" charset="-78"/>
              <a:cs typeface="mohammad bold art 1" pitchFamily="2" charset="-78"/>
            </a:endParaRPr>
          </a:p>
        </p:txBody>
      </p:sp>
      <p:grpSp>
        <p:nvGrpSpPr>
          <p:cNvPr id="2" name="مجموعة 1">
            <a:extLst>
              <a:ext uri="{FF2B5EF4-FFF2-40B4-BE49-F238E27FC236}">
                <a16:creationId xmlns:a16="http://schemas.microsoft.com/office/drawing/2014/main" id="{EBA21065-5F3C-3EA6-2BA9-0D5498CFE4C0}"/>
              </a:ext>
            </a:extLst>
          </p:cNvPr>
          <p:cNvGrpSpPr/>
          <p:nvPr/>
        </p:nvGrpSpPr>
        <p:grpSpPr>
          <a:xfrm>
            <a:off x="6969592" y="2612745"/>
            <a:ext cx="3918366" cy="1374124"/>
            <a:chOff x="8159737" y="2396465"/>
            <a:chExt cx="3918366" cy="1374124"/>
          </a:xfrm>
        </p:grpSpPr>
        <p:sp>
          <p:nvSpPr>
            <p:cNvPr id="5" name="سحابة 4">
              <a:extLst>
                <a:ext uri="{FF2B5EF4-FFF2-40B4-BE49-F238E27FC236}">
                  <a16:creationId xmlns:a16="http://schemas.microsoft.com/office/drawing/2014/main" id="{BE8027F9-FBE5-57FB-AF8D-C72B43C28B2F}"/>
                </a:ext>
              </a:extLst>
            </p:cNvPr>
            <p:cNvSpPr/>
            <p:nvPr/>
          </p:nvSpPr>
          <p:spPr>
            <a:xfrm>
              <a:off x="8159737" y="2396465"/>
              <a:ext cx="3918366" cy="1374124"/>
            </a:xfrm>
            <a:prstGeom prst="cloud">
              <a:avLst/>
            </a:prstGeom>
            <a:solidFill>
              <a:srgbClr val="B00C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a:extLst>
                <a:ext uri="{FF2B5EF4-FFF2-40B4-BE49-F238E27FC236}">
                  <a16:creationId xmlns:a16="http://schemas.microsoft.com/office/drawing/2014/main" id="{39E2DECE-8D1B-8F42-CE55-7D25AF17E49E}"/>
                </a:ext>
              </a:extLst>
            </p:cNvPr>
            <p:cNvSpPr txBox="1"/>
            <p:nvPr/>
          </p:nvSpPr>
          <p:spPr>
            <a:xfrm>
              <a:off x="8723753" y="2716681"/>
              <a:ext cx="2790334" cy="646331"/>
            </a:xfrm>
            <a:prstGeom prst="rect">
              <a:avLst/>
            </a:prstGeom>
            <a:noFill/>
          </p:spPr>
          <p:txBody>
            <a:bodyPr wrap="square">
              <a:spAutoFit/>
            </a:bodyPr>
            <a:lstStyle/>
            <a:p>
              <a:pPr algn="ctr"/>
              <a:r>
                <a:rPr lang="ar-EG" sz="3600" dirty="0">
                  <a:solidFill>
                    <a:schemeClr val="bg1"/>
                  </a:solidFill>
                  <a:latin typeface="Bassam bold" panose="02000000000000000000" pitchFamily="2" charset="-78"/>
                  <a:cs typeface="mohammad bold art 1" pitchFamily="2" charset="-78"/>
                </a:rPr>
                <a:t>وسيلة علاجية</a:t>
              </a:r>
              <a:endParaRPr lang="en-US" sz="3600" dirty="0">
                <a:solidFill>
                  <a:schemeClr val="bg1"/>
                </a:solidFill>
                <a:latin typeface="Bassam bold" panose="02000000000000000000" pitchFamily="2" charset="-78"/>
                <a:cs typeface="mohammad bold art 1" pitchFamily="2" charset="-78"/>
              </a:endParaRPr>
            </a:p>
          </p:txBody>
        </p:sp>
      </p:grpSp>
      <p:pic>
        <p:nvPicPr>
          <p:cNvPr id="7170" name="Picture 2" descr="الألعاب التفاعلية التعليمية">
            <a:extLst>
              <a:ext uri="{FF2B5EF4-FFF2-40B4-BE49-F238E27FC236}">
                <a16:creationId xmlns:a16="http://schemas.microsoft.com/office/drawing/2014/main" id="{DECA2256-FED3-3EC9-4A46-F20E9B30E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 y="2642834"/>
            <a:ext cx="5558473" cy="37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randombar(horizontal)">
                                      <p:cBhvr>
                                        <p:cTn id="1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a:extLst>
            <a:ext uri="{FF2B5EF4-FFF2-40B4-BE49-F238E27FC236}">
              <a16:creationId xmlns:a16="http://schemas.microsoft.com/office/drawing/2014/main" id="{E09977EA-BD63-A4ED-AD55-22A1994EE301}"/>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2B581356-6BB2-5F91-5D8F-19FF177D2802}"/>
              </a:ext>
            </a:extLst>
          </p:cNvPr>
          <p:cNvSpPr txBox="1"/>
          <p:nvPr/>
        </p:nvSpPr>
        <p:spPr>
          <a:xfrm>
            <a:off x="1072534" y="1473904"/>
            <a:ext cx="10490280" cy="600164"/>
          </a:xfrm>
          <a:prstGeom prst="rect">
            <a:avLst/>
          </a:prstGeom>
          <a:noFill/>
        </p:spPr>
        <p:txBody>
          <a:bodyPr wrap="square">
            <a:spAutoFit/>
          </a:bodyPr>
          <a:lstStyle/>
          <a:p>
            <a:pPr algn="ctr">
              <a:lnSpc>
                <a:spcPct val="150000"/>
              </a:lnSpc>
            </a:pPr>
            <a:r>
              <a:rPr lang="ar-EG" sz="2400" dirty="0">
                <a:latin typeface="Bassam bold" panose="02000000000000000000" pitchFamily="2" charset="-78"/>
                <a:cs typeface="mohammad bold art 1" pitchFamily="2" charset="-78"/>
              </a:rPr>
              <a:t>تتمثل أهمية الألعاب التعليمية بالنسبة للمتعلم فيما يلي</a:t>
            </a:r>
            <a:endParaRPr lang="en-US" sz="2400" dirty="0">
              <a:latin typeface="Bassam bold" panose="02000000000000000000" pitchFamily="2" charset="-78"/>
              <a:cs typeface="mohammad bold art 1" pitchFamily="2" charset="-78"/>
            </a:endParaRPr>
          </a:p>
        </p:txBody>
      </p:sp>
      <p:sp>
        <p:nvSpPr>
          <p:cNvPr id="4" name="سحابة 3">
            <a:extLst>
              <a:ext uri="{FF2B5EF4-FFF2-40B4-BE49-F238E27FC236}">
                <a16:creationId xmlns:a16="http://schemas.microsoft.com/office/drawing/2014/main" id="{BBD2FF05-CC0A-E1AF-D5CC-7D14684DC8B7}"/>
              </a:ext>
            </a:extLst>
          </p:cNvPr>
          <p:cNvSpPr/>
          <p:nvPr/>
        </p:nvSpPr>
        <p:spPr>
          <a:xfrm>
            <a:off x="2785578" y="278911"/>
            <a:ext cx="6961738" cy="1100594"/>
          </a:xfrm>
          <a:prstGeom prst="cloud">
            <a:avLst/>
          </a:prstGeom>
          <a:solidFill>
            <a:srgbClr val="AA0D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cs typeface="mohammad bold art 1" pitchFamily="2" charset="-78"/>
            </a:endParaRPr>
          </a:p>
        </p:txBody>
      </p:sp>
      <p:sp>
        <p:nvSpPr>
          <p:cNvPr id="6" name="مربع نص 5">
            <a:extLst>
              <a:ext uri="{FF2B5EF4-FFF2-40B4-BE49-F238E27FC236}">
                <a16:creationId xmlns:a16="http://schemas.microsoft.com/office/drawing/2014/main" id="{8F043A85-C2BB-1800-25A2-CEA7397A20DF}"/>
              </a:ext>
            </a:extLst>
          </p:cNvPr>
          <p:cNvSpPr txBox="1"/>
          <p:nvPr/>
        </p:nvSpPr>
        <p:spPr>
          <a:xfrm>
            <a:off x="3899411" y="366290"/>
            <a:ext cx="4639023" cy="954107"/>
          </a:xfrm>
          <a:prstGeom prst="rect">
            <a:avLst/>
          </a:prstGeom>
          <a:noFill/>
        </p:spPr>
        <p:txBody>
          <a:bodyPr wrap="square">
            <a:spAutoFit/>
          </a:bodyPr>
          <a:lstStyle/>
          <a:p>
            <a:pPr algn="ctr"/>
            <a:r>
              <a:rPr lang="ar-EG" sz="2800" b="1" dirty="0">
                <a:solidFill>
                  <a:schemeClr val="bg1"/>
                </a:solidFill>
                <a:cs typeface="mohammad bold art 1" pitchFamily="2" charset="-78"/>
              </a:rPr>
              <a:t>أهمية الألعاب التعليمية بالنسبة للمعلم والمتعلم</a:t>
            </a:r>
            <a:endParaRPr lang="en-US" sz="2800" dirty="0">
              <a:solidFill>
                <a:schemeClr val="bg1"/>
              </a:solidFill>
            </a:endParaRPr>
          </a:p>
        </p:txBody>
      </p:sp>
      <p:sp>
        <p:nvSpPr>
          <p:cNvPr id="2" name="مربع نص 1">
            <a:extLst>
              <a:ext uri="{FF2B5EF4-FFF2-40B4-BE49-F238E27FC236}">
                <a16:creationId xmlns:a16="http://schemas.microsoft.com/office/drawing/2014/main" id="{C1B3CE2B-66CF-A435-B38D-1161F6556E72}"/>
              </a:ext>
            </a:extLst>
          </p:cNvPr>
          <p:cNvSpPr txBox="1"/>
          <p:nvPr/>
        </p:nvSpPr>
        <p:spPr>
          <a:xfrm>
            <a:off x="6447071" y="4203685"/>
            <a:ext cx="4925700" cy="1438855"/>
          </a:xfrm>
          <a:prstGeom prst="rect">
            <a:avLst/>
          </a:prstGeom>
          <a:noFill/>
        </p:spPr>
        <p:txBody>
          <a:bodyPr wrap="square">
            <a:spAutoFit/>
          </a:bodyPr>
          <a:lstStyle/>
          <a:p>
            <a:pPr algn="ctr">
              <a:lnSpc>
                <a:spcPct val="150000"/>
              </a:lnSpc>
            </a:pPr>
            <a:r>
              <a:rPr lang="ar-EG" sz="2000" dirty="0">
                <a:solidFill>
                  <a:srgbClr val="B00C13"/>
                </a:solidFill>
                <a:latin typeface="Bassam bold" panose="02000000000000000000" pitchFamily="2" charset="-78"/>
                <a:cs typeface="mohammad bold art 1" pitchFamily="2" charset="-78"/>
              </a:rPr>
              <a:t>تعمل علي تنشئة التلاميذ اجتماعياً حيث تساعد التلاميذ علي الاتصال والتواصل ومن ثم التعاون والأخذ والعطاء والتخلي عن الأنانية .</a:t>
            </a:r>
            <a:endParaRPr lang="en-US" sz="2000" dirty="0">
              <a:solidFill>
                <a:srgbClr val="B00C13"/>
              </a:solidFill>
              <a:latin typeface="Bassam bold" panose="02000000000000000000" pitchFamily="2" charset="-78"/>
              <a:cs typeface="mohammad bold art 1" pitchFamily="2" charset="-78"/>
            </a:endParaRPr>
          </a:p>
        </p:txBody>
      </p:sp>
      <p:grpSp>
        <p:nvGrpSpPr>
          <p:cNvPr id="5" name="مجموعة 4">
            <a:extLst>
              <a:ext uri="{FF2B5EF4-FFF2-40B4-BE49-F238E27FC236}">
                <a16:creationId xmlns:a16="http://schemas.microsoft.com/office/drawing/2014/main" id="{C035D4EB-6B29-1A3D-9B20-630A7678B9BF}"/>
              </a:ext>
            </a:extLst>
          </p:cNvPr>
          <p:cNvGrpSpPr/>
          <p:nvPr/>
        </p:nvGrpSpPr>
        <p:grpSpPr>
          <a:xfrm>
            <a:off x="6950738" y="2858263"/>
            <a:ext cx="3918366" cy="1141474"/>
            <a:chOff x="8159737" y="2396465"/>
            <a:chExt cx="3918366" cy="1141474"/>
          </a:xfrm>
        </p:grpSpPr>
        <p:sp>
          <p:nvSpPr>
            <p:cNvPr id="7" name="سحابة 6">
              <a:extLst>
                <a:ext uri="{FF2B5EF4-FFF2-40B4-BE49-F238E27FC236}">
                  <a16:creationId xmlns:a16="http://schemas.microsoft.com/office/drawing/2014/main" id="{81CFE9A2-54B9-EFB9-73C7-4B30D931B504}"/>
                </a:ext>
              </a:extLst>
            </p:cNvPr>
            <p:cNvSpPr/>
            <p:nvPr/>
          </p:nvSpPr>
          <p:spPr>
            <a:xfrm>
              <a:off x="8159737" y="2396465"/>
              <a:ext cx="3918366" cy="1141474"/>
            </a:xfrm>
            <a:prstGeom prst="cloud">
              <a:avLst/>
            </a:prstGeom>
            <a:solidFill>
              <a:srgbClr val="05A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a:extLst>
                <a:ext uri="{FF2B5EF4-FFF2-40B4-BE49-F238E27FC236}">
                  <a16:creationId xmlns:a16="http://schemas.microsoft.com/office/drawing/2014/main" id="{67C9DA9A-A664-1EA0-7A06-EC86C3357FBB}"/>
                </a:ext>
              </a:extLst>
            </p:cNvPr>
            <p:cNvSpPr txBox="1"/>
            <p:nvPr/>
          </p:nvSpPr>
          <p:spPr>
            <a:xfrm>
              <a:off x="8723753" y="2674673"/>
              <a:ext cx="2790334" cy="584775"/>
            </a:xfrm>
            <a:prstGeom prst="rect">
              <a:avLst/>
            </a:prstGeom>
            <a:noFill/>
          </p:spPr>
          <p:txBody>
            <a:bodyPr wrap="square">
              <a:spAutoFit/>
            </a:bodyPr>
            <a:lstStyle/>
            <a:p>
              <a:pPr algn="ctr"/>
              <a:r>
                <a:rPr lang="ar-EG" sz="3200" dirty="0">
                  <a:solidFill>
                    <a:schemeClr val="bg1"/>
                  </a:solidFill>
                  <a:latin typeface="Bassam bold" panose="02000000000000000000" pitchFamily="2" charset="-78"/>
                  <a:cs typeface="mohammad bold art 1" pitchFamily="2" charset="-78"/>
                </a:rPr>
                <a:t>وسيلة اجتماعية</a:t>
              </a:r>
              <a:endParaRPr lang="en-US" sz="3200" dirty="0">
                <a:solidFill>
                  <a:schemeClr val="bg1"/>
                </a:solidFill>
                <a:latin typeface="Bassam bold" panose="02000000000000000000" pitchFamily="2" charset="-78"/>
                <a:cs typeface="mohammad bold art 1" pitchFamily="2" charset="-78"/>
              </a:endParaRPr>
            </a:p>
          </p:txBody>
        </p:sp>
      </p:grpSp>
      <p:pic>
        <p:nvPicPr>
          <p:cNvPr id="10" name="صورة 9" descr="صورة تحتوي على رسوم متحركة, رقص, لعبة, فن&#10;&#10;قد يكون المحتوى المعد بواسطة الذكاء الاصطناعي غير صحيح.">
            <a:extLst>
              <a:ext uri="{FF2B5EF4-FFF2-40B4-BE49-F238E27FC236}">
                <a16:creationId xmlns:a16="http://schemas.microsoft.com/office/drawing/2014/main" id="{0A50673F-BC5E-FF47-02F7-37221B489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29" y="2074068"/>
            <a:ext cx="5772150" cy="3705225"/>
          </a:xfrm>
          <a:prstGeom prst="rect">
            <a:avLst/>
          </a:prstGeom>
        </p:spPr>
      </p:pic>
    </p:spTree>
    <p:extLst>
      <p:ext uri="{BB962C8B-B14F-4D97-AF65-F5344CB8AC3E}">
        <p14:creationId xmlns:p14="http://schemas.microsoft.com/office/powerpoint/2010/main" val="18490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TotalTime>
  <Words>971</Words>
  <Application>Microsoft Office PowerPoint</Application>
  <PresentationFormat>شاشة عريضة</PresentationFormat>
  <Paragraphs>102</Paragraphs>
  <Slides>16</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16</vt:i4>
      </vt:variant>
    </vt:vector>
  </HeadingPairs>
  <TitlesOfParts>
    <vt:vector size="25" baseType="lpstr">
      <vt:lpstr>Aptos</vt:lpstr>
      <vt:lpstr>Aptos Display</vt:lpstr>
      <vt:lpstr>Arial</vt:lpstr>
      <vt:lpstr>Bassam bold</vt:lpstr>
      <vt:lpstr>DIN NEXT™ ARABIC HEAVY</vt:lpstr>
      <vt:lpstr>mohammad bold art 1</vt:lpstr>
      <vt:lpstr>PT Bold Heading</vt:lpstr>
      <vt:lpstr>STC Bold</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Hosny Abdul allah</dc:creator>
  <cp:lastModifiedBy>Mohamed Hosny Abdul allah</cp:lastModifiedBy>
  <cp:revision>4</cp:revision>
  <dcterms:created xsi:type="dcterms:W3CDTF">2025-03-11T22:10:40Z</dcterms:created>
  <dcterms:modified xsi:type="dcterms:W3CDTF">2025-07-20T23:37:43Z</dcterms:modified>
</cp:coreProperties>
</file>