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7" r:id="rId14"/>
  </p:sldIdLst>
  <p:sldSz cx="14630400" cy="8229600"/>
  <p:notesSz cx="8229600" cy="14630400"/>
  <p:embeddedFontLst>
    <p:embeddedFont>
      <p:font typeface="DIN NEXT™ ARABIC HEAVY" panose="020B0903020203050203" pitchFamily="34" charset="-78"/>
      <p:bold r:id="rId16"/>
    </p:embeddedFont>
    <p:embeddedFont>
      <p:font typeface="PT Bold Heading" panose="02010400000000000000" pitchFamily="2" charset="-78"/>
      <p:regular r:id="rId17"/>
    </p:embeddedFont>
    <p:embeddedFont>
      <p:font typeface="STC Bold" panose="01000500000000020006" pitchFamily="2" charset="-78"/>
      <p:bold r:id="rId18"/>
    </p:embeddedFont>
  </p:embeddedFontLst>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1313"/>
    <a:srgbClr val="740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712716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33214-7F81-5730-4534-5E141D6134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3654D8-454A-70FB-CE10-5D2915A351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20C02-2F4A-BF25-6858-3A8CFCCBAB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C9D495-8019-08BA-B0B4-F4EA3367CE5A}"/>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981230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6.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BCFCF889-AF1A-5C7B-DB63-725B75379A6C}"/>
              </a:ext>
            </a:extLst>
          </p:cNvPr>
          <p:cNvSpPr txBox="1"/>
          <p:nvPr/>
        </p:nvSpPr>
        <p:spPr>
          <a:xfrm>
            <a:off x="4572627" y="3379021"/>
            <a:ext cx="5485142" cy="769441"/>
          </a:xfrm>
          <a:prstGeom prst="rect">
            <a:avLst/>
          </a:prstGeom>
          <a:noFill/>
        </p:spPr>
        <p:txBody>
          <a:bodyPr wrap="square" rtlCol="0">
            <a:spAutoFit/>
          </a:bodyPr>
          <a:lstStyle/>
          <a:p>
            <a:pPr algn="ctr"/>
            <a:r>
              <a:rPr lang="ar-EG" sz="4400" b="1" dirty="0">
                <a:solidFill>
                  <a:srgbClr val="6DAB3E"/>
                </a:solidFill>
                <a:latin typeface="Times New Roman" panose="02020603050405020304" pitchFamily="18" charset="0"/>
                <a:cs typeface="Times New Roman" panose="02020603050405020304" pitchFamily="18" charset="0"/>
              </a:rPr>
              <a:t>المحاضرة الحادية عشرة</a:t>
            </a:r>
            <a:endParaRPr lang="en-US" sz="4400" b="1" dirty="0">
              <a:solidFill>
                <a:srgbClr val="6DAB3E"/>
              </a:solidFill>
              <a:latin typeface="Times New Roman" panose="02020603050405020304" pitchFamily="18" charset="0"/>
              <a:cs typeface="Times New Roman" panose="02020603050405020304" pitchFamily="18" charset="0"/>
            </a:endParaRPr>
          </a:p>
        </p:txBody>
      </p:sp>
      <p:sp>
        <p:nvSpPr>
          <p:cNvPr id="10" name="مربع نص 9">
            <a:extLst>
              <a:ext uri="{FF2B5EF4-FFF2-40B4-BE49-F238E27FC236}">
                <a16:creationId xmlns:a16="http://schemas.microsoft.com/office/drawing/2014/main" id="{6D8F31D4-6099-E6D5-6ED5-D74E69EDE249}"/>
              </a:ext>
            </a:extLst>
          </p:cNvPr>
          <p:cNvSpPr txBox="1"/>
          <p:nvPr/>
        </p:nvSpPr>
        <p:spPr>
          <a:xfrm>
            <a:off x="3278709" y="4406287"/>
            <a:ext cx="8596366" cy="923330"/>
          </a:xfrm>
          <a:prstGeom prst="rect">
            <a:avLst/>
          </a:prstGeom>
          <a:noFill/>
        </p:spPr>
        <p:txBody>
          <a:bodyPr wrap="square" rtlCol="0">
            <a:spAutoFit/>
          </a:bodyPr>
          <a:lstStyle/>
          <a:p>
            <a:pPr algn="ctr"/>
            <a:r>
              <a:rPr lang="ar-EG" sz="5400" b="1" dirty="0">
                <a:solidFill>
                  <a:srgbClr val="FEFEFE"/>
                </a:solidFill>
                <a:latin typeface="Times New Roman" panose="02020603050405020304" pitchFamily="18" charset="0"/>
                <a:cs typeface="Times New Roman" panose="02020603050405020304" pitchFamily="18" charset="0"/>
              </a:rPr>
              <a:t>التقويم في الدراسات الاجتماعية</a:t>
            </a:r>
            <a:endParaRPr lang="en-US" sz="5400" b="1" dirty="0">
              <a:solidFill>
                <a:srgbClr val="FEFEFE"/>
              </a:solidFill>
              <a:latin typeface="Times New Roman" panose="02020603050405020304" pitchFamily="18" charset="0"/>
              <a:cs typeface="Times New Roman" panose="02020603050405020304" pitchFamily="18" charset="0"/>
            </a:endParaRPr>
          </a:p>
        </p:txBody>
      </p:sp>
      <p:pic>
        <p:nvPicPr>
          <p:cNvPr id="11" name="صورة 1074" descr="شعار جامعة الازهر">
            <a:extLst>
              <a:ext uri="{FF2B5EF4-FFF2-40B4-BE49-F238E27FC236}">
                <a16:creationId xmlns:a16="http://schemas.microsoft.com/office/drawing/2014/main" id="{B2F10ED5-E446-B997-F693-8FF75F0E81D2}"/>
              </a:ext>
            </a:extLst>
          </p:cNvPr>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303384" y="376549"/>
            <a:ext cx="1192120" cy="1149592"/>
          </a:xfrm>
          <a:prstGeom prst="ellipse">
            <a:avLst/>
          </a:prstGeom>
          <a:ln w="63500" cap="rnd">
            <a:noFill/>
          </a:ln>
          <a:effectLst>
            <a:glow rad="139700">
              <a:schemeClr val="accent4">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3" descr="Description: C:\Users\dr mostafa\Downloads\IMG-20191106-WA0074.jpg">
            <a:extLst>
              <a:ext uri="{FF2B5EF4-FFF2-40B4-BE49-F238E27FC236}">
                <a16:creationId xmlns:a16="http://schemas.microsoft.com/office/drawing/2014/main" id="{3CD7E1F6-616C-2790-DF5B-07D9D7A62B7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5918" y="376549"/>
            <a:ext cx="1220456" cy="1149592"/>
          </a:xfrm>
          <a:prstGeom prst="ellipse">
            <a:avLst/>
          </a:prstGeom>
          <a:ln w="63500" cap="rnd">
            <a:noFill/>
          </a:ln>
          <a:effectLst>
            <a:glow rad="139700">
              <a:schemeClr val="accent4">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4" descr="قد تكون رسمة لـ ‏نص‏">
            <a:extLst>
              <a:ext uri="{FF2B5EF4-FFF2-40B4-BE49-F238E27FC236}">
                <a16:creationId xmlns:a16="http://schemas.microsoft.com/office/drawing/2014/main" id="{17DCEAC3-1EEB-FF35-6415-257E4AF54E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788" y="376550"/>
            <a:ext cx="1192120" cy="1149592"/>
          </a:xfrm>
          <a:prstGeom prst="ellipse">
            <a:avLst/>
          </a:prstGeom>
          <a:noFill/>
          <a:ln>
            <a:noFill/>
          </a:ln>
          <a:effectLst>
            <a:glow rad="1397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4" name="مربع نص 13">
            <a:extLst>
              <a:ext uri="{FF2B5EF4-FFF2-40B4-BE49-F238E27FC236}">
                <a16:creationId xmlns:a16="http://schemas.microsoft.com/office/drawing/2014/main" id="{DD2FAE86-DA5C-BF94-65FA-22263B5D9414}"/>
              </a:ext>
            </a:extLst>
          </p:cNvPr>
          <p:cNvSpPr txBox="1"/>
          <p:nvPr/>
        </p:nvSpPr>
        <p:spPr>
          <a:xfrm>
            <a:off x="5357586" y="5788084"/>
            <a:ext cx="4148154" cy="584775"/>
          </a:xfrm>
          <a:prstGeom prst="rect">
            <a:avLst/>
          </a:prstGeom>
          <a:noFill/>
        </p:spPr>
        <p:txBody>
          <a:bodyPr wrap="square" rtlCol="0">
            <a:spAutoFit/>
          </a:bodyPr>
          <a:lstStyle/>
          <a:p>
            <a:pPr algn="ctr"/>
            <a:r>
              <a:rPr lang="ar-EG" sz="3200" b="1" dirty="0">
                <a:solidFill>
                  <a:srgbClr val="FFFFFF"/>
                </a:solidFill>
                <a:latin typeface="STC Bold" panose="01000500000000020006" pitchFamily="2" charset="-78"/>
                <a:cs typeface="STC Bold" panose="01000500000000020006" pitchFamily="2" charset="-78"/>
              </a:rPr>
              <a:t>د. محمد حسني عبد الله</a:t>
            </a:r>
            <a:endParaRPr lang="en-US" sz="3200" b="1" dirty="0">
              <a:solidFill>
                <a:srgbClr val="FFFFFF"/>
              </a:solidFill>
              <a:latin typeface="STC Bold" panose="01000500000000020006" pitchFamily="2" charset="-78"/>
              <a:cs typeface="STC Bold" panose="01000500000000020006" pitchFamily="2" charset="-78"/>
            </a:endParaRPr>
          </a:p>
        </p:txBody>
      </p:sp>
      <p:sp>
        <p:nvSpPr>
          <p:cNvPr id="15" name="مربع نص 14">
            <a:extLst>
              <a:ext uri="{FF2B5EF4-FFF2-40B4-BE49-F238E27FC236}">
                <a16:creationId xmlns:a16="http://schemas.microsoft.com/office/drawing/2014/main" id="{7BAE77FE-F19D-2436-B9E6-F4E81A53EA83}"/>
              </a:ext>
            </a:extLst>
          </p:cNvPr>
          <p:cNvSpPr txBox="1"/>
          <p:nvPr/>
        </p:nvSpPr>
        <p:spPr>
          <a:xfrm>
            <a:off x="5241121" y="6459945"/>
            <a:ext cx="4381084" cy="923330"/>
          </a:xfrm>
          <a:prstGeom prst="rect">
            <a:avLst/>
          </a:prstGeom>
          <a:noFill/>
        </p:spPr>
        <p:txBody>
          <a:bodyPr wrap="square" rtlCol="0">
            <a:spAutoFit/>
          </a:bodyPr>
          <a:lstStyle/>
          <a:p>
            <a:pPr algn="ctr"/>
            <a:r>
              <a:rPr lang="ar-EG" b="1" dirty="0">
                <a:solidFill>
                  <a:srgbClr val="FFEF9C"/>
                </a:solidFill>
                <a:latin typeface="DIN NEXT™ ARABIC HEAVY" panose="020B0903020203050203" pitchFamily="34" charset="-78"/>
                <a:cs typeface="+mj-cs"/>
              </a:rPr>
              <a:t>مدرس المناهج وطرق التدريس </a:t>
            </a:r>
          </a:p>
          <a:p>
            <a:pPr algn="ctr"/>
            <a:r>
              <a:rPr lang="ar-EG" b="1" dirty="0">
                <a:solidFill>
                  <a:srgbClr val="FFEF9C"/>
                </a:solidFill>
                <a:latin typeface="DIN NEXT™ ARABIC HEAVY" panose="020B0903020203050203" pitchFamily="34" charset="-78"/>
                <a:cs typeface="+mj-cs"/>
              </a:rPr>
              <a:t>بكلية التربية بالقاهرة</a:t>
            </a:r>
          </a:p>
          <a:p>
            <a:pPr algn="ctr"/>
            <a:r>
              <a:rPr lang="ar-EG" b="1" dirty="0">
                <a:solidFill>
                  <a:srgbClr val="FFEF9C"/>
                </a:solidFill>
                <a:latin typeface="DIN NEXT™ ARABIC HEAVY" panose="020B0903020203050203" pitchFamily="34" charset="-78"/>
                <a:cs typeface="+mj-cs"/>
              </a:rPr>
              <a:t>جامعة الأزهر</a:t>
            </a:r>
            <a:endParaRPr lang="en-US" b="1" dirty="0">
              <a:solidFill>
                <a:srgbClr val="FFEF9C"/>
              </a:solidFill>
              <a:latin typeface="DIN NEXT™ ARABIC HEAVY" panose="020B0903020203050203" pitchFamily="34" charset="-78"/>
              <a:cs typeface="+mj-cs"/>
            </a:endParaRPr>
          </a:p>
        </p:txBody>
      </p:sp>
      <p:sp>
        <p:nvSpPr>
          <p:cNvPr id="16" name="مستطيل 15">
            <a:extLst>
              <a:ext uri="{FF2B5EF4-FFF2-40B4-BE49-F238E27FC236}">
                <a16:creationId xmlns:a16="http://schemas.microsoft.com/office/drawing/2014/main" id="{97104A80-2B85-584E-013F-AF6CDB7E9047}"/>
              </a:ext>
            </a:extLst>
          </p:cNvPr>
          <p:cNvSpPr/>
          <p:nvPr/>
        </p:nvSpPr>
        <p:spPr>
          <a:xfrm>
            <a:off x="2755324" y="2178448"/>
            <a:ext cx="9119751" cy="8715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6600" dirty="0">
                <a:solidFill>
                  <a:srgbClr val="CB1313"/>
                </a:solidFill>
                <a:cs typeface="PT Bold Heading" panose="02010400000000000000" pitchFamily="2" charset="-78"/>
              </a:rPr>
              <a:t>طرق تدريس الاجتماعيات</a:t>
            </a:r>
            <a:endParaRPr lang="en-US" sz="6600" dirty="0">
              <a:solidFill>
                <a:srgbClr val="CB1313"/>
              </a:solidFill>
              <a:cs typeface="PT Bold Heading" panose="02010400000000000000" pitchFamily="2" charset="-78"/>
            </a:endParaRPr>
          </a:p>
        </p:txBody>
      </p:sp>
      <p:pic>
        <p:nvPicPr>
          <p:cNvPr id="20" name="صورة 19">
            <a:extLst>
              <a:ext uri="{FF2B5EF4-FFF2-40B4-BE49-F238E27FC236}">
                <a16:creationId xmlns:a16="http://schemas.microsoft.com/office/drawing/2014/main" id="{355E64D4-3117-71BF-3D45-73886E43CE79}"/>
              </a:ext>
            </a:extLst>
          </p:cNvPr>
          <p:cNvPicPr>
            <a:picLocks noChangeAspect="1"/>
          </p:cNvPicPr>
          <p:nvPr/>
        </p:nvPicPr>
        <p:blipFill>
          <a:blip r:embed="rId6"/>
          <a:stretch>
            <a:fillRect/>
          </a:stretch>
        </p:blipFill>
        <p:spPr>
          <a:xfrm>
            <a:off x="12536940" y="7700962"/>
            <a:ext cx="2009775"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4445556" y="447045"/>
            <a:ext cx="6507242" cy="676989"/>
          </a:xfrm>
          <a:prstGeom prst="rect">
            <a:avLst/>
          </a:prstGeom>
          <a:noFill/>
          <a:ln/>
        </p:spPr>
        <p:txBody>
          <a:bodyPr wrap="none" lIns="0" tIns="0" rIns="0" bIns="0" rtlCol="0" anchor="t"/>
          <a:lstStyle/>
          <a:p>
            <a:pPr marL="0" indent="0" algn="ctr" rtl="1">
              <a:lnSpc>
                <a:spcPts val="5300"/>
              </a:lnSpc>
              <a:buNone/>
            </a:pPr>
            <a:r>
              <a:rPr lang="en-US" sz="4250" b="1" dirty="0">
                <a:solidFill>
                  <a:srgbClr val="FAEBEB"/>
                </a:solidFill>
                <a:latin typeface="Times New Roman" panose="02020603050405020304" pitchFamily="18" charset="0"/>
                <a:ea typeface="Dela Gothic One" pitchFamily="34" charset="-122"/>
                <a:cs typeface="Times New Roman" panose="02020603050405020304" pitchFamily="18" charset="0"/>
              </a:rPr>
              <a:t>خصائص التقويم التربوي الفعال</a:t>
            </a:r>
            <a:endParaRPr lang="en-US" sz="4250" b="1" dirty="0">
              <a:latin typeface="Times New Roman" panose="02020603050405020304" pitchFamily="18" charset="0"/>
              <a:cs typeface="Times New Roman" panose="02020603050405020304" pitchFamily="18" charset="0"/>
            </a:endParaRPr>
          </a:p>
        </p:txBody>
      </p:sp>
      <p:sp>
        <p:nvSpPr>
          <p:cNvPr id="3" name="Shape 1"/>
          <p:cNvSpPr/>
          <p:nvPr/>
        </p:nvSpPr>
        <p:spPr>
          <a:xfrm>
            <a:off x="12261533" y="1654493"/>
            <a:ext cx="1648658" cy="1202650"/>
          </a:xfrm>
          <a:prstGeom prst="roundRect">
            <a:avLst>
              <a:gd name="adj" fmla="val 7187"/>
            </a:avLst>
          </a:prstGeom>
          <a:solidFill>
            <a:srgbClr val="740B0B"/>
          </a:solidFill>
          <a:ln w="7620">
            <a:solidFill>
              <a:srgbClr val="8D2424"/>
            </a:solidFill>
            <a:prstDash val="solid"/>
          </a:ln>
        </p:spPr>
        <p:txBody>
          <a:bodyPr/>
          <a:lstStyle/>
          <a:p>
            <a:endParaRPr lang="en-US" b="1">
              <a:latin typeface="Times New Roman" panose="02020603050405020304" pitchFamily="18" charset="0"/>
              <a:cs typeface="Times New Roman" panose="02020603050405020304" pitchFamily="18" charset="0"/>
            </a:endParaRPr>
          </a:p>
        </p:txBody>
      </p:sp>
      <p:pic>
        <p:nvPicPr>
          <p:cNvPr id="4" name="Image 0" descr="preencoded.png"/>
          <p:cNvPicPr>
            <a:picLocks noChangeAspect="1"/>
          </p:cNvPicPr>
          <p:nvPr/>
        </p:nvPicPr>
        <p:blipFill>
          <a:blip r:embed="rId3"/>
          <a:stretch>
            <a:fillRect/>
          </a:stretch>
        </p:blipFill>
        <p:spPr>
          <a:xfrm>
            <a:off x="12941260" y="2074902"/>
            <a:ext cx="289322" cy="361712"/>
          </a:xfrm>
          <a:prstGeom prst="rect">
            <a:avLst/>
          </a:prstGeom>
        </p:spPr>
      </p:pic>
      <p:sp>
        <p:nvSpPr>
          <p:cNvPr id="5" name="Text 2"/>
          <p:cNvSpPr/>
          <p:nvPr/>
        </p:nvSpPr>
        <p:spPr>
          <a:xfrm>
            <a:off x="9347954" y="1860233"/>
            <a:ext cx="2707838" cy="338376"/>
          </a:xfrm>
          <a:prstGeom prst="rect">
            <a:avLst/>
          </a:prstGeom>
          <a:noFill/>
          <a:ln/>
        </p:spPr>
        <p:txBody>
          <a:bodyPr wrap="none" lIns="0" tIns="0" rIns="0" bIns="0" rtlCol="0" anchor="t"/>
          <a:lstStyle/>
          <a:p>
            <a:pPr>
              <a:lnSpc>
                <a:spcPts val="2650"/>
              </a:lnSpc>
            </a:pPr>
            <a:r>
              <a:rPr lang="en-US" sz="3600" b="1" u="sng" dirty="0">
                <a:solidFill>
                  <a:srgbClr val="FFE5E5"/>
                </a:solidFill>
                <a:latin typeface="Times New Roman" panose="02020603050405020304" pitchFamily="18" charset="0"/>
                <a:ea typeface="Dela Gothic One" pitchFamily="34" charset="-122"/>
                <a:cs typeface="Times New Roman" panose="02020603050405020304" pitchFamily="18" charset="0"/>
              </a:rPr>
              <a:t>الشمولية</a:t>
            </a:r>
          </a:p>
        </p:txBody>
      </p:sp>
      <p:sp>
        <p:nvSpPr>
          <p:cNvPr id="6" name="Text 3"/>
          <p:cNvSpPr/>
          <p:nvPr/>
        </p:nvSpPr>
        <p:spPr>
          <a:xfrm>
            <a:off x="9070300" y="2322076"/>
            <a:ext cx="2985492" cy="329327"/>
          </a:xfrm>
          <a:prstGeom prst="rect">
            <a:avLst/>
          </a:prstGeom>
          <a:noFill/>
          <a:ln/>
        </p:spPr>
        <p:txBody>
          <a:bodyPr wrap="none" lIns="0" tIns="0" rIns="0" bIns="0" rtlCol="0" anchor="t"/>
          <a:lstStyle/>
          <a:p>
            <a:pPr marL="0" indent="0" algn="r" rtl="1">
              <a:lnSpc>
                <a:spcPts val="2550"/>
              </a:lnSpc>
              <a:buNone/>
            </a:pPr>
            <a:r>
              <a:rPr lang="en-US" sz="2000" b="1" dirty="0">
                <a:solidFill>
                  <a:srgbClr val="FFE5E5"/>
                </a:solidFill>
                <a:latin typeface="Times New Roman" panose="02020603050405020304" pitchFamily="18" charset="0"/>
                <a:ea typeface="DM Sans" pitchFamily="34" charset="-122"/>
                <a:cs typeface="Times New Roman" panose="02020603050405020304" pitchFamily="18" charset="0"/>
              </a:rPr>
              <a:t>يشمل جميع جوانب العملية التعليمية</a:t>
            </a:r>
            <a:endParaRPr lang="en-US" sz="2000" b="1" dirty="0">
              <a:latin typeface="Times New Roman" panose="02020603050405020304" pitchFamily="18" charset="0"/>
              <a:cs typeface="Times New Roman" panose="02020603050405020304" pitchFamily="18" charset="0"/>
            </a:endParaRPr>
          </a:p>
        </p:txBody>
      </p:sp>
      <p:sp>
        <p:nvSpPr>
          <p:cNvPr id="7" name="Shape 4"/>
          <p:cNvSpPr/>
          <p:nvPr/>
        </p:nvSpPr>
        <p:spPr>
          <a:xfrm>
            <a:off x="823079" y="2847618"/>
            <a:ext cx="11335583" cy="11430"/>
          </a:xfrm>
          <a:prstGeom prst="roundRect">
            <a:avLst>
              <a:gd name="adj" fmla="val 756222"/>
            </a:avLst>
          </a:prstGeom>
          <a:solidFill>
            <a:srgbClr val="8D2424"/>
          </a:solidFill>
          <a:ln/>
        </p:spPr>
        <p:txBody>
          <a:bodyPr/>
          <a:lstStyle/>
          <a:p>
            <a:endParaRPr lang="en-US" b="1">
              <a:latin typeface="Times New Roman" panose="02020603050405020304" pitchFamily="18" charset="0"/>
              <a:cs typeface="Times New Roman" panose="02020603050405020304" pitchFamily="18" charset="0"/>
            </a:endParaRPr>
          </a:p>
        </p:txBody>
      </p:sp>
      <p:sp>
        <p:nvSpPr>
          <p:cNvPr id="8" name="Shape 5"/>
          <p:cNvSpPr/>
          <p:nvPr/>
        </p:nvSpPr>
        <p:spPr>
          <a:xfrm>
            <a:off x="10612755" y="2960013"/>
            <a:ext cx="3297436" cy="1202650"/>
          </a:xfrm>
          <a:prstGeom prst="roundRect">
            <a:avLst>
              <a:gd name="adj" fmla="val 7187"/>
            </a:avLst>
          </a:prstGeom>
          <a:solidFill>
            <a:srgbClr val="740B0B"/>
          </a:solidFill>
          <a:ln w="7620">
            <a:solidFill>
              <a:srgbClr val="8D2424"/>
            </a:solidFill>
            <a:prstDash val="solid"/>
          </a:ln>
        </p:spPr>
        <p:txBody>
          <a:bodyPr/>
          <a:lstStyle/>
          <a:p>
            <a:endParaRPr lang="en-US" b="1">
              <a:latin typeface="Times New Roman" panose="02020603050405020304" pitchFamily="18" charset="0"/>
              <a:cs typeface="Times New Roman" panose="02020603050405020304" pitchFamily="18" charset="0"/>
            </a:endParaRPr>
          </a:p>
        </p:txBody>
      </p:sp>
      <p:pic>
        <p:nvPicPr>
          <p:cNvPr id="9" name="Image 1" descr="preencoded.png"/>
          <p:cNvPicPr>
            <a:picLocks noChangeAspect="1"/>
          </p:cNvPicPr>
          <p:nvPr/>
        </p:nvPicPr>
        <p:blipFill>
          <a:blip r:embed="rId4"/>
          <a:stretch>
            <a:fillRect/>
          </a:stretch>
        </p:blipFill>
        <p:spPr>
          <a:xfrm>
            <a:off x="12116872" y="3380423"/>
            <a:ext cx="289322" cy="361712"/>
          </a:xfrm>
          <a:prstGeom prst="rect">
            <a:avLst/>
          </a:prstGeom>
        </p:spPr>
      </p:pic>
      <p:sp>
        <p:nvSpPr>
          <p:cNvPr id="10" name="Text 6"/>
          <p:cNvSpPr/>
          <p:nvPr/>
        </p:nvSpPr>
        <p:spPr>
          <a:xfrm>
            <a:off x="7699177" y="3165753"/>
            <a:ext cx="2707838" cy="338376"/>
          </a:xfrm>
          <a:prstGeom prst="rect">
            <a:avLst/>
          </a:prstGeom>
          <a:noFill/>
          <a:ln/>
        </p:spPr>
        <p:txBody>
          <a:bodyPr wrap="none" lIns="0" tIns="0" rIns="0" bIns="0" rtlCol="0" anchor="t"/>
          <a:lstStyle/>
          <a:p>
            <a:pPr>
              <a:lnSpc>
                <a:spcPts val="2650"/>
              </a:lnSpc>
            </a:pPr>
            <a:r>
              <a:rPr lang="en-US" sz="3600" b="1" u="sng" dirty="0">
                <a:solidFill>
                  <a:srgbClr val="FFE5E5"/>
                </a:solidFill>
                <a:latin typeface="Times New Roman" panose="02020603050405020304" pitchFamily="18" charset="0"/>
                <a:ea typeface="Dela Gothic One" pitchFamily="34" charset="-122"/>
                <a:cs typeface="Times New Roman" panose="02020603050405020304" pitchFamily="18" charset="0"/>
              </a:rPr>
              <a:t>الاستمرارية</a:t>
            </a:r>
          </a:p>
        </p:txBody>
      </p:sp>
      <p:sp>
        <p:nvSpPr>
          <p:cNvPr id="11" name="Text 7"/>
          <p:cNvSpPr/>
          <p:nvPr/>
        </p:nvSpPr>
        <p:spPr>
          <a:xfrm>
            <a:off x="7001589" y="3627596"/>
            <a:ext cx="3405426" cy="329327"/>
          </a:xfrm>
          <a:prstGeom prst="rect">
            <a:avLst/>
          </a:prstGeom>
          <a:noFill/>
          <a:ln/>
        </p:spPr>
        <p:txBody>
          <a:bodyPr wrap="none" lIns="0" tIns="0" rIns="0" bIns="0" rtlCol="0" anchor="t"/>
          <a:lstStyle/>
          <a:p>
            <a:pPr marL="0" indent="0" algn="r" rtl="1">
              <a:lnSpc>
                <a:spcPts val="2550"/>
              </a:lnSpc>
              <a:buNone/>
            </a:pPr>
            <a:r>
              <a:rPr lang="en-US" sz="2000" b="1" dirty="0">
                <a:solidFill>
                  <a:srgbClr val="FFE5E5"/>
                </a:solidFill>
                <a:latin typeface="Times New Roman" panose="02020603050405020304" pitchFamily="18" charset="0"/>
                <a:ea typeface="DM Sans" pitchFamily="34" charset="-122"/>
                <a:cs typeface="Times New Roman" panose="02020603050405020304" pitchFamily="18" charset="0"/>
              </a:rPr>
              <a:t>عملية مستمرة من بداية التعليم حتى نهايته</a:t>
            </a:r>
            <a:endParaRPr lang="en-US" sz="2000" b="1" dirty="0">
              <a:latin typeface="Times New Roman" panose="02020603050405020304" pitchFamily="18" charset="0"/>
              <a:cs typeface="Times New Roman" panose="02020603050405020304" pitchFamily="18" charset="0"/>
            </a:endParaRPr>
          </a:p>
        </p:txBody>
      </p:sp>
      <p:sp>
        <p:nvSpPr>
          <p:cNvPr id="12" name="Shape 8"/>
          <p:cNvSpPr/>
          <p:nvPr/>
        </p:nvSpPr>
        <p:spPr>
          <a:xfrm>
            <a:off x="823079" y="4153138"/>
            <a:ext cx="9686806" cy="11430"/>
          </a:xfrm>
          <a:prstGeom prst="roundRect">
            <a:avLst>
              <a:gd name="adj" fmla="val 756222"/>
            </a:avLst>
          </a:prstGeom>
          <a:solidFill>
            <a:srgbClr val="8D2424"/>
          </a:solidFill>
          <a:ln/>
        </p:spPr>
        <p:txBody>
          <a:bodyPr/>
          <a:lstStyle/>
          <a:p>
            <a:endParaRPr lang="en-US" b="1">
              <a:latin typeface="Times New Roman" panose="02020603050405020304" pitchFamily="18" charset="0"/>
              <a:cs typeface="Times New Roman" panose="02020603050405020304" pitchFamily="18" charset="0"/>
            </a:endParaRPr>
          </a:p>
        </p:txBody>
      </p:sp>
      <p:sp>
        <p:nvSpPr>
          <p:cNvPr id="13" name="Shape 9"/>
          <p:cNvSpPr/>
          <p:nvPr/>
        </p:nvSpPr>
        <p:spPr>
          <a:xfrm>
            <a:off x="8963978" y="4265533"/>
            <a:ext cx="4946213" cy="1202650"/>
          </a:xfrm>
          <a:prstGeom prst="roundRect">
            <a:avLst>
              <a:gd name="adj" fmla="val 7187"/>
            </a:avLst>
          </a:prstGeom>
          <a:solidFill>
            <a:srgbClr val="740B0B"/>
          </a:solidFill>
          <a:ln w="7620">
            <a:solidFill>
              <a:srgbClr val="8D2424"/>
            </a:solidFill>
            <a:prstDash val="solid"/>
          </a:ln>
        </p:spPr>
        <p:txBody>
          <a:bodyPr/>
          <a:lstStyle/>
          <a:p>
            <a:endParaRPr lang="en-US" b="1">
              <a:latin typeface="Times New Roman" panose="02020603050405020304" pitchFamily="18" charset="0"/>
              <a:cs typeface="Times New Roman" panose="02020603050405020304" pitchFamily="18" charset="0"/>
            </a:endParaRPr>
          </a:p>
        </p:txBody>
      </p:sp>
      <p:pic>
        <p:nvPicPr>
          <p:cNvPr id="14" name="Image 2" descr="preencoded.png"/>
          <p:cNvPicPr>
            <a:picLocks noChangeAspect="1"/>
          </p:cNvPicPr>
          <p:nvPr/>
        </p:nvPicPr>
        <p:blipFill>
          <a:blip r:embed="rId5"/>
          <a:stretch>
            <a:fillRect/>
          </a:stretch>
        </p:blipFill>
        <p:spPr>
          <a:xfrm>
            <a:off x="11292483" y="4685943"/>
            <a:ext cx="289322" cy="361712"/>
          </a:xfrm>
          <a:prstGeom prst="rect">
            <a:avLst/>
          </a:prstGeom>
        </p:spPr>
      </p:pic>
      <p:sp>
        <p:nvSpPr>
          <p:cNvPr id="15" name="Text 10"/>
          <p:cNvSpPr/>
          <p:nvPr/>
        </p:nvSpPr>
        <p:spPr>
          <a:xfrm>
            <a:off x="6050399" y="4406282"/>
            <a:ext cx="2707838" cy="338376"/>
          </a:xfrm>
          <a:prstGeom prst="rect">
            <a:avLst/>
          </a:prstGeom>
          <a:noFill/>
          <a:ln/>
        </p:spPr>
        <p:txBody>
          <a:bodyPr wrap="none" lIns="0" tIns="0" rIns="0" bIns="0" rtlCol="0" anchor="t"/>
          <a:lstStyle/>
          <a:p>
            <a:pPr>
              <a:lnSpc>
                <a:spcPts val="2650"/>
              </a:lnSpc>
            </a:pPr>
            <a:r>
              <a:rPr lang="en-US" sz="3600" b="1" u="sng" dirty="0">
                <a:solidFill>
                  <a:srgbClr val="FFE5E5"/>
                </a:solidFill>
                <a:latin typeface="Times New Roman" panose="02020603050405020304" pitchFamily="18" charset="0"/>
                <a:ea typeface="Dela Gothic One" pitchFamily="34" charset="-122"/>
                <a:cs typeface="Times New Roman" panose="02020603050405020304" pitchFamily="18" charset="0"/>
              </a:rPr>
              <a:t>تنوع الأدوات</a:t>
            </a:r>
          </a:p>
        </p:txBody>
      </p:sp>
      <p:sp>
        <p:nvSpPr>
          <p:cNvPr id="16" name="Text 11"/>
          <p:cNvSpPr/>
          <p:nvPr/>
        </p:nvSpPr>
        <p:spPr>
          <a:xfrm>
            <a:off x="5565934" y="4933117"/>
            <a:ext cx="3192304" cy="329327"/>
          </a:xfrm>
          <a:prstGeom prst="rect">
            <a:avLst/>
          </a:prstGeom>
          <a:noFill/>
          <a:ln/>
        </p:spPr>
        <p:txBody>
          <a:bodyPr wrap="none" lIns="0" tIns="0" rIns="0" bIns="0" rtlCol="0" anchor="t"/>
          <a:lstStyle/>
          <a:p>
            <a:pPr marL="0" indent="0" algn="r" rtl="1">
              <a:lnSpc>
                <a:spcPts val="2550"/>
              </a:lnSpc>
              <a:buNone/>
            </a:pPr>
            <a:r>
              <a:rPr lang="en-US" sz="2000" b="1" dirty="0">
                <a:solidFill>
                  <a:srgbClr val="FFE5E5"/>
                </a:solidFill>
                <a:latin typeface="Times New Roman" panose="02020603050405020304" pitchFamily="18" charset="0"/>
                <a:ea typeface="DM Sans" pitchFamily="34" charset="-122"/>
                <a:cs typeface="Times New Roman" panose="02020603050405020304" pitchFamily="18" charset="0"/>
              </a:rPr>
              <a:t>استخدام أدوات متنوعة للقياس والتقويم</a:t>
            </a:r>
            <a:endParaRPr lang="en-US" sz="2000" b="1" dirty="0">
              <a:latin typeface="Times New Roman" panose="02020603050405020304" pitchFamily="18" charset="0"/>
              <a:cs typeface="Times New Roman" panose="02020603050405020304" pitchFamily="18" charset="0"/>
            </a:endParaRPr>
          </a:p>
        </p:txBody>
      </p:sp>
      <p:sp>
        <p:nvSpPr>
          <p:cNvPr id="17" name="Shape 12"/>
          <p:cNvSpPr/>
          <p:nvPr/>
        </p:nvSpPr>
        <p:spPr>
          <a:xfrm>
            <a:off x="823079" y="5458658"/>
            <a:ext cx="8038028" cy="11430"/>
          </a:xfrm>
          <a:prstGeom prst="roundRect">
            <a:avLst>
              <a:gd name="adj" fmla="val 756222"/>
            </a:avLst>
          </a:prstGeom>
          <a:solidFill>
            <a:srgbClr val="8D2424"/>
          </a:solidFill>
          <a:ln/>
        </p:spPr>
        <p:txBody>
          <a:bodyPr/>
          <a:lstStyle/>
          <a:p>
            <a:endParaRPr lang="en-US" b="1">
              <a:latin typeface="Times New Roman" panose="02020603050405020304" pitchFamily="18" charset="0"/>
              <a:cs typeface="Times New Roman" panose="02020603050405020304" pitchFamily="18" charset="0"/>
            </a:endParaRPr>
          </a:p>
        </p:txBody>
      </p:sp>
      <p:sp>
        <p:nvSpPr>
          <p:cNvPr id="18" name="Shape 13"/>
          <p:cNvSpPr/>
          <p:nvPr/>
        </p:nvSpPr>
        <p:spPr>
          <a:xfrm>
            <a:off x="7315200" y="5571053"/>
            <a:ext cx="6594991" cy="1202650"/>
          </a:xfrm>
          <a:prstGeom prst="roundRect">
            <a:avLst>
              <a:gd name="adj" fmla="val 7187"/>
            </a:avLst>
          </a:prstGeom>
          <a:solidFill>
            <a:srgbClr val="740B0B"/>
          </a:solidFill>
          <a:ln w="7620">
            <a:solidFill>
              <a:srgbClr val="8D2424"/>
            </a:solidFill>
            <a:prstDash val="solid"/>
          </a:ln>
        </p:spPr>
        <p:txBody>
          <a:bodyPr/>
          <a:lstStyle/>
          <a:p>
            <a:endParaRPr lang="en-US" b="1">
              <a:latin typeface="Times New Roman" panose="02020603050405020304" pitchFamily="18" charset="0"/>
              <a:cs typeface="Times New Roman" panose="02020603050405020304" pitchFamily="18" charset="0"/>
            </a:endParaRPr>
          </a:p>
        </p:txBody>
      </p:sp>
      <p:pic>
        <p:nvPicPr>
          <p:cNvPr id="19" name="Image 3" descr="preencoded.png"/>
          <p:cNvPicPr>
            <a:picLocks noChangeAspect="1"/>
          </p:cNvPicPr>
          <p:nvPr/>
        </p:nvPicPr>
        <p:blipFill>
          <a:blip r:embed="rId6"/>
          <a:stretch>
            <a:fillRect/>
          </a:stretch>
        </p:blipFill>
        <p:spPr>
          <a:xfrm>
            <a:off x="10468094" y="5991463"/>
            <a:ext cx="289322" cy="361712"/>
          </a:xfrm>
          <a:prstGeom prst="rect">
            <a:avLst/>
          </a:prstGeom>
        </p:spPr>
      </p:pic>
      <p:sp>
        <p:nvSpPr>
          <p:cNvPr id="20" name="Text 14"/>
          <p:cNvSpPr/>
          <p:nvPr/>
        </p:nvSpPr>
        <p:spPr>
          <a:xfrm>
            <a:off x="4445556" y="5699641"/>
            <a:ext cx="2707838" cy="338376"/>
          </a:xfrm>
          <a:prstGeom prst="rect">
            <a:avLst/>
          </a:prstGeom>
          <a:noFill/>
          <a:ln/>
        </p:spPr>
        <p:txBody>
          <a:bodyPr wrap="none" lIns="0" tIns="0" rIns="0" bIns="0" rtlCol="0" anchor="t"/>
          <a:lstStyle/>
          <a:p>
            <a:pPr>
              <a:lnSpc>
                <a:spcPts val="2650"/>
              </a:lnSpc>
            </a:pPr>
            <a:r>
              <a:rPr lang="en-US" sz="3600" b="1" u="sng" dirty="0">
                <a:solidFill>
                  <a:srgbClr val="FFE5E5"/>
                </a:solidFill>
                <a:latin typeface="Times New Roman" panose="02020603050405020304" pitchFamily="18" charset="0"/>
                <a:ea typeface="Dela Gothic One" pitchFamily="34" charset="-122"/>
                <a:cs typeface="Times New Roman" panose="02020603050405020304" pitchFamily="18" charset="0"/>
              </a:rPr>
              <a:t>الموضوعية</a:t>
            </a:r>
          </a:p>
        </p:txBody>
      </p:sp>
      <p:sp>
        <p:nvSpPr>
          <p:cNvPr id="21" name="Text 15"/>
          <p:cNvSpPr/>
          <p:nvPr/>
        </p:nvSpPr>
        <p:spPr>
          <a:xfrm>
            <a:off x="4251008" y="6238637"/>
            <a:ext cx="2858453" cy="329327"/>
          </a:xfrm>
          <a:prstGeom prst="rect">
            <a:avLst/>
          </a:prstGeom>
          <a:noFill/>
          <a:ln/>
        </p:spPr>
        <p:txBody>
          <a:bodyPr wrap="none" lIns="0" tIns="0" rIns="0" bIns="0" rtlCol="0" anchor="t"/>
          <a:lstStyle/>
          <a:p>
            <a:pPr marL="0" indent="0" algn="r" rtl="1">
              <a:lnSpc>
                <a:spcPts val="2550"/>
              </a:lnSpc>
              <a:buNone/>
            </a:pPr>
            <a:r>
              <a:rPr lang="en-US" sz="2000" b="1" dirty="0">
                <a:solidFill>
                  <a:srgbClr val="FFE5E5"/>
                </a:solidFill>
                <a:latin typeface="Times New Roman" panose="02020603050405020304" pitchFamily="18" charset="0"/>
                <a:ea typeface="DM Sans" pitchFamily="34" charset="-122"/>
                <a:cs typeface="Times New Roman" panose="02020603050405020304" pitchFamily="18" charset="0"/>
              </a:rPr>
              <a:t>الابتعاد عن الذاتية في إصدار الأحكام</a:t>
            </a:r>
            <a:endParaRPr lang="en-US" sz="2000" b="1" dirty="0">
              <a:latin typeface="Times New Roman" panose="02020603050405020304" pitchFamily="18" charset="0"/>
              <a:cs typeface="Times New Roman" panose="02020603050405020304" pitchFamily="18" charset="0"/>
            </a:endParaRPr>
          </a:p>
        </p:txBody>
      </p:sp>
      <p:sp>
        <p:nvSpPr>
          <p:cNvPr id="22" name="Text 16"/>
          <p:cNvSpPr/>
          <p:nvPr/>
        </p:nvSpPr>
        <p:spPr>
          <a:xfrm>
            <a:off x="720209" y="6887743"/>
            <a:ext cx="13189982" cy="658654"/>
          </a:xfrm>
          <a:prstGeom prst="rect">
            <a:avLst/>
          </a:prstGeom>
          <a:noFill/>
          <a:ln/>
        </p:spPr>
        <p:txBody>
          <a:bodyPr wrap="square" lIns="0" tIns="0" rIns="0" bIns="0" rtlCol="0" anchor="t"/>
          <a:lstStyle/>
          <a:p>
            <a:pPr marL="0" indent="0" algn="ctr" rtl="1">
              <a:lnSpc>
                <a:spcPct val="150000"/>
              </a:lnSpc>
              <a:buNone/>
            </a:pPr>
            <a:r>
              <a:rPr lang="en-US" sz="2400" b="1" dirty="0">
                <a:solidFill>
                  <a:srgbClr val="FFE5E5"/>
                </a:solidFill>
                <a:latin typeface="Times New Roman" panose="02020603050405020304" pitchFamily="18" charset="0"/>
                <a:ea typeface="DM Sans" pitchFamily="34" charset="-122"/>
                <a:cs typeface="Times New Roman" panose="02020603050405020304" pitchFamily="18" charset="0"/>
              </a:rPr>
              <a:t>التقويم الفعال يجب أن يكون تشخيصيًا وعلاجيًا في آن واحد، حيث يشخص نواحي القوة والضعف ويقدم العلاج المناسب. </a:t>
            </a:r>
            <a:endParaRPr lang="ar-EG" sz="2400" b="1" dirty="0">
              <a:solidFill>
                <a:srgbClr val="FFE5E5"/>
              </a:solidFill>
              <a:latin typeface="Times New Roman" panose="02020603050405020304" pitchFamily="18" charset="0"/>
              <a:ea typeface="DM Sans" pitchFamily="34" charset="-122"/>
              <a:cs typeface="Times New Roman" panose="02020603050405020304" pitchFamily="18" charset="0"/>
            </a:endParaRPr>
          </a:p>
          <a:p>
            <a:pPr marL="0" indent="0" algn="ctr" rtl="1">
              <a:lnSpc>
                <a:spcPct val="150000"/>
              </a:lnSpc>
              <a:buNone/>
            </a:pPr>
            <a:r>
              <a:rPr lang="en-US" sz="2400" b="1" dirty="0">
                <a:solidFill>
                  <a:srgbClr val="FFE5E5"/>
                </a:solidFill>
                <a:latin typeface="Times New Roman" panose="02020603050405020304" pitchFamily="18" charset="0"/>
                <a:ea typeface="DM Sans" pitchFamily="34" charset="-122"/>
                <a:cs typeface="Times New Roman" panose="02020603050405020304" pitchFamily="18" charset="0"/>
              </a:rPr>
              <a:t>كما يجب أن يكون اقتصاديًا في الوقت والجهد والتكلفة، ويراعي الفروق الفردية بين المتعلمين.</a:t>
            </a:r>
            <a:endParaRPr lang="en-US" sz="2400" b="1" dirty="0">
              <a:latin typeface="Times New Roman" panose="02020603050405020304" pitchFamily="18" charset="0"/>
              <a:cs typeface="Times New Roman" panose="02020603050405020304" pitchFamily="18" charset="0"/>
            </a:endParaRPr>
          </a:p>
        </p:txBody>
      </p:sp>
      <p:pic>
        <p:nvPicPr>
          <p:cNvPr id="23" name="صورة 22">
            <a:extLst>
              <a:ext uri="{FF2B5EF4-FFF2-40B4-BE49-F238E27FC236}">
                <a16:creationId xmlns:a16="http://schemas.microsoft.com/office/drawing/2014/main" id="{FFD80340-5649-D873-8386-54A34ADE13EB}"/>
              </a:ext>
            </a:extLst>
          </p:cNvPr>
          <p:cNvPicPr>
            <a:picLocks noChangeAspect="1"/>
          </p:cNvPicPr>
          <p:nvPr/>
        </p:nvPicPr>
        <p:blipFill>
          <a:blip r:embed="rId7"/>
          <a:stretch>
            <a:fillRect/>
          </a:stretch>
        </p:blipFill>
        <p:spPr>
          <a:xfrm>
            <a:off x="12536940" y="7700962"/>
            <a:ext cx="2009775"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8309" y="621812"/>
            <a:ext cx="7627382" cy="1425416"/>
          </a:xfrm>
          <a:prstGeom prst="rect">
            <a:avLst/>
          </a:prstGeom>
          <a:noFill/>
          <a:ln/>
        </p:spPr>
        <p:txBody>
          <a:bodyPr wrap="square" lIns="0" tIns="0" rIns="0" bIns="0" rtlCol="0" anchor="t"/>
          <a:lstStyle/>
          <a:p>
            <a:pPr marL="0" indent="0" algn="r" rtl="1">
              <a:lnSpc>
                <a:spcPts val="5600"/>
              </a:lnSpc>
              <a:buNone/>
            </a:pPr>
            <a:r>
              <a:rPr lang="en-US" sz="4450" b="1" dirty="0">
                <a:solidFill>
                  <a:srgbClr val="FAEBEB"/>
                </a:solidFill>
                <a:latin typeface="Times New Roman" panose="02020603050405020304" pitchFamily="18" charset="0"/>
                <a:ea typeface="Dela Gothic One" pitchFamily="34" charset="-122"/>
                <a:cs typeface="Times New Roman" panose="02020603050405020304" pitchFamily="18" charset="0"/>
              </a:rPr>
              <a:t>أسس التقويم الجيد في تدريس الدراسات الاجتماعية</a:t>
            </a:r>
            <a:endParaRPr lang="en-US" sz="4450" b="1" dirty="0">
              <a:latin typeface="Times New Roman" panose="02020603050405020304" pitchFamily="18" charset="0"/>
              <a:cs typeface="Times New Roman" panose="02020603050405020304" pitchFamily="18" charset="0"/>
            </a:endParaRPr>
          </a:p>
        </p:txBody>
      </p:sp>
      <p:sp>
        <p:nvSpPr>
          <p:cNvPr id="4" name="Text 1"/>
          <p:cNvSpPr/>
          <p:nvPr/>
        </p:nvSpPr>
        <p:spPr>
          <a:xfrm>
            <a:off x="758309" y="2116165"/>
            <a:ext cx="7627382" cy="693420"/>
          </a:xfrm>
          <a:prstGeom prst="rect">
            <a:avLst/>
          </a:prstGeom>
          <a:noFill/>
          <a:ln/>
        </p:spPr>
        <p:txBody>
          <a:bodyPr wrap="square" lIns="0" tIns="0" rIns="0" bIns="0" rtlCol="0" anchor="t"/>
          <a:lstStyle/>
          <a:p>
            <a:pPr marL="0" indent="0" algn="r" rtl="1">
              <a:lnSpc>
                <a:spcPct val="150000"/>
              </a:lnSpc>
              <a:buNone/>
            </a:pPr>
            <a:r>
              <a:rPr lang="en-US" sz="2400" b="1" dirty="0">
                <a:solidFill>
                  <a:srgbClr val="FFE5E5"/>
                </a:solidFill>
                <a:latin typeface="Times New Roman" panose="02020603050405020304" pitchFamily="18" charset="0"/>
                <a:ea typeface="DM Sans" pitchFamily="34" charset="-122"/>
                <a:cs typeface="Times New Roman" panose="02020603050405020304" pitchFamily="18" charset="0"/>
              </a:rPr>
              <a:t>يعد التقويم عنصراً أساسياً في العملية التعليمية، وخاصة في تدريس الدراسات الاجتماعية. فهو يساعد على إصدار الأحكام السليمة واتخاذ القرارات المناسبة لتحسين عملية التعلم.</a:t>
            </a:r>
            <a:endParaRPr lang="en-US" sz="2400" b="1" dirty="0">
              <a:latin typeface="Times New Roman" panose="02020603050405020304" pitchFamily="18" charset="0"/>
              <a:cs typeface="Times New Roman" panose="02020603050405020304" pitchFamily="18" charset="0"/>
            </a:endParaRPr>
          </a:p>
        </p:txBody>
      </p:sp>
      <p:sp>
        <p:nvSpPr>
          <p:cNvPr id="5" name="Text 2"/>
          <p:cNvSpPr/>
          <p:nvPr/>
        </p:nvSpPr>
        <p:spPr>
          <a:xfrm>
            <a:off x="758309" y="3908006"/>
            <a:ext cx="7627382" cy="1040130"/>
          </a:xfrm>
          <a:prstGeom prst="rect">
            <a:avLst/>
          </a:prstGeom>
          <a:noFill/>
          <a:ln/>
        </p:spPr>
        <p:txBody>
          <a:bodyPr wrap="square" lIns="0" tIns="0" rIns="0" bIns="0" rtlCol="0" anchor="t"/>
          <a:lstStyle/>
          <a:p>
            <a:pPr marL="0" indent="0" algn="r" rtl="1">
              <a:lnSpc>
                <a:spcPct val="150000"/>
              </a:lnSpc>
              <a:buNone/>
            </a:pPr>
            <a:r>
              <a:rPr lang="en-US" sz="2400" b="1" dirty="0">
                <a:solidFill>
                  <a:srgbClr val="FFE5E5"/>
                </a:solidFill>
                <a:latin typeface="Times New Roman" panose="02020603050405020304" pitchFamily="18" charset="0"/>
                <a:ea typeface="DM Sans" pitchFamily="34" charset="-122"/>
                <a:cs typeface="Times New Roman" panose="02020603050405020304" pitchFamily="18" charset="0"/>
              </a:rPr>
              <a:t>لكي يكون التقويم فعالاً، يجب أن يرتبط بأهداف المنهج، ويكون متنوعاً في وسائله وأدواته، وشاملاً لجميع عناصر المنهج والأهداف التعليمية. كما يجب أن يكون مستمراً طوال العملية التعليمية، وليس مجرد عملية ختامية تأتي في نهاية العام الدراسي.</a:t>
            </a:r>
            <a:endParaRPr lang="en-US" sz="2400" b="1" dirty="0">
              <a:latin typeface="Times New Roman" panose="02020603050405020304" pitchFamily="18" charset="0"/>
              <a:cs typeface="Times New Roman" panose="02020603050405020304" pitchFamily="18" charset="0"/>
            </a:endParaRPr>
          </a:p>
        </p:txBody>
      </p:sp>
      <p:sp>
        <p:nvSpPr>
          <p:cNvPr id="6" name="Text 3"/>
          <p:cNvSpPr/>
          <p:nvPr/>
        </p:nvSpPr>
        <p:spPr>
          <a:xfrm>
            <a:off x="758309" y="6269543"/>
            <a:ext cx="7627382" cy="693420"/>
          </a:xfrm>
          <a:prstGeom prst="rect">
            <a:avLst/>
          </a:prstGeom>
          <a:noFill/>
          <a:ln/>
        </p:spPr>
        <p:txBody>
          <a:bodyPr wrap="square" lIns="0" tIns="0" rIns="0" bIns="0" rtlCol="0" anchor="t"/>
          <a:lstStyle/>
          <a:p>
            <a:pPr marL="0" indent="0" algn="r" rtl="1">
              <a:lnSpc>
                <a:spcPct val="150000"/>
              </a:lnSpc>
              <a:buNone/>
            </a:pPr>
            <a:r>
              <a:rPr lang="en-US" sz="2400" b="1" dirty="0">
                <a:solidFill>
                  <a:srgbClr val="FFE5E5"/>
                </a:solidFill>
                <a:latin typeface="Times New Roman" panose="02020603050405020304" pitchFamily="18" charset="0"/>
                <a:ea typeface="DM Sans" pitchFamily="34" charset="-122"/>
                <a:cs typeface="Times New Roman" panose="02020603050405020304" pitchFamily="18" charset="0"/>
              </a:rPr>
              <a:t>التقويم الجيد يتسم بالعلمية والموضوعية، ويشخص نواحي القوة والضعف، ويقدم العلاج المناسب، ويميز بين مستويات الطلاب، ويكون اقتصادياً وتعاونياً وإنسانياً في جوهره.</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739878" y="314495"/>
            <a:ext cx="5701546" cy="712708"/>
          </a:xfrm>
          <a:prstGeom prst="rect">
            <a:avLst/>
          </a:prstGeom>
          <a:noFill/>
          <a:ln/>
        </p:spPr>
        <p:txBody>
          <a:bodyPr wrap="none" lIns="0" tIns="0" rIns="0" bIns="0" rtlCol="0" anchor="t"/>
          <a:lstStyle/>
          <a:p>
            <a:pPr marL="0" indent="0" algn="ctr" rtl="1">
              <a:lnSpc>
                <a:spcPts val="5600"/>
              </a:lnSpc>
              <a:buNone/>
            </a:pPr>
            <a:r>
              <a:rPr lang="en-US" sz="4450" b="1" dirty="0">
                <a:solidFill>
                  <a:srgbClr val="FAEBEB"/>
                </a:solidFill>
                <a:latin typeface="Times New Roman" panose="02020603050405020304" pitchFamily="18" charset="0"/>
                <a:ea typeface="Dela Gothic One" pitchFamily="34" charset="-122"/>
                <a:cs typeface="Times New Roman" panose="02020603050405020304" pitchFamily="18" charset="0"/>
              </a:rPr>
              <a:t>خصائص التقويم العلمي</a:t>
            </a:r>
            <a:endParaRPr lang="en-US" sz="4450" b="1" dirty="0">
              <a:latin typeface="Times New Roman" panose="02020603050405020304" pitchFamily="18" charset="0"/>
              <a:cs typeface="Times New Roman" panose="02020603050405020304" pitchFamily="18" charset="0"/>
            </a:endParaRPr>
          </a:p>
        </p:txBody>
      </p:sp>
      <p:pic>
        <p:nvPicPr>
          <p:cNvPr id="3" name="Image 0" descr="preencoded.png"/>
          <p:cNvPicPr>
            <a:picLocks noChangeAspect="1"/>
          </p:cNvPicPr>
          <p:nvPr/>
        </p:nvPicPr>
        <p:blipFill>
          <a:blip r:embed="rId3"/>
          <a:stretch>
            <a:fillRect/>
          </a:stretch>
        </p:blipFill>
        <p:spPr>
          <a:xfrm>
            <a:off x="9511903" y="1155347"/>
            <a:ext cx="2163723" cy="1265992"/>
          </a:xfrm>
          <a:prstGeom prst="rect">
            <a:avLst/>
          </a:prstGeom>
        </p:spPr>
      </p:pic>
      <p:pic>
        <p:nvPicPr>
          <p:cNvPr id="4" name="Image 1" descr="preencoded.png"/>
          <p:cNvPicPr>
            <a:picLocks noChangeAspect="1"/>
          </p:cNvPicPr>
          <p:nvPr/>
        </p:nvPicPr>
        <p:blipFill>
          <a:blip r:embed="rId4"/>
          <a:stretch>
            <a:fillRect/>
          </a:stretch>
        </p:blipFill>
        <p:spPr>
          <a:xfrm>
            <a:off x="10441543" y="1755303"/>
            <a:ext cx="304681" cy="380762"/>
          </a:xfrm>
          <a:prstGeom prst="rect">
            <a:avLst/>
          </a:prstGeom>
        </p:spPr>
      </p:pic>
      <p:sp>
        <p:nvSpPr>
          <p:cNvPr id="5" name="Text 1"/>
          <p:cNvSpPr/>
          <p:nvPr/>
        </p:nvSpPr>
        <p:spPr>
          <a:xfrm>
            <a:off x="7453551" y="1371921"/>
            <a:ext cx="1841778" cy="356235"/>
          </a:xfrm>
          <a:prstGeom prst="rect">
            <a:avLst/>
          </a:prstGeom>
          <a:noFill/>
          <a:ln/>
        </p:spPr>
        <p:txBody>
          <a:bodyPr wrap="none" lIns="0" tIns="0" rIns="0" bIns="0" rtlCol="0" anchor="t"/>
          <a:lstStyle/>
          <a:p>
            <a:pPr marL="0" indent="0" algn="r" rtl="1">
              <a:lnSpc>
                <a:spcPts val="2800"/>
              </a:lnSpc>
              <a:buNone/>
            </a:pPr>
            <a:r>
              <a:rPr lang="en-US" sz="3200" b="1" dirty="0">
                <a:solidFill>
                  <a:srgbClr val="FFE5E5"/>
                </a:solidFill>
                <a:latin typeface="Times New Roman" panose="02020603050405020304" pitchFamily="18" charset="0"/>
                <a:ea typeface="Dela Gothic One" pitchFamily="34" charset="-122"/>
                <a:cs typeface="Times New Roman" panose="02020603050405020304" pitchFamily="18" charset="0"/>
              </a:rPr>
              <a:t>الصدق</a:t>
            </a:r>
            <a:endParaRPr lang="en-US" sz="3200" b="1" dirty="0">
              <a:latin typeface="Times New Roman" panose="02020603050405020304" pitchFamily="18" charset="0"/>
              <a:cs typeface="Times New Roman" panose="02020603050405020304" pitchFamily="18" charset="0"/>
            </a:endParaRPr>
          </a:p>
        </p:txBody>
      </p:sp>
      <p:sp>
        <p:nvSpPr>
          <p:cNvPr id="6" name="Text 2"/>
          <p:cNvSpPr/>
          <p:nvPr/>
        </p:nvSpPr>
        <p:spPr>
          <a:xfrm>
            <a:off x="7453551" y="1858054"/>
            <a:ext cx="1841778" cy="346710"/>
          </a:xfrm>
          <a:prstGeom prst="rect">
            <a:avLst/>
          </a:prstGeom>
          <a:noFill/>
          <a:ln/>
        </p:spPr>
        <p:txBody>
          <a:bodyPr wrap="none" lIns="0" tIns="0" rIns="0" bIns="0" rtlCol="0" anchor="t"/>
          <a:lstStyle/>
          <a:p>
            <a:pPr marL="0" indent="0" algn="r" rtl="1">
              <a:lnSpc>
                <a:spcPts val="2700"/>
              </a:lnSpc>
              <a:buNone/>
            </a:pPr>
            <a:r>
              <a:rPr lang="en-US" sz="2400" b="1" dirty="0">
                <a:solidFill>
                  <a:srgbClr val="FFE5E5"/>
                </a:solidFill>
                <a:latin typeface="Times New Roman" panose="02020603050405020304" pitchFamily="18" charset="0"/>
                <a:ea typeface="DM Sans" pitchFamily="34" charset="-122"/>
                <a:cs typeface="Times New Roman" panose="02020603050405020304" pitchFamily="18" charset="0"/>
              </a:rPr>
              <a:t>قياس ما وضع لقياسه</a:t>
            </a:r>
            <a:endParaRPr lang="en-US" sz="2400" b="1" dirty="0">
              <a:latin typeface="Times New Roman" panose="02020603050405020304" pitchFamily="18" charset="0"/>
              <a:cs typeface="Times New Roman" panose="02020603050405020304" pitchFamily="18" charset="0"/>
            </a:endParaRPr>
          </a:p>
        </p:txBody>
      </p:sp>
      <p:sp>
        <p:nvSpPr>
          <p:cNvPr id="7" name="Shape 3"/>
          <p:cNvSpPr/>
          <p:nvPr/>
        </p:nvSpPr>
        <p:spPr>
          <a:xfrm>
            <a:off x="812363" y="2433125"/>
            <a:ext cx="8645485" cy="15240"/>
          </a:xfrm>
          <a:prstGeom prst="roundRect">
            <a:avLst>
              <a:gd name="adj" fmla="val 597101"/>
            </a:avLst>
          </a:prstGeom>
          <a:solidFill>
            <a:srgbClr val="8D2424"/>
          </a:solidFill>
          <a:ln/>
        </p:spPr>
        <p:txBody>
          <a:bodyPr/>
          <a:lstStyle/>
          <a:p>
            <a:endParaRPr lang="en-US">
              <a:latin typeface="Times New Roman" panose="02020603050405020304" pitchFamily="18" charset="0"/>
              <a:cs typeface="Times New Roman" panose="02020603050405020304" pitchFamily="18" charset="0"/>
            </a:endParaRPr>
          </a:p>
        </p:txBody>
      </p:sp>
      <p:pic>
        <p:nvPicPr>
          <p:cNvPr id="8" name="Image 2" descr="preencoded.png"/>
          <p:cNvPicPr>
            <a:picLocks noChangeAspect="1"/>
          </p:cNvPicPr>
          <p:nvPr/>
        </p:nvPicPr>
        <p:blipFill>
          <a:blip r:embed="rId5"/>
          <a:stretch>
            <a:fillRect/>
          </a:stretch>
        </p:blipFill>
        <p:spPr>
          <a:xfrm>
            <a:off x="8429982" y="2475393"/>
            <a:ext cx="4327446" cy="1265992"/>
          </a:xfrm>
          <a:prstGeom prst="rect">
            <a:avLst/>
          </a:prstGeom>
        </p:spPr>
      </p:pic>
      <p:pic>
        <p:nvPicPr>
          <p:cNvPr id="9" name="Image 3" descr="preencoded.png"/>
          <p:cNvPicPr>
            <a:picLocks noChangeAspect="1"/>
          </p:cNvPicPr>
          <p:nvPr/>
        </p:nvPicPr>
        <p:blipFill>
          <a:blip r:embed="rId6"/>
          <a:stretch>
            <a:fillRect/>
          </a:stretch>
        </p:blipFill>
        <p:spPr>
          <a:xfrm>
            <a:off x="10441424" y="2917948"/>
            <a:ext cx="304681" cy="380762"/>
          </a:xfrm>
          <a:prstGeom prst="rect">
            <a:avLst/>
          </a:prstGeom>
        </p:spPr>
      </p:pic>
      <p:sp>
        <p:nvSpPr>
          <p:cNvPr id="10" name="Text 4"/>
          <p:cNvSpPr/>
          <p:nvPr/>
        </p:nvSpPr>
        <p:spPr>
          <a:xfrm>
            <a:off x="5362694" y="2691967"/>
            <a:ext cx="2850713" cy="356235"/>
          </a:xfrm>
          <a:prstGeom prst="rect">
            <a:avLst/>
          </a:prstGeom>
          <a:noFill/>
          <a:ln/>
        </p:spPr>
        <p:txBody>
          <a:bodyPr wrap="none" lIns="0" tIns="0" rIns="0" bIns="0" rtlCol="0" anchor="t"/>
          <a:lstStyle/>
          <a:p>
            <a:pPr marL="0" indent="0" algn="r" rtl="1">
              <a:lnSpc>
                <a:spcPts val="2800"/>
              </a:lnSpc>
              <a:buNone/>
            </a:pPr>
            <a:r>
              <a:rPr lang="en-US" sz="3200" b="1" dirty="0">
                <a:solidFill>
                  <a:srgbClr val="FFE5E5"/>
                </a:solidFill>
                <a:latin typeface="Times New Roman" panose="02020603050405020304" pitchFamily="18" charset="0"/>
                <a:ea typeface="Dela Gothic One" pitchFamily="34" charset="-122"/>
                <a:cs typeface="Times New Roman" panose="02020603050405020304" pitchFamily="18" charset="0"/>
              </a:rPr>
              <a:t>الثبات</a:t>
            </a:r>
            <a:endParaRPr lang="en-US" sz="3200" b="1" dirty="0">
              <a:latin typeface="Times New Roman" panose="02020603050405020304" pitchFamily="18" charset="0"/>
              <a:cs typeface="Times New Roman" panose="02020603050405020304" pitchFamily="18" charset="0"/>
            </a:endParaRPr>
          </a:p>
        </p:txBody>
      </p:sp>
      <p:sp>
        <p:nvSpPr>
          <p:cNvPr id="11" name="Text 5"/>
          <p:cNvSpPr/>
          <p:nvPr/>
        </p:nvSpPr>
        <p:spPr>
          <a:xfrm>
            <a:off x="5108496" y="3178099"/>
            <a:ext cx="3104912" cy="346710"/>
          </a:xfrm>
          <a:prstGeom prst="rect">
            <a:avLst/>
          </a:prstGeom>
          <a:noFill/>
          <a:ln/>
        </p:spPr>
        <p:txBody>
          <a:bodyPr wrap="none" lIns="0" tIns="0" rIns="0" bIns="0" rtlCol="0" anchor="t"/>
          <a:lstStyle/>
          <a:p>
            <a:pPr marL="0" indent="0" algn="r" rtl="1">
              <a:lnSpc>
                <a:spcPts val="2700"/>
              </a:lnSpc>
              <a:buNone/>
            </a:pPr>
            <a:r>
              <a:rPr lang="en-US" sz="2400" b="1" dirty="0">
                <a:solidFill>
                  <a:srgbClr val="FFE5E5"/>
                </a:solidFill>
                <a:latin typeface="Times New Roman" panose="02020603050405020304" pitchFamily="18" charset="0"/>
                <a:ea typeface="DM Sans" pitchFamily="34" charset="-122"/>
                <a:cs typeface="Times New Roman" panose="02020603050405020304" pitchFamily="18" charset="0"/>
              </a:rPr>
              <a:t>إعطاء نفس النتائج عند إعادة التطبيق</a:t>
            </a:r>
            <a:endParaRPr lang="en-US" sz="2400" b="1" dirty="0">
              <a:latin typeface="Times New Roman" panose="02020603050405020304" pitchFamily="18" charset="0"/>
              <a:cs typeface="Times New Roman" panose="02020603050405020304" pitchFamily="18" charset="0"/>
            </a:endParaRPr>
          </a:p>
        </p:txBody>
      </p:sp>
      <p:sp>
        <p:nvSpPr>
          <p:cNvPr id="12" name="Shape 6"/>
          <p:cNvSpPr/>
          <p:nvPr/>
        </p:nvSpPr>
        <p:spPr>
          <a:xfrm>
            <a:off x="812363" y="3753171"/>
            <a:ext cx="7563564" cy="15240"/>
          </a:xfrm>
          <a:prstGeom prst="roundRect">
            <a:avLst>
              <a:gd name="adj" fmla="val 597101"/>
            </a:avLst>
          </a:prstGeom>
          <a:solidFill>
            <a:srgbClr val="8D2424"/>
          </a:solidFill>
          <a:ln/>
        </p:spPr>
        <p:txBody>
          <a:bodyPr/>
          <a:lstStyle/>
          <a:p>
            <a:endParaRPr lang="en-US">
              <a:latin typeface="Times New Roman" panose="02020603050405020304" pitchFamily="18" charset="0"/>
              <a:cs typeface="Times New Roman" panose="02020603050405020304" pitchFamily="18" charset="0"/>
            </a:endParaRPr>
          </a:p>
        </p:txBody>
      </p:sp>
      <p:pic>
        <p:nvPicPr>
          <p:cNvPr id="13" name="Image 4" descr="preencoded.png"/>
          <p:cNvPicPr>
            <a:picLocks noChangeAspect="1"/>
          </p:cNvPicPr>
          <p:nvPr/>
        </p:nvPicPr>
        <p:blipFill>
          <a:blip r:embed="rId7"/>
          <a:stretch>
            <a:fillRect/>
          </a:stretch>
        </p:blipFill>
        <p:spPr>
          <a:xfrm>
            <a:off x="7348061" y="3795439"/>
            <a:ext cx="6491288" cy="1265992"/>
          </a:xfrm>
          <a:prstGeom prst="rect">
            <a:avLst/>
          </a:prstGeom>
        </p:spPr>
      </p:pic>
      <p:pic>
        <p:nvPicPr>
          <p:cNvPr id="14" name="Image 5" descr="preencoded.png"/>
          <p:cNvPicPr>
            <a:picLocks noChangeAspect="1"/>
          </p:cNvPicPr>
          <p:nvPr/>
        </p:nvPicPr>
        <p:blipFill>
          <a:blip r:embed="rId8"/>
          <a:stretch>
            <a:fillRect/>
          </a:stretch>
        </p:blipFill>
        <p:spPr>
          <a:xfrm>
            <a:off x="10441424" y="4237994"/>
            <a:ext cx="304681" cy="380762"/>
          </a:xfrm>
          <a:prstGeom prst="rect">
            <a:avLst/>
          </a:prstGeom>
        </p:spPr>
      </p:pic>
      <p:sp>
        <p:nvSpPr>
          <p:cNvPr id="15" name="Text 7"/>
          <p:cNvSpPr/>
          <p:nvPr/>
        </p:nvSpPr>
        <p:spPr>
          <a:xfrm>
            <a:off x="4280773" y="4012013"/>
            <a:ext cx="2850713" cy="356235"/>
          </a:xfrm>
          <a:prstGeom prst="rect">
            <a:avLst/>
          </a:prstGeom>
          <a:noFill/>
          <a:ln/>
        </p:spPr>
        <p:txBody>
          <a:bodyPr wrap="none" lIns="0" tIns="0" rIns="0" bIns="0" rtlCol="0" anchor="t"/>
          <a:lstStyle/>
          <a:p>
            <a:pPr marL="0" indent="0" algn="r" rtl="1">
              <a:lnSpc>
                <a:spcPts val="2800"/>
              </a:lnSpc>
              <a:buNone/>
            </a:pPr>
            <a:r>
              <a:rPr lang="en-US" sz="3200" b="1" dirty="0">
                <a:solidFill>
                  <a:srgbClr val="FFE5E5"/>
                </a:solidFill>
                <a:latin typeface="Times New Roman" panose="02020603050405020304" pitchFamily="18" charset="0"/>
                <a:ea typeface="Dela Gothic One" pitchFamily="34" charset="-122"/>
                <a:cs typeface="Times New Roman" panose="02020603050405020304" pitchFamily="18" charset="0"/>
              </a:rPr>
              <a:t>الموضوعية</a:t>
            </a:r>
            <a:endParaRPr lang="en-US" sz="3200" b="1" dirty="0">
              <a:latin typeface="Times New Roman" panose="02020603050405020304" pitchFamily="18" charset="0"/>
              <a:cs typeface="Times New Roman" panose="02020603050405020304" pitchFamily="18" charset="0"/>
            </a:endParaRPr>
          </a:p>
        </p:txBody>
      </p:sp>
      <p:sp>
        <p:nvSpPr>
          <p:cNvPr id="16" name="Text 8"/>
          <p:cNvSpPr/>
          <p:nvPr/>
        </p:nvSpPr>
        <p:spPr>
          <a:xfrm>
            <a:off x="3604736" y="4498145"/>
            <a:ext cx="3526750" cy="346710"/>
          </a:xfrm>
          <a:prstGeom prst="rect">
            <a:avLst/>
          </a:prstGeom>
          <a:noFill/>
          <a:ln/>
        </p:spPr>
        <p:txBody>
          <a:bodyPr wrap="none" lIns="0" tIns="0" rIns="0" bIns="0" rtlCol="0" anchor="t"/>
          <a:lstStyle/>
          <a:p>
            <a:pPr marL="0" indent="0" algn="r" rtl="1">
              <a:lnSpc>
                <a:spcPts val="2700"/>
              </a:lnSpc>
              <a:buNone/>
            </a:pPr>
            <a:r>
              <a:rPr lang="en-US" sz="2400" b="1" dirty="0">
                <a:solidFill>
                  <a:srgbClr val="FFE5E5"/>
                </a:solidFill>
                <a:latin typeface="Times New Roman" panose="02020603050405020304" pitchFamily="18" charset="0"/>
                <a:ea typeface="DM Sans" pitchFamily="34" charset="-122"/>
                <a:cs typeface="Times New Roman" panose="02020603050405020304" pitchFamily="18" charset="0"/>
              </a:rPr>
              <a:t>البعد عن الذاتية والتأثر بالعوامل الشخصية</a:t>
            </a:r>
            <a:endParaRPr lang="en-US" sz="2400" b="1" dirty="0">
              <a:latin typeface="Times New Roman" panose="02020603050405020304" pitchFamily="18" charset="0"/>
              <a:cs typeface="Times New Roman" panose="02020603050405020304" pitchFamily="18" charset="0"/>
            </a:endParaRPr>
          </a:p>
        </p:txBody>
      </p:sp>
      <p:sp>
        <p:nvSpPr>
          <p:cNvPr id="17" name="Text 9"/>
          <p:cNvSpPr/>
          <p:nvPr/>
        </p:nvSpPr>
        <p:spPr>
          <a:xfrm>
            <a:off x="725567" y="5254450"/>
            <a:ext cx="13113782" cy="693420"/>
          </a:xfrm>
          <a:prstGeom prst="rect">
            <a:avLst/>
          </a:prstGeom>
          <a:noFill/>
          <a:ln/>
        </p:spPr>
        <p:txBody>
          <a:bodyPr wrap="square" lIns="0" tIns="0" rIns="0" bIns="0" rtlCol="0" anchor="t"/>
          <a:lstStyle/>
          <a:p>
            <a:pPr marL="0" indent="0" algn="justLow" rtl="1">
              <a:lnSpc>
                <a:spcPct val="150000"/>
              </a:lnSpc>
              <a:buNone/>
            </a:pPr>
            <a:r>
              <a:rPr lang="en-US" sz="2400" b="1" dirty="0">
                <a:solidFill>
                  <a:srgbClr val="FFE5E5"/>
                </a:solidFill>
                <a:latin typeface="Times New Roman" panose="02020603050405020304" pitchFamily="18" charset="0"/>
                <a:ea typeface="DM Sans" pitchFamily="34" charset="-122"/>
                <a:cs typeface="Times New Roman" panose="02020603050405020304" pitchFamily="18" charset="0"/>
              </a:rPr>
              <a:t>يعتبر التقويم العلمي ركيزة أساسية في تدريس الدراسات الاجتماعية، حيث يتسم بثلاث خصائص رئيسية. أولها الصدق، ويقصد به أن يقيس الاختبار ما وضع لقياسه بدقة، فلا ينحرف عن الهدف المحدد له.</a:t>
            </a:r>
            <a:endParaRPr lang="en-US" sz="2400" b="1" dirty="0">
              <a:latin typeface="Times New Roman" panose="02020603050405020304" pitchFamily="18" charset="0"/>
              <a:cs typeface="Times New Roman" panose="02020603050405020304" pitchFamily="18" charset="0"/>
            </a:endParaRPr>
          </a:p>
        </p:txBody>
      </p:sp>
      <p:sp>
        <p:nvSpPr>
          <p:cNvPr id="18" name="Text 10"/>
          <p:cNvSpPr/>
          <p:nvPr/>
        </p:nvSpPr>
        <p:spPr>
          <a:xfrm>
            <a:off x="791170" y="6422829"/>
            <a:ext cx="13113782" cy="693420"/>
          </a:xfrm>
          <a:prstGeom prst="rect">
            <a:avLst/>
          </a:prstGeom>
          <a:noFill/>
          <a:ln/>
        </p:spPr>
        <p:txBody>
          <a:bodyPr wrap="square" lIns="0" tIns="0" rIns="0" bIns="0" rtlCol="0" anchor="t"/>
          <a:lstStyle/>
          <a:p>
            <a:pPr marL="0" indent="0" algn="justLow" rtl="1">
              <a:lnSpc>
                <a:spcPct val="150000"/>
              </a:lnSpc>
              <a:buNone/>
            </a:pPr>
            <a:r>
              <a:rPr lang="en-US" sz="2400" b="1" dirty="0">
                <a:solidFill>
                  <a:srgbClr val="FFE5E5"/>
                </a:solidFill>
                <a:latin typeface="Times New Roman" panose="02020603050405020304" pitchFamily="18" charset="0"/>
                <a:ea typeface="DM Sans" pitchFamily="34" charset="-122"/>
                <a:cs typeface="Times New Roman" panose="02020603050405020304" pitchFamily="18" charset="0"/>
              </a:rPr>
              <a:t>أما الثبات فيعني أن الاختبار يعطي نفس النتائج إذا أعيد تطبيقه على نفس المجموعة من التلاميذ تحت نفس الظروف. والموضوعية تشير إلى البعد عن الذاتية، وعدم تأثر نتائج الاختبار بالعوامل الشخصية للمصحح مثل حالته الصحية أو النفسية.</a:t>
            </a:r>
            <a:endParaRPr lang="en-US" sz="2400" b="1" dirty="0">
              <a:latin typeface="Times New Roman" panose="02020603050405020304" pitchFamily="18" charset="0"/>
              <a:cs typeface="Times New Roman" panose="02020603050405020304" pitchFamily="18" charset="0"/>
            </a:endParaRPr>
          </a:p>
        </p:txBody>
      </p:sp>
      <p:pic>
        <p:nvPicPr>
          <p:cNvPr id="19" name="صورة 18">
            <a:extLst>
              <a:ext uri="{FF2B5EF4-FFF2-40B4-BE49-F238E27FC236}">
                <a16:creationId xmlns:a16="http://schemas.microsoft.com/office/drawing/2014/main" id="{1847E0D3-8E6B-835F-40FE-650E25B4057F}"/>
              </a:ext>
            </a:extLst>
          </p:cNvPr>
          <p:cNvPicPr>
            <a:picLocks noChangeAspect="1"/>
          </p:cNvPicPr>
          <p:nvPr/>
        </p:nvPicPr>
        <p:blipFill>
          <a:blip r:embed="rId9"/>
          <a:stretch>
            <a:fillRect/>
          </a:stretch>
        </p:blipFill>
        <p:spPr>
          <a:xfrm>
            <a:off x="12536940" y="7700962"/>
            <a:ext cx="2009775"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8170545" y="607219"/>
            <a:ext cx="5701546" cy="712708"/>
          </a:xfrm>
          <a:prstGeom prst="rect">
            <a:avLst/>
          </a:prstGeom>
          <a:noFill/>
          <a:ln/>
        </p:spPr>
        <p:txBody>
          <a:bodyPr wrap="none" lIns="0" tIns="0" rIns="0" bIns="0" rtlCol="0" anchor="t"/>
          <a:lstStyle/>
          <a:p>
            <a:pPr marL="0" indent="0" algn="r" rtl="1">
              <a:lnSpc>
                <a:spcPts val="5600"/>
              </a:lnSpc>
              <a:buNone/>
            </a:pPr>
            <a:r>
              <a:rPr lang="en-US" sz="4450" b="1" dirty="0">
                <a:solidFill>
                  <a:srgbClr val="FAEBEB"/>
                </a:solidFill>
                <a:latin typeface="Times New Roman" panose="02020603050405020304" pitchFamily="18" charset="0"/>
                <a:ea typeface="Dela Gothic One" pitchFamily="34" charset="-122"/>
                <a:cs typeface="Times New Roman" panose="02020603050405020304" pitchFamily="18" charset="0"/>
              </a:rPr>
              <a:t>الأبعاد الإنسانية للتقويم</a:t>
            </a:r>
            <a:endParaRPr lang="en-US" sz="4450" b="1" dirty="0">
              <a:latin typeface="Times New Roman" panose="02020603050405020304" pitchFamily="18" charset="0"/>
              <a:cs typeface="Times New Roman" panose="02020603050405020304" pitchFamily="18" charset="0"/>
            </a:endParaRPr>
          </a:p>
        </p:txBody>
      </p:sp>
      <p:sp>
        <p:nvSpPr>
          <p:cNvPr id="4" name="Shape 1"/>
          <p:cNvSpPr/>
          <p:nvPr/>
        </p:nvSpPr>
        <p:spPr>
          <a:xfrm>
            <a:off x="13384649" y="1888569"/>
            <a:ext cx="487442" cy="487442"/>
          </a:xfrm>
          <a:prstGeom prst="roundRect">
            <a:avLst>
              <a:gd name="adj" fmla="val 18669"/>
            </a:avLst>
          </a:prstGeom>
          <a:solidFill>
            <a:srgbClr val="740B0B"/>
          </a:solidFill>
          <a:ln w="7620">
            <a:solidFill>
              <a:srgbClr val="8D2424"/>
            </a:solidFill>
            <a:prstDash val="solid"/>
          </a:ln>
        </p:spPr>
        <p:txBody>
          <a:bodyPr/>
          <a:lstStyle/>
          <a:p>
            <a:endParaRPr lang="en-US" b="1">
              <a:latin typeface="Times New Roman" panose="02020603050405020304" pitchFamily="18" charset="0"/>
              <a:cs typeface="Times New Roman" panose="02020603050405020304" pitchFamily="18" charset="0"/>
            </a:endParaRPr>
          </a:p>
        </p:txBody>
      </p:sp>
      <p:pic>
        <p:nvPicPr>
          <p:cNvPr id="5" name="Image 1" descr="preencoded.png"/>
          <p:cNvPicPr>
            <a:picLocks noChangeAspect="1"/>
          </p:cNvPicPr>
          <p:nvPr/>
        </p:nvPicPr>
        <p:blipFill>
          <a:blip r:embed="rId4"/>
          <a:stretch>
            <a:fillRect/>
          </a:stretch>
        </p:blipFill>
        <p:spPr>
          <a:xfrm>
            <a:off x="13457337" y="1918514"/>
            <a:ext cx="342067" cy="427553"/>
          </a:xfrm>
          <a:prstGeom prst="rect">
            <a:avLst/>
          </a:prstGeom>
        </p:spPr>
      </p:pic>
      <p:sp>
        <p:nvSpPr>
          <p:cNvPr id="6" name="Text 2"/>
          <p:cNvSpPr/>
          <p:nvPr/>
        </p:nvSpPr>
        <p:spPr>
          <a:xfrm>
            <a:off x="10317361" y="1888569"/>
            <a:ext cx="2850713" cy="356235"/>
          </a:xfrm>
          <a:prstGeom prst="rect">
            <a:avLst/>
          </a:prstGeom>
          <a:noFill/>
          <a:ln/>
        </p:spPr>
        <p:txBody>
          <a:bodyPr wrap="none" lIns="0" tIns="0" rIns="0" bIns="0" rtlCol="0" anchor="t"/>
          <a:lstStyle/>
          <a:p>
            <a:pPr marL="0" indent="0" algn="r" rtl="1">
              <a:lnSpc>
                <a:spcPts val="2800"/>
              </a:lnSpc>
              <a:buNone/>
            </a:pPr>
            <a:r>
              <a:rPr lang="en-US" sz="3600" b="1" dirty="0">
                <a:solidFill>
                  <a:srgbClr val="FFE5E5"/>
                </a:solidFill>
                <a:latin typeface="Times New Roman" panose="02020603050405020304" pitchFamily="18" charset="0"/>
                <a:ea typeface="Dela Gothic One" pitchFamily="34" charset="-122"/>
                <a:cs typeface="Times New Roman" panose="02020603050405020304" pitchFamily="18" charset="0"/>
              </a:rPr>
              <a:t>تحقيق النمو الشامل</a:t>
            </a:r>
            <a:endParaRPr lang="en-US" sz="3600" b="1" dirty="0">
              <a:latin typeface="Times New Roman" panose="02020603050405020304" pitchFamily="18" charset="0"/>
              <a:cs typeface="Times New Roman" panose="02020603050405020304" pitchFamily="18" charset="0"/>
            </a:endParaRPr>
          </a:p>
        </p:txBody>
      </p:sp>
      <p:sp>
        <p:nvSpPr>
          <p:cNvPr id="7" name="Text 3"/>
          <p:cNvSpPr/>
          <p:nvPr/>
        </p:nvSpPr>
        <p:spPr>
          <a:xfrm>
            <a:off x="10166628" y="2374702"/>
            <a:ext cx="3001447" cy="1386840"/>
          </a:xfrm>
          <a:prstGeom prst="rect">
            <a:avLst/>
          </a:prstGeom>
          <a:noFill/>
          <a:ln/>
        </p:spPr>
        <p:txBody>
          <a:bodyPr wrap="square" lIns="0" tIns="0" rIns="0" bIns="0" rtlCol="0" anchor="t"/>
          <a:lstStyle/>
          <a:p>
            <a:pPr marL="0" indent="0" algn="justLow" rtl="1">
              <a:lnSpc>
                <a:spcPct val="150000"/>
              </a:lnSpc>
              <a:buNone/>
            </a:pPr>
            <a:r>
              <a:rPr lang="en-US" sz="2400" b="1" dirty="0">
                <a:solidFill>
                  <a:srgbClr val="FFE5E5"/>
                </a:solidFill>
                <a:latin typeface="Times New Roman" panose="02020603050405020304" pitchFamily="18" charset="0"/>
                <a:ea typeface="DM Sans" pitchFamily="34" charset="-122"/>
                <a:cs typeface="Times New Roman" panose="02020603050405020304" pitchFamily="18" charset="0"/>
              </a:rPr>
              <a:t>يهدف التقويم إلى مساعدة التلاميذ على النمو المتكامل في جميع الجوانب وليس مجرد اختبار للمعلومات.</a:t>
            </a:r>
            <a:endParaRPr lang="en-US" sz="2400" b="1" dirty="0">
              <a:latin typeface="Times New Roman" panose="02020603050405020304" pitchFamily="18" charset="0"/>
              <a:cs typeface="Times New Roman" panose="02020603050405020304" pitchFamily="18" charset="0"/>
            </a:endParaRPr>
          </a:p>
        </p:txBody>
      </p:sp>
      <p:sp>
        <p:nvSpPr>
          <p:cNvPr id="8" name="Shape 4"/>
          <p:cNvSpPr/>
          <p:nvPr/>
        </p:nvSpPr>
        <p:spPr>
          <a:xfrm>
            <a:off x="9462611" y="1888569"/>
            <a:ext cx="487442" cy="487442"/>
          </a:xfrm>
          <a:prstGeom prst="roundRect">
            <a:avLst>
              <a:gd name="adj" fmla="val 18669"/>
            </a:avLst>
          </a:prstGeom>
          <a:solidFill>
            <a:srgbClr val="740B0B"/>
          </a:solidFill>
          <a:ln w="7620">
            <a:solidFill>
              <a:srgbClr val="8D2424"/>
            </a:solidFill>
            <a:prstDash val="solid"/>
          </a:ln>
        </p:spPr>
        <p:txBody>
          <a:bodyPr/>
          <a:lstStyle/>
          <a:p>
            <a:endParaRPr lang="en-US" b="1">
              <a:latin typeface="Times New Roman" panose="02020603050405020304" pitchFamily="18" charset="0"/>
              <a:cs typeface="Times New Roman" panose="02020603050405020304" pitchFamily="18" charset="0"/>
            </a:endParaRPr>
          </a:p>
        </p:txBody>
      </p:sp>
      <p:pic>
        <p:nvPicPr>
          <p:cNvPr id="9" name="Image 2" descr="preencoded.png"/>
          <p:cNvPicPr>
            <a:picLocks noChangeAspect="1"/>
          </p:cNvPicPr>
          <p:nvPr/>
        </p:nvPicPr>
        <p:blipFill>
          <a:blip r:embed="rId5"/>
          <a:stretch>
            <a:fillRect/>
          </a:stretch>
        </p:blipFill>
        <p:spPr>
          <a:xfrm>
            <a:off x="9535299" y="1918514"/>
            <a:ext cx="342067" cy="427553"/>
          </a:xfrm>
          <a:prstGeom prst="rect">
            <a:avLst/>
          </a:prstGeom>
        </p:spPr>
      </p:pic>
      <p:sp>
        <p:nvSpPr>
          <p:cNvPr id="10" name="Text 5"/>
          <p:cNvSpPr/>
          <p:nvPr/>
        </p:nvSpPr>
        <p:spPr>
          <a:xfrm>
            <a:off x="6395323" y="1888569"/>
            <a:ext cx="2850713" cy="356235"/>
          </a:xfrm>
          <a:prstGeom prst="rect">
            <a:avLst/>
          </a:prstGeom>
          <a:noFill/>
          <a:ln/>
        </p:spPr>
        <p:txBody>
          <a:bodyPr wrap="none" lIns="0" tIns="0" rIns="0" bIns="0" rtlCol="0" anchor="t"/>
          <a:lstStyle/>
          <a:p>
            <a:pPr marL="0" indent="0" algn="r" rtl="1">
              <a:lnSpc>
                <a:spcPts val="2800"/>
              </a:lnSpc>
              <a:buNone/>
            </a:pPr>
            <a:r>
              <a:rPr lang="en-US" sz="3600" b="1" dirty="0">
                <a:solidFill>
                  <a:srgbClr val="FFE5E5"/>
                </a:solidFill>
                <a:latin typeface="Times New Roman" panose="02020603050405020304" pitchFamily="18" charset="0"/>
                <a:ea typeface="Dela Gothic One" pitchFamily="34" charset="-122"/>
                <a:cs typeface="Times New Roman" panose="02020603050405020304" pitchFamily="18" charset="0"/>
              </a:rPr>
              <a:t>مرآة للقدرات</a:t>
            </a:r>
            <a:endParaRPr lang="en-US" sz="3600" b="1" dirty="0">
              <a:latin typeface="Times New Roman" panose="02020603050405020304" pitchFamily="18" charset="0"/>
              <a:cs typeface="Times New Roman" panose="02020603050405020304" pitchFamily="18" charset="0"/>
            </a:endParaRPr>
          </a:p>
        </p:txBody>
      </p:sp>
      <p:sp>
        <p:nvSpPr>
          <p:cNvPr id="11" name="Text 6"/>
          <p:cNvSpPr/>
          <p:nvPr/>
        </p:nvSpPr>
        <p:spPr>
          <a:xfrm>
            <a:off x="6244590" y="2374702"/>
            <a:ext cx="3001447" cy="693420"/>
          </a:xfrm>
          <a:prstGeom prst="rect">
            <a:avLst/>
          </a:prstGeom>
          <a:noFill/>
          <a:ln/>
        </p:spPr>
        <p:txBody>
          <a:bodyPr wrap="square" lIns="0" tIns="0" rIns="0" bIns="0" rtlCol="0" anchor="t"/>
          <a:lstStyle/>
          <a:p>
            <a:pPr marL="0" indent="0" algn="justLow" rtl="1">
              <a:lnSpc>
                <a:spcPct val="150000"/>
              </a:lnSpc>
              <a:buNone/>
            </a:pPr>
            <a:r>
              <a:rPr lang="en-US" sz="2400" b="1" dirty="0">
                <a:solidFill>
                  <a:srgbClr val="FFE5E5"/>
                </a:solidFill>
                <a:latin typeface="Times New Roman" panose="02020603050405020304" pitchFamily="18" charset="0"/>
                <a:ea typeface="DM Sans" pitchFamily="34" charset="-122"/>
                <a:cs typeface="Times New Roman" panose="02020603050405020304" pitchFamily="18" charset="0"/>
              </a:rPr>
              <a:t>يعكس قدرة التلاميذ على التعلم والابتكار ويظهر إمكاناتهم الحقيقية.</a:t>
            </a:r>
            <a:endParaRPr lang="en-US" sz="2400" b="1" dirty="0">
              <a:latin typeface="Times New Roman" panose="02020603050405020304" pitchFamily="18" charset="0"/>
              <a:cs typeface="Times New Roman" panose="02020603050405020304" pitchFamily="18" charset="0"/>
            </a:endParaRPr>
          </a:p>
        </p:txBody>
      </p:sp>
      <p:sp>
        <p:nvSpPr>
          <p:cNvPr id="12" name="Shape 7"/>
          <p:cNvSpPr/>
          <p:nvPr/>
        </p:nvSpPr>
        <p:spPr>
          <a:xfrm>
            <a:off x="13384649" y="4864096"/>
            <a:ext cx="487442" cy="487442"/>
          </a:xfrm>
          <a:prstGeom prst="roundRect">
            <a:avLst>
              <a:gd name="adj" fmla="val 18669"/>
            </a:avLst>
          </a:prstGeom>
          <a:solidFill>
            <a:srgbClr val="740B0B"/>
          </a:solidFill>
          <a:ln w="7620">
            <a:solidFill>
              <a:srgbClr val="8D2424"/>
            </a:solidFill>
            <a:prstDash val="solid"/>
          </a:ln>
        </p:spPr>
        <p:txBody>
          <a:bodyPr/>
          <a:lstStyle/>
          <a:p>
            <a:endParaRPr lang="en-US" b="1">
              <a:latin typeface="Times New Roman" panose="02020603050405020304" pitchFamily="18" charset="0"/>
              <a:cs typeface="Times New Roman" panose="02020603050405020304" pitchFamily="18" charset="0"/>
            </a:endParaRPr>
          </a:p>
        </p:txBody>
      </p:sp>
      <p:pic>
        <p:nvPicPr>
          <p:cNvPr id="13" name="Image 3" descr="preencoded.png"/>
          <p:cNvPicPr>
            <a:picLocks noChangeAspect="1"/>
          </p:cNvPicPr>
          <p:nvPr/>
        </p:nvPicPr>
        <p:blipFill>
          <a:blip r:embed="rId6"/>
          <a:stretch>
            <a:fillRect/>
          </a:stretch>
        </p:blipFill>
        <p:spPr>
          <a:xfrm>
            <a:off x="13457337" y="4894040"/>
            <a:ext cx="342067" cy="427553"/>
          </a:xfrm>
          <a:prstGeom prst="rect">
            <a:avLst/>
          </a:prstGeom>
        </p:spPr>
      </p:pic>
      <p:sp>
        <p:nvSpPr>
          <p:cNvPr id="14" name="Text 8"/>
          <p:cNvSpPr/>
          <p:nvPr/>
        </p:nvSpPr>
        <p:spPr>
          <a:xfrm>
            <a:off x="10317361" y="4864096"/>
            <a:ext cx="2850713" cy="356235"/>
          </a:xfrm>
          <a:prstGeom prst="rect">
            <a:avLst/>
          </a:prstGeom>
          <a:noFill/>
          <a:ln/>
        </p:spPr>
        <p:txBody>
          <a:bodyPr wrap="none" lIns="0" tIns="0" rIns="0" bIns="0" rtlCol="0" anchor="t"/>
          <a:lstStyle/>
          <a:p>
            <a:pPr marL="0" indent="0" algn="r" rtl="1">
              <a:lnSpc>
                <a:spcPts val="2800"/>
              </a:lnSpc>
              <a:buNone/>
            </a:pPr>
            <a:r>
              <a:rPr lang="en-US" sz="3200" b="1" dirty="0">
                <a:solidFill>
                  <a:srgbClr val="FFE5E5"/>
                </a:solidFill>
                <a:latin typeface="Times New Roman" panose="02020603050405020304" pitchFamily="18" charset="0"/>
                <a:ea typeface="Dela Gothic One" pitchFamily="34" charset="-122"/>
                <a:cs typeface="Times New Roman" panose="02020603050405020304" pitchFamily="18" charset="0"/>
              </a:rPr>
              <a:t>تنمية العلاقات الإنسانية</a:t>
            </a:r>
            <a:endParaRPr lang="en-US" sz="3200" b="1" dirty="0">
              <a:latin typeface="Times New Roman" panose="02020603050405020304" pitchFamily="18" charset="0"/>
              <a:cs typeface="Times New Roman" panose="02020603050405020304" pitchFamily="18" charset="0"/>
            </a:endParaRPr>
          </a:p>
        </p:txBody>
      </p:sp>
      <p:sp>
        <p:nvSpPr>
          <p:cNvPr id="15" name="Text 9"/>
          <p:cNvSpPr/>
          <p:nvPr/>
        </p:nvSpPr>
        <p:spPr>
          <a:xfrm>
            <a:off x="6244709" y="5350228"/>
            <a:ext cx="6923365" cy="346710"/>
          </a:xfrm>
          <a:prstGeom prst="rect">
            <a:avLst/>
          </a:prstGeom>
          <a:noFill/>
          <a:ln/>
        </p:spPr>
        <p:txBody>
          <a:bodyPr wrap="square" lIns="0" tIns="0" rIns="0" bIns="0" rtlCol="0" anchor="t"/>
          <a:lstStyle/>
          <a:p>
            <a:pPr algn="justLow">
              <a:lnSpc>
                <a:spcPct val="150000"/>
              </a:lnSpc>
            </a:pPr>
            <a:r>
              <a:rPr lang="en-US" sz="2400" b="1" dirty="0">
                <a:solidFill>
                  <a:srgbClr val="FFE5E5"/>
                </a:solidFill>
                <a:latin typeface="Times New Roman" panose="02020603050405020304" pitchFamily="18" charset="0"/>
                <a:cs typeface="Times New Roman" panose="02020603050405020304" pitchFamily="18" charset="0"/>
              </a:rPr>
              <a:t>يعزز الاحترام المتبادل بين التلاميذ والمعلمين ويبني جسور الثقة بينهم.</a:t>
            </a:r>
          </a:p>
        </p:txBody>
      </p:sp>
      <p:sp>
        <p:nvSpPr>
          <p:cNvPr id="16" name="Text 10"/>
          <p:cNvSpPr/>
          <p:nvPr/>
        </p:nvSpPr>
        <p:spPr>
          <a:xfrm>
            <a:off x="6244709" y="6058293"/>
            <a:ext cx="7627382" cy="1040130"/>
          </a:xfrm>
          <a:prstGeom prst="rect">
            <a:avLst/>
          </a:prstGeom>
          <a:noFill/>
          <a:ln/>
        </p:spPr>
        <p:txBody>
          <a:bodyPr wrap="square" lIns="0" tIns="0" rIns="0" bIns="0" rtlCol="0" anchor="t"/>
          <a:lstStyle/>
          <a:p>
            <a:pPr marL="0" indent="0" algn="justLow" rtl="1">
              <a:lnSpc>
                <a:spcPct val="150000"/>
              </a:lnSpc>
              <a:buNone/>
            </a:pPr>
            <a:r>
              <a:rPr lang="en-US" sz="2400" b="1" dirty="0">
                <a:solidFill>
                  <a:srgbClr val="FFE5E5"/>
                </a:solidFill>
                <a:latin typeface="Times New Roman" panose="02020603050405020304" pitchFamily="18" charset="0"/>
                <a:ea typeface="DM Sans" pitchFamily="34" charset="-122"/>
                <a:cs typeface="Times New Roman" panose="02020603050405020304" pitchFamily="18" charset="0"/>
              </a:rPr>
              <a:t>التقويم الإنساني يتجاوز كونه مجرد أداة لقياس التحصيل الدراسي، ليصبح وسيلة لتحقيق الذات وتعزيز الثقة بالنفس لدى التلاميذ. فهو ليس عقاباً يرهب التلاميذ، بل دعم ومساندة لهم في رحلتهم التعليمية.</a:t>
            </a:r>
            <a:endParaRPr lang="en-US" sz="2400" b="1" dirty="0">
              <a:latin typeface="Times New Roman" panose="02020603050405020304" pitchFamily="18" charset="0"/>
              <a:cs typeface="Times New Roman" panose="02020603050405020304" pitchFamily="18" charset="0"/>
            </a:endParaRPr>
          </a:p>
        </p:txBody>
      </p:sp>
      <p:pic>
        <p:nvPicPr>
          <p:cNvPr id="18" name="صورة 17">
            <a:extLst>
              <a:ext uri="{FF2B5EF4-FFF2-40B4-BE49-F238E27FC236}">
                <a16:creationId xmlns:a16="http://schemas.microsoft.com/office/drawing/2014/main" id="{4E88C305-EAFB-1C2A-B7FB-24B5028B6AF2}"/>
              </a:ext>
            </a:extLst>
          </p:cNvPr>
          <p:cNvPicPr>
            <a:picLocks noChangeAspect="1"/>
          </p:cNvPicPr>
          <p:nvPr/>
        </p:nvPicPr>
        <p:blipFill>
          <a:blip r:embed="rId7"/>
          <a:stretch>
            <a:fillRect/>
          </a:stretch>
        </p:blipFill>
        <p:spPr>
          <a:xfrm>
            <a:off x="12536940" y="7700962"/>
            <a:ext cx="2009775"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004E1-F5B3-21F1-FBCA-F3130D1A75AD}"/>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816DE90D-54FE-3E57-F39F-7F06417C9635}"/>
              </a:ext>
            </a:extLst>
          </p:cNvPr>
          <p:cNvPicPr>
            <a:picLocks noChangeAspect="1"/>
          </p:cNvPicPr>
          <p:nvPr/>
        </p:nvPicPr>
        <p:blipFill>
          <a:blip r:embed="rId3"/>
          <a:stretch>
            <a:fillRect/>
          </a:stretch>
        </p:blipFill>
        <p:spPr>
          <a:xfrm>
            <a:off x="9144000" y="0"/>
            <a:ext cx="5486400" cy="8229600"/>
          </a:xfrm>
          <a:prstGeom prst="rect">
            <a:avLst/>
          </a:prstGeom>
        </p:spPr>
      </p:pic>
      <p:sp>
        <p:nvSpPr>
          <p:cNvPr id="3" name="Text 0">
            <a:extLst>
              <a:ext uri="{FF2B5EF4-FFF2-40B4-BE49-F238E27FC236}">
                <a16:creationId xmlns:a16="http://schemas.microsoft.com/office/drawing/2014/main" id="{AC93DEC7-4210-0C02-E3DA-C42E291F8C6D}"/>
              </a:ext>
            </a:extLst>
          </p:cNvPr>
          <p:cNvSpPr/>
          <p:nvPr/>
        </p:nvSpPr>
        <p:spPr>
          <a:xfrm>
            <a:off x="1308259" y="664657"/>
            <a:ext cx="7077432" cy="712708"/>
          </a:xfrm>
          <a:prstGeom prst="rect">
            <a:avLst/>
          </a:prstGeom>
          <a:noFill/>
          <a:ln/>
        </p:spPr>
        <p:txBody>
          <a:bodyPr wrap="none" lIns="0" tIns="0" rIns="0" bIns="0" rtlCol="0" anchor="t"/>
          <a:lstStyle/>
          <a:p>
            <a:pPr marL="0" indent="0" algn="r" rtl="1">
              <a:lnSpc>
                <a:spcPts val="5600"/>
              </a:lnSpc>
              <a:buNone/>
            </a:pPr>
            <a:r>
              <a:rPr lang="en-US" sz="4450" b="1" dirty="0">
                <a:solidFill>
                  <a:srgbClr val="FAEBEB"/>
                </a:solidFill>
                <a:latin typeface="Times New Roman" panose="02020603050405020304" pitchFamily="18" charset="0"/>
                <a:ea typeface="Dela Gothic One" pitchFamily="34" charset="-122"/>
                <a:cs typeface="Times New Roman" panose="02020603050405020304" pitchFamily="18" charset="0"/>
              </a:rPr>
              <a:t>التقويم التربوي: مفهومه وأهميته</a:t>
            </a:r>
            <a:endParaRPr lang="en-US" sz="4450" b="1" dirty="0">
              <a:latin typeface="Times New Roman" panose="02020603050405020304" pitchFamily="18" charset="0"/>
              <a:cs typeface="Times New Roman" panose="02020603050405020304" pitchFamily="18" charset="0"/>
            </a:endParaRPr>
          </a:p>
        </p:txBody>
      </p:sp>
      <p:sp>
        <p:nvSpPr>
          <p:cNvPr id="4" name="Text 1">
            <a:extLst>
              <a:ext uri="{FF2B5EF4-FFF2-40B4-BE49-F238E27FC236}">
                <a16:creationId xmlns:a16="http://schemas.microsoft.com/office/drawing/2014/main" id="{6058F36D-1DA6-85FF-8C06-1937C8FBA61B}"/>
              </a:ext>
            </a:extLst>
          </p:cNvPr>
          <p:cNvSpPr/>
          <p:nvPr/>
        </p:nvSpPr>
        <p:spPr>
          <a:xfrm>
            <a:off x="758309" y="1691402"/>
            <a:ext cx="7627382" cy="1040130"/>
          </a:xfrm>
          <a:prstGeom prst="rect">
            <a:avLst/>
          </a:prstGeom>
          <a:noFill/>
          <a:ln/>
        </p:spPr>
        <p:txBody>
          <a:bodyPr wrap="square" lIns="0" tIns="0" rIns="0" bIns="0" rtlCol="0" anchor="t"/>
          <a:lstStyle/>
          <a:p>
            <a:pPr marL="0" indent="0" algn="justLow" rtl="1">
              <a:lnSpc>
                <a:spcPct val="150000"/>
              </a:lnSpc>
              <a:buNone/>
            </a:pPr>
            <a:r>
              <a:rPr lang="en-US" sz="2800" b="1" dirty="0">
                <a:solidFill>
                  <a:srgbClr val="FFE5E5"/>
                </a:solidFill>
                <a:latin typeface="Times New Roman" panose="02020603050405020304" pitchFamily="18" charset="0"/>
                <a:ea typeface="DM Sans" pitchFamily="34" charset="-122"/>
                <a:cs typeface="Times New Roman" panose="02020603050405020304" pitchFamily="18" charset="0"/>
              </a:rPr>
              <a:t>التقويم عمل مهم كثيرًا ما يقوم به الإنسان في حياته اليومية للحكم على مدى نجاح أعماله ومشروعاته ولاختبار مدى دقة تنفيذها وقياس نتائجها. يساعد التقويم في التعرف على سلبيات وإيجابيات الأعمال بهدف تحسينها وتطويرها وزيادة كفاءتها.</a:t>
            </a:r>
            <a:endParaRPr lang="en-US" sz="2800" b="1" dirty="0">
              <a:latin typeface="Times New Roman" panose="02020603050405020304" pitchFamily="18" charset="0"/>
              <a:cs typeface="Times New Roman" panose="02020603050405020304" pitchFamily="18" charset="0"/>
            </a:endParaRPr>
          </a:p>
        </p:txBody>
      </p:sp>
      <p:sp>
        <p:nvSpPr>
          <p:cNvPr id="5" name="Text 2">
            <a:extLst>
              <a:ext uri="{FF2B5EF4-FFF2-40B4-BE49-F238E27FC236}">
                <a16:creationId xmlns:a16="http://schemas.microsoft.com/office/drawing/2014/main" id="{E18825AF-54ED-19BE-A628-6FF9A5D220EE}"/>
              </a:ext>
            </a:extLst>
          </p:cNvPr>
          <p:cNvSpPr/>
          <p:nvPr/>
        </p:nvSpPr>
        <p:spPr>
          <a:xfrm>
            <a:off x="758309" y="4455711"/>
            <a:ext cx="7627382" cy="1386840"/>
          </a:xfrm>
          <a:prstGeom prst="rect">
            <a:avLst/>
          </a:prstGeom>
          <a:noFill/>
          <a:ln/>
        </p:spPr>
        <p:txBody>
          <a:bodyPr wrap="square" lIns="0" tIns="0" rIns="0" bIns="0" rtlCol="0" anchor="t"/>
          <a:lstStyle/>
          <a:p>
            <a:pPr algn="justLow">
              <a:lnSpc>
                <a:spcPct val="150000"/>
              </a:lnSpc>
            </a:pPr>
            <a:r>
              <a:rPr lang="en-US" sz="2800" b="1" dirty="0">
                <a:solidFill>
                  <a:srgbClr val="FFE5E5"/>
                </a:solidFill>
                <a:latin typeface="Times New Roman" panose="02020603050405020304" pitchFamily="18" charset="0"/>
                <a:cs typeface="Times New Roman" panose="02020603050405020304" pitchFamily="18" charset="0"/>
              </a:rPr>
              <a:t>في المجال التربوي، يرغب المعلم في معرفة مدى تقدم طلابه نحو نواتج التعلم المحددة، كما يحتاج الطلاب لمعرفة نتائج جهودهم ونقاط القوة والضعف لديهم. كذلك يساعد التقويم أولياء الأمور على معرفة مستوى أبنائهم وتوجيههم دراسيًا ومهنيًا وفقًا لقدراتهم واستعداداتهم.</a:t>
            </a:r>
          </a:p>
        </p:txBody>
      </p:sp>
    </p:spTree>
    <p:extLst>
      <p:ext uri="{BB962C8B-B14F-4D97-AF65-F5344CB8AC3E}">
        <p14:creationId xmlns:p14="http://schemas.microsoft.com/office/powerpoint/2010/main" val="80585918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4200168" y="1066188"/>
            <a:ext cx="5701546" cy="712708"/>
          </a:xfrm>
          <a:prstGeom prst="rect">
            <a:avLst/>
          </a:prstGeom>
          <a:noFill/>
          <a:ln/>
        </p:spPr>
        <p:txBody>
          <a:bodyPr wrap="none" lIns="0" tIns="0" rIns="0" bIns="0" rtlCol="0" anchor="t"/>
          <a:lstStyle/>
          <a:p>
            <a:pPr marL="0" indent="0" algn="ctr" rtl="1">
              <a:lnSpc>
                <a:spcPts val="5600"/>
              </a:lnSpc>
              <a:buNone/>
            </a:pPr>
            <a:r>
              <a:rPr lang="en-US" sz="4800" b="1" dirty="0">
                <a:solidFill>
                  <a:srgbClr val="FAEBEB"/>
                </a:solidFill>
                <a:latin typeface="Times New Roman" panose="02020603050405020304" pitchFamily="18" charset="0"/>
                <a:ea typeface="Dela Gothic One" pitchFamily="34" charset="-122"/>
                <a:cs typeface="Times New Roman" panose="02020603050405020304" pitchFamily="18" charset="0"/>
              </a:rPr>
              <a:t>الفرق بين التقويم والتقييم</a:t>
            </a:r>
            <a:endParaRPr lang="en-US" sz="4800" b="1" dirty="0">
              <a:latin typeface="Times New Roman" panose="02020603050405020304" pitchFamily="18" charset="0"/>
              <a:cs typeface="Times New Roman" panose="02020603050405020304" pitchFamily="18" charset="0"/>
            </a:endParaRPr>
          </a:p>
        </p:txBody>
      </p:sp>
      <p:sp>
        <p:nvSpPr>
          <p:cNvPr id="3" name="Text 1"/>
          <p:cNvSpPr/>
          <p:nvPr/>
        </p:nvSpPr>
        <p:spPr>
          <a:xfrm>
            <a:off x="4113082" y="2781291"/>
            <a:ext cx="2850713" cy="356235"/>
          </a:xfrm>
          <a:prstGeom prst="rect">
            <a:avLst/>
          </a:prstGeom>
          <a:noFill/>
          <a:ln/>
        </p:spPr>
        <p:txBody>
          <a:bodyPr wrap="none" lIns="0" tIns="0" rIns="0" bIns="0" rtlCol="0" anchor="t"/>
          <a:lstStyle/>
          <a:p>
            <a:pPr marL="0" indent="0" algn="r" rtl="1">
              <a:lnSpc>
                <a:spcPts val="2800"/>
              </a:lnSpc>
              <a:buNone/>
            </a:pPr>
            <a:r>
              <a:rPr lang="en-US" sz="3200" b="1" dirty="0">
                <a:solidFill>
                  <a:srgbClr val="FAEBEB"/>
                </a:solidFill>
                <a:latin typeface="Times New Roman" panose="02020603050405020304" pitchFamily="18" charset="0"/>
                <a:ea typeface="Dela Gothic One" pitchFamily="34" charset="-122"/>
                <a:cs typeface="Times New Roman" panose="02020603050405020304" pitchFamily="18" charset="0"/>
              </a:rPr>
              <a:t>التقويم (Evaluation)</a:t>
            </a:r>
            <a:endParaRPr lang="en-US" sz="3200" b="1" dirty="0">
              <a:latin typeface="Times New Roman" panose="02020603050405020304" pitchFamily="18" charset="0"/>
              <a:cs typeface="Times New Roman" panose="02020603050405020304" pitchFamily="18" charset="0"/>
            </a:endParaRPr>
          </a:p>
        </p:txBody>
      </p:sp>
      <p:sp>
        <p:nvSpPr>
          <p:cNvPr id="4" name="Text 2"/>
          <p:cNvSpPr/>
          <p:nvPr/>
        </p:nvSpPr>
        <p:spPr>
          <a:xfrm>
            <a:off x="758309" y="3552094"/>
            <a:ext cx="6292572" cy="693420"/>
          </a:xfrm>
          <a:prstGeom prst="rect">
            <a:avLst/>
          </a:prstGeom>
          <a:noFill/>
          <a:ln/>
        </p:spPr>
        <p:txBody>
          <a:bodyPr wrap="square" lIns="0" tIns="0" rIns="0" bIns="0" rtlCol="0" anchor="t"/>
          <a:lstStyle/>
          <a:p>
            <a:pPr marL="0" indent="0" algn="justLow" rtl="1">
              <a:lnSpc>
                <a:spcPct val="150000"/>
              </a:lnSpc>
              <a:buNone/>
            </a:pPr>
            <a:r>
              <a:rPr lang="en-US" sz="2800" b="1" dirty="0">
                <a:solidFill>
                  <a:srgbClr val="FFE5E5"/>
                </a:solidFill>
                <a:latin typeface="Times New Roman" panose="02020603050405020304" pitchFamily="18" charset="0"/>
                <a:ea typeface="DM Sans" pitchFamily="34" charset="-122"/>
                <a:cs typeface="Times New Roman" panose="02020603050405020304" pitchFamily="18" charset="0"/>
              </a:rPr>
              <a:t>عملية منهجية تقوم على أسس علمية، تستهدف إصدار الحكم بدقة وموضوعية على مدخلات النظام التربوي وعملياته ومخرجاته.</a:t>
            </a:r>
            <a:endParaRPr lang="en-US" sz="2800" b="1" dirty="0">
              <a:latin typeface="Times New Roman" panose="02020603050405020304" pitchFamily="18" charset="0"/>
              <a:cs typeface="Times New Roman" panose="02020603050405020304" pitchFamily="18" charset="0"/>
            </a:endParaRPr>
          </a:p>
        </p:txBody>
      </p:sp>
      <p:sp>
        <p:nvSpPr>
          <p:cNvPr id="5" name="Text 3"/>
          <p:cNvSpPr/>
          <p:nvPr/>
        </p:nvSpPr>
        <p:spPr>
          <a:xfrm>
            <a:off x="758309" y="5572534"/>
            <a:ext cx="6292572" cy="693420"/>
          </a:xfrm>
          <a:prstGeom prst="rect">
            <a:avLst/>
          </a:prstGeom>
          <a:noFill/>
          <a:ln/>
        </p:spPr>
        <p:txBody>
          <a:bodyPr wrap="square" lIns="0" tIns="0" rIns="0" bIns="0" rtlCol="0" anchor="t"/>
          <a:lstStyle/>
          <a:p>
            <a:pPr marL="0" indent="0" algn="justLow" rtl="1">
              <a:lnSpc>
                <a:spcPct val="150000"/>
              </a:lnSpc>
              <a:buNone/>
            </a:pPr>
            <a:r>
              <a:rPr lang="en-US" sz="2800" b="1" dirty="0">
                <a:solidFill>
                  <a:srgbClr val="FFE5E5"/>
                </a:solidFill>
                <a:latin typeface="Times New Roman" panose="02020603050405020304" pitchFamily="18" charset="0"/>
                <a:ea typeface="DM Sans" pitchFamily="34" charset="-122"/>
                <a:cs typeface="Times New Roman" panose="02020603050405020304" pitchFamily="18" charset="0"/>
              </a:rPr>
              <a:t>يقوم به المعلم وهو عملية تشخيصية وعلاجية تهدف إلى التعرف على نواحي القوة والضعف والتحسين والتعديل والتطوير.</a:t>
            </a:r>
            <a:endParaRPr lang="en-US" sz="2800" b="1" dirty="0">
              <a:latin typeface="Times New Roman" panose="02020603050405020304" pitchFamily="18" charset="0"/>
              <a:cs typeface="Times New Roman" panose="02020603050405020304" pitchFamily="18" charset="0"/>
            </a:endParaRPr>
          </a:p>
        </p:txBody>
      </p:sp>
      <p:sp>
        <p:nvSpPr>
          <p:cNvPr id="6" name="Text 4"/>
          <p:cNvSpPr/>
          <p:nvPr/>
        </p:nvSpPr>
        <p:spPr>
          <a:xfrm>
            <a:off x="10941912" y="2781291"/>
            <a:ext cx="2850713" cy="356235"/>
          </a:xfrm>
          <a:prstGeom prst="rect">
            <a:avLst/>
          </a:prstGeom>
          <a:noFill/>
          <a:ln/>
        </p:spPr>
        <p:txBody>
          <a:bodyPr wrap="none" lIns="0" tIns="0" rIns="0" bIns="0" rtlCol="0" anchor="t"/>
          <a:lstStyle/>
          <a:p>
            <a:pPr marL="0" indent="0" algn="r" rtl="1">
              <a:lnSpc>
                <a:spcPts val="2800"/>
              </a:lnSpc>
              <a:buNone/>
            </a:pPr>
            <a:r>
              <a:rPr lang="en-US" sz="3200" b="1" dirty="0">
                <a:solidFill>
                  <a:srgbClr val="FAEBEB"/>
                </a:solidFill>
                <a:latin typeface="Times New Roman" panose="02020603050405020304" pitchFamily="18" charset="0"/>
                <a:ea typeface="Dela Gothic One" pitchFamily="34" charset="-122"/>
                <a:cs typeface="Times New Roman" panose="02020603050405020304" pitchFamily="18" charset="0"/>
              </a:rPr>
              <a:t>التقييم (Valuation)</a:t>
            </a:r>
            <a:endParaRPr lang="en-US" sz="3200" b="1" dirty="0">
              <a:latin typeface="Times New Roman" panose="02020603050405020304" pitchFamily="18" charset="0"/>
              <a:cs typeface="Times New Roman" panose="02020603050405020304" pitchFamily="18" charset="0"/>
            </a:endParaRPr>
          </a:p>
        </p:txBody>
      </p:sp>
      <p:sp>
        <p:nvSpPr>
          <p:cNvPr id="7" name="Text 5"/>
          <p:cNvSpPr/>
          <p:nvPr/>
        </p:nvSpPr>
        <p:spPr>
          <a:xfrm>
            <a:off x="7587139" y="3552094"/>
            <a:ext cx="6292572" cy="693420"/>
          </a:xfrm>
          <a:prstGeom prst="rect">
            <a:avLst/>
          </a:prstGeom>
          <a:noFill/>
          <a:ln/>
        </p:spPr>
        <p:txBody>
          <a:bodyPr wrap="square" lIns="0" tIns="0" rIns="0" bIns="0" rtlCol="0" anchor="t"/>
          <a:lstStyle/>
          <a:p>
            <a:pPr marL="0" indent="0" algn="justLow" rtl="1">
              <a:lnSpc>
                <a:spcPct val="150000"/>
              </a:lnSpc>
              <a:buNone/>
            </a:pPr>
            <a:r>
              <a:rPr lang="en-US" sz="2800" b="1" dirty="0">
                <a:solidFill>
                  <a:srgbClr val="FFE5E5"/>
                </a:solidFill>
                <a:latin typeface="Times New Roman" panose="02020603050405020304" pitchFamily="18" charset="0"/>
                <a:ea typeface="DM Sans" pitchFamily="34" charset="-122"/>
                <a:cs typeface="Times New Roman" panose="02020603050405020304" pitchFamily="18" charset="0"/>
              </a:rPr>
              <a:t>يقتصر على بيان قيمة الشيء، فهو إعطاء قيمة أو وزن للشيء المراد تقييمه في ضوء معايير محددة.</a:t>
            </a:r>
            <a:endParaRPr lang="en-US" sz="2800" b="1" dirty="0">
              <a:latin typeface="Times New Roman" panose="02020603050405020304" pitchFamily="18" charset="0"/>
              <a:cs typeface="Times New Roman" panose="02020603050405020304" pitchFamily="18" charset="0"/>
            </a:endParaRPr>
          </a:p>
        </p:txBody>
      </p:sp>
      <p:sp>
        <p:nvSpPr>
          <p:cNvPr id="8" name="Text 6"/>
          <p:cNvSpPr/>
          <p:nvPr/>
        </p:nvSpPr>
        <p:spPr>
          <a:xfrm>
            <a:off x="7587139" y="5028248"/>
            <a:ext cx="6292572" cy="693420"/>
          </a:xfrm>
          <a:prstGeom prst="rect">
            <a:avLst/>
          </a:prstGeom>
          <a:noFill/>
          <a:ln/>
        </p:spPr>
        <p:txBody>
          <a:bodyPr wrap="square" lIns="0" tIns="0" rIns="0" bIns="0" rtlCol="0" anchor="t"/>
          <a:lstStyle/>
          <a:p>
            <a:pPr marL="0" indent="0" algn="justLow" rtl="1">
              <a:lnSpc>
                <a:spcPct val="150000"/>
              </a:lnSpc>
              <a:buNone/>
            </a:pPr>
            <a:r>
              <a:rPr lang="en-US" sz="2800" b="1" dirty="0">
                <a:solidFill>
                  <a:srgbClr val="FFE5E5"/>
                </a:solidFill>
                <a:latin typeface="Times New Roman" panose="02020603050405020304" pitchFamily="18" charset="0"/>
                <a:ea typeface="DM Sans" pitchFamily="34" charset="-122"/>
                <a:cs typeface="Times New Roman" panose="02020603050405020304" pitchFamily="18" charset="0"/>
              </a:rPr>
              <a:t>يقوم بتحديده القائم على التقييم وهو عملية إصدار حكم فقط في ضوء مجموعة من المعايير، ولا يتجاوز إعطاء القيمة للشيء المراد تقييمه.</a:t>
            </a:r>
            <a:endParaRPr lang="en-US" sz="2800" b="1" dirty="0">
              <a:latin typeface="Times New Roman" panose="02020603050405020304" pitchFamily="18" charset="0"/>
              <a:cs typeface="Times New Roman" panose="02020603050405020304" pitchFamily="18" charset="0"/>
            </a:endParaRPr>
          </a:p>
        </p:txBody>
      </p:sp>
      <p:pic>
        <p:nvPicPr>
          <p:cNvPr id="9" name="صورة 8">
            <a:extLst>
              <a:ext uri="{FF2B5EF4-FFF2-40B4-BE49-F238E27FC236}">
                <a16:creationId xmlns:a16="http://schemas.microsoft.com/office/drawing/2014/main" id="{4C539183-AC40-6063-784A-6CBABDEABCDE}"/>
              </a:ext>
            </a:extLst>
          </p:cNvPr>
          <p:cNvPicPr>
            <a:picLocks noChangeAspect="1"/>
          </p:cNvPicPr>
          <p:nvPr/>
        </p:nvPicPr>
        <p:blipFill>
          <a:blip r:embed="rId3"/>
          <a:stretch>
            <a:fillRect/>
          </a:stretch>
        </p:blipFill>
        <p:spPr>
          <a:xfrm>
            <a:off x="12536940" y="7700962"/>
            <a:ext cx="2009775"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08196"/>
          </a:xfrm>
          <a:prstGeom prst="rect">
            <a:avLst/>
          </a:prstGeom>
        </p:spPr>
      </p:pic>
      <p:sp>
        <p:nvSpPr>
          <p:cNvPr id="3" name="Text 0"/>
          <p:cNvSpPr/>
          <p:nvPr/>
        </p:nvSpPr>
        <p:spPr>
          <a:xfrm>
            <a:off x="4422934" y="2882597"/>
            <a:ext cx="5784532" cy="712708"/>
          </a:xfrm>
          <a:prstGeom prst="rect">
            <a:avLst/>
          </a:prstGeom>
          <a:noFill/>
          <a:ln/>
        </p:spPr>
        <p:txBody>
          <a:bodyPr wrap="none" lIns="0" tIns="0" rIns="0" bIns="0" rtlCol="0" anchor="t"/>
          <a:lstStyle/>
          <a:p>
            <a:pPr marL="0" indent="0" algn="ctr" rtl="1">
              <a:lnSpc>
                <a:spcPts val="5600"/>
              </a:lnSpc>
              <a:buNone/>
            </a:pPr>
            <a:r>
              <a:rPr lang="en-US" sz="4450" b="1" dirty="0">
                <a:solidFill>
                  <a:srgbClr val="FAEBEB"/>
                </a:solidFill>
                <a:latin typeface="Times New Roman" panose="02020603050405020304" pitchFamily="18" charset="0"/>
                <a:ea typeface="Dela Gothic One" pitchFamily="34" charset="-122"/>
                <a:cs typeface="Times New Roman" panose="02020603050405020304" pitchFamily="18" charset="0"/>
              </a:rPr>
              <a:t>الفرق بين التقويم والقياس</a:t>
            </a:r>
            <a:endParaRPr lang="en-US" sz="4450" b="1" dirty="0">
              <a:latin typeface="Times New Roman" panose="02020603050405020304" pitchFamily="18" charset="0"/>
              <a:cs typeface="Times New Roman" panose="02020603050405020304" pitchFamily="18" charset="0"/>
            </a:endParaRPr>
          </a:p>
        </p:txBody>
      </p:sp>
      <p:sp>
        <p:nvSpPr>
          <p:cNvPr id="4" name="Shape 1"/>
          <p:cNvSpPr/>
          <p:nvPr/>
        </p:nvSpPr>
        <p:spPr>
          <a:xfrm>
            <a:off x="9645253" y="4065338"/>
            <a:ext cx="4226838" cy="3369605"/>
          </a:xfrm>
          <a:prstGeom prst="roundRect">
            <a:avLst>
              <a:gd name="adj" fmla="val 3712"/>
            </a:avLst>
          </a:prstGeom>
          <a:solidFill>
            <a:srgbClr val="740B0B"/>
          </a:solidFill>
          <a:ln w="7620">
            <a:solidFill>
              <a:srgbClr val="8D2424"/>
            </a:solidFill>
            <a:prstDash val="solid"/>
          </a:ln>
        </p:spPr>
        <p:txBody>
          <a:bodyPr/>
          <a:lstStyle/>
          <a:p>
            <a:pPr>
              <a:lnSpc>
                <a:spcPct val="150000"/>
              </a:lnSpc>
            </a:pPr>
            <a:endParaRPr lang="en-US" sz="2800" b="1">
              <a:latin typeface="Times New Roman" panose="02020603050405020304" pitchFamily="18" charset="0"/>
              <a:cs typeface="Times New Roman" panose="02020603050405020304" pitchFamily="18" charset="0"/>
            </a:endParaRPr>
          </a:p>
        </p:txBody>
      </p:sp>
      <p:sp>
        <p:nvSpPr>
          <p:cNvPr id="5" name="Text 2"/>
          <p:cNvSpPr/>
          <p:nvPr/>
        </p:nvSpPr>
        <p:spPr>
          <a:xfrm>
            <a:off x="9371826" y="3936682"/>
            <a:ext cx="2850713" cy="356235"/>
          </a:xfrm>
          <a:prstGeom prst="rect">
            <a:avLst/>
          </a:prstGeom>
          <a:noFill/>
          <a:ln/>
        </p:spPr>
        <p:txBody>
          <a:bodyPr wrap="none" lIns="0" tIns="0" rIns="0" bIns="0" rtlCol="0" anchor="t"/>
          <a:lstStyle/>
          <a:p>
            <a:pPr marL="0" indent="0" algn="r" rtl="1">
              <a:lnSpc>
                <a:spcPct val="150000"/>
              </a:lnSpc>
              <a:buNone/>
            </a:pPr>
            <a:r>
              <a:rPr lang="en-US" sz="3200" b="1" dirty="0">
                <a:solidFill>
                  <a:srgbClr val="FFE5E5"/>
                </a:solidFill>
                <a:latin typeface="Times New Roman" panose="02020603050405020304" pitchFamily="18" charset="0"/>
                <a:ea typeface="Dela Gothic One" pitchFamily="34" charset="-122"/>
                <a:cs typeface="Times New Roman" panose="02020603050405020304" pitchFamily="18" charset="0"/>
              </a:rPr>
              <a:t>التقويم</a:t>
            </a:r>
            <a:endParaRPr lang="en-US" sz="3200" b="1" dirty="0">
              <a:latin typeface="Times New Roman" panose="02020603050405020304" pitchFamily="18" charset="0"/>
              <a:cs typeface="Times New Roman" panose="02020603050405020304" pitchFamily="18" charset="0"/>
            </a:endParaRPr>
          </a:p>
        </p:txBody>
      </p:sp>
      <p:sp>
        <p:nvSpPr>
          <p:cNvPr id="6" name="Text 3"/>
          <p:cNvSpPr/>
          <p:nvPr/>
        </p:nvSpPr>
        <p:spPr>
          <a:xfrm>
            <a:off x="9652873" y="4775239"/>
            <a:ext cx="3995023" cy="693420"/>
          </a:xfrm>
          <a:prstGeom prst="rect">
            <a:avLst/>
          </a:prstGeom>
          <a:noFill/>
          <a:ln/>
        </p:spPr>
        <p:txBody>
          <a:bodyPr wrap="square" lIns="0" tIns="0" rIns="0" bIns="0" rtlCol="0" anchor="t"/>
          <a:lstStyle/>
          <a:p>
            <a:pPr marL="0" indent="0" algn="r" rtl="1">
              <a:lnSpc>
                <a:spcPct val="150000"/>
              </a:lnSpc>
              <a:buNone/>
            </a:pPr>
            <a:r>
              <a:rPr lang="en-US" sz="2400" b="1" dirty="0">
                <a:solidFill>
                  <a:srgbClr val="FFE5E5"/>
                </a:solidFill>
                <a:latin typeface="Times New Roman" panose="02020603050405020304" pitchFamily="18" charset="0"/>
                <a:ea typeface="DM Sans" pitchFamily="34" charset="-122"/>
                <a:cs typeface="Times New Roman" panose="02020603050405020304" pitchFamily="18" charset="0"/>
              </a:rPr>
              <a:t>عملية شاملة تمتد إلى البرامج والمقررات وطرق التدريس والوسائل والأنشطة.</a:t>
            </a:r>
            <a:endParaRPr lang="en-US" sz="2400" b="1" dirty="0">
              <a:latin typeface="Times New Roman" panose="02020603050405020304" pitchFamily="18" charset="0"/>
              <a:cs typeface="Times New Roman" panose="02020603050405020304" pitchFamily="18" charset="0"/>
            </a:endParaRPr>
          </a:p>
        </p:txBody>
      </p:sp>
      <p:sp>
        <p:nvSpPr>
          <p:cNvPr id="7" name="Text 4"/>
          <p:cNvSpPr/>
          <p:nvPr/>
        </p:nvSpPr>
        <p:spPr>
          <a:xfrm>
            <a:off x="9645253" y="5945692"/>
            <a:ext cx="3995023" cy="693420"/>
          </a:xfrm>
          <a:prstGeom prst="rect">
            <a:avLst/>
          </a:prstGeom>
          <a:noFill/>
          <a:ln/>
        </p:spPr>
        <p:txBody>
          <a:bodyPr wrap="square" lIns="0" tIns="0" rIns="0" bIns="0" rtlCol="0" anchor="t"/>
          <a:lstStyle/>
          <a:p>
            <a:pPr marL="0" indent="0" algn="r" rtl="1">
              <a:lnSpc>
                <a:spcPct val="150000"/>
              </a:lnSpc>
              <a:buNone/>
            </a:pPr>
            <a:r>
              <a:rPr lang="en-US" sz="2400" b="1" dirty="0">
                <a:solidFill>
                  <a:srgbClr val="FFE5E5"/>
                </a:solidFill>
                <a:latin typeface="Times New Roman" panose="02020603050405020304" pitchFamily="18" charset="0"/>
                <a:ea typeface="DM Sans" pitchFamily="34" charset="-122"/>
                <a:cs typeface="Times New Roman" panose="02020603050405020304" pitchFamily="18" charset="0"/>
              </a:rPr>
              <a:t>يهتم بالحكم العام والنوعية ويهدف إلى التشخيص والعلاج والتحسين والتطوير.</a:t>
            </a:r>
            <a:endParaRPr lang="en-US" sz="2400" b="1" dirty="0">
              <a:latin typeface="Times New Roman" panose="02020603050405020304" pitchFamily="18" charset="0"/>
              <a:cs typeface="Times New Roman" panose="02020603050405020304" pitchFamily="18" charset="0"/>
            </a:endParaRPr>
          </a:p>
        </p:txBody>
      </p:sp>
      <p:sp>
        <p:nvSpPr>
          <p:cNvPr id="8" name="Shape 5"/>
          <p:cNvSpPr/>
          <p:nvPr/>
        </p:nvSpPr>
        <p:spPr>
          <a:xfrm>
            <a:off x="5201841" y="4065338"/>
            <a:ext cx="4226838" cy="3369605"/>
          </a:xfrm>
          <a:prstGeom prst="roundRect">
            <a:avLst>
              <a:gd name="adj" fmla="val 3712"/>
            </a:avLst>
          </a:prstGeom>
          <a:solidFill>
            <a:srgbClr val="740B0B"/>
          </a:solidFill>
          <a:ln w="7620">
            <a:solidFill>
              <a:srgbClr val="8D2424"/>
            </a:solidFill>
            <a:prstDash val="solid"/>
          </a:ln>
        </p:spPr>
        <p:txBody>
          <a:bodyPr/>
          <a:lstStyle/>
          <a:p>
            <a:pPr>
              <a:lnSpc>
                <a:spcPct val="150000"/>
              </a:lnSpc>
            </a:pPr>
            <a:endParaRPr lang="en-US" sz="2800" b="1">
              <a:latin typeface="Times New Roman" panose="02020603050405020304" pitchFamily="18" charset="0"/>
              <a:cs typeface="Times New Roman" panose="02020603050405020304" pitchFamily="18" charset="0"/>
            </a:endParaRPr>
          </a:p>
        </p:txBody>
      </p:sp>
      <p:sp>
        <p:nvSpPr>
          <p:cNvPr id="9" name="Text 6"/>
          <p:cNvSpPr/>
          <p:nvPr/>
        </p:nvSpPr>
        <p:spPr>
          <a:xfrm>
            <a:off x="5890702" y="3965273"/>
            <a:ext cx="2850713" cy="356235"/>
          </a:xfrm>
          <a:prstGeom prst="rect">
            <a:avLst/>
          </a:prstGeom>
          <a:noFill/>
          <a:ln/>
        </p:spPr>
        <p:txBody>
          <a:bodyPr wrap="none" lIns="0" tIns="0" rIns="0" bIns="0" rtlCol="0" anchor="t"/>
          <a:lstStyle/>
          <a:p>
            <a:pPr marL="0" indent="0" algn="ctr" rtl="1">
              <a:lnSpc>
                <a:spcPct val="150000"/>
              </a:lnSpc>
              <a:buNone/>
            </a:pPr>
            <a:r>
              <a:rPr lang="en-US" sz="3200" b="1" dirty="0">
                <a:solidFill>
                  <a:srgbClr val="FFE5E5"/>
                </a:solidFill>
                <a:latin typeface="Times New Roman" panose="02020603050405020304" pitchFamily="18" charset="0"/>
                <a:ea typeface="Dela Gothic One" pitchFamily="34" charset="-122"/>
                <a:cs typeface="Times New Roman" panose="02020603050405020304" pitchFamily="18" charset="0"/>
              </a:rPr>
              <a:t>القياس</a:t>
            </a:r>
            <a:endParaRPr lang="en-US" sz="3200" b="1" dirty="0">
              <a:latin typeface="Times New Roman" panose="02020603050405020304" pitchFamily="18" charset="0"/>
              <a:cs typeface="Times New Roman" panose="02020603050405020304" pitchFamily="18" charset="0"/>
            </a:endParaRPr>
          </a:p>
        </p:txBody>
      </p:sp>
      <p:sp>
        <p:nvSpPr>
          <p:cNvPr id="10" name="Text 7"/>
          <p:cNvSpPr/>
          <p:nvPr/>
        </p:nvSpPr>
        <p:spPr>
          <a:xfrm>
            <a:off x="5301343" y="4775665"/>
            <a:ext cx="3903140" cy="693420"/>
          </a:xfrm>
          <a:prstGeom prst="rect">
            <a:avLst/>
          </a:prstGeom>
          <a:noFill/>
          <a:ln/>
        </p:spPr>
        <p:txBody>
          <a:bodyPr wrap="square" lIns="0" tIns="0" rIns="0" bIns="0" rtlCol="0" anchor="t"/>
          <a:lstStyle/>
          <a:p>
            <a:pPr marL="0" indent="0" algn="r" rtl="1">
              <a:lnSpc>
                <a:spcPct val="150000"/>
              </a:lnSpc>
              <a:buNone/>
            </a:pPr>
            <a:r>
              <a:rPr lang="en-US" sz="2400" b="1" dirty="0">
                <a:solidFill>
                  <a:srgbClr val="FFE5E5"/>
                </a:solidFill>
                <a:latin typeface="Times New Roman" panose="02020603050405020304" pitchFamily="18" charset="0"/>
                <a:ea typeface="DM Sans" pitchFamily="34" charset="-122"/>
                <a:cs typeface="Times New Roman" panose="02020603050405020304" pitchFamily="18" charset="0"/>
              </a:rPr>
              <a:t>عملية جزئية تنصب على شيء واحد فقط أو نقطة واحدة.</a:t>
            </a:r>
            <a:endParaRPr lang="en-US" sz="2400" b="1" dirty="0">
              <a:latin typeface="Times New Roman" panose="02020603050405020304" pitchFamily="18" charset="0"/>
              <a:cs typeface="Times New Roman" panose="02020603050405020304" pitchFamily="18" charset="0"/>
            </a:endParaRPr>
          </a:p>
        </p:txBody>
      </p:sp>
      <p:sp>
        <p:nvSpPr>
          <p:cNvPr id="11" name="Text 8"/>
          <p:cNvSpPr/>
          <p:nvPr/>
        </p:nvSpPr>
        <p:spPr>
          <a:xfrm>
            <a:off x="5301343" y="5948175"/>
            <a:ext cx="3903140" cy="693420"/>
          </a:xfrm>
          <a:prstGeom prst="rect">
            <a:avLst/>
          </a:prstGeom>
          <a:noFill/>
          <a:ln/>
        </p:spPr>
        <p:txBody>
          <a:bodyPr wrap="square" lIns="0" tIns="0" rIns="0" bIns="0" rtlCol="0" anchor="t"/>
          <a:lstStyle/>
          <a:p>
            <a:pPr marL="0" indent="0" algn="r" rtl="1">
              <a:lnSpc>
                <a:spcPct val="150000"/>
              </a:lnSpc>
              <a:buNone/>
            </a:pPr>
            <a:r>
              <a:rPr lang="en-US" sz="2400" b="1" dirty="0">
                <a:solidFill>
                  <a:srgbClr val="FFE5E5"/>
                </a:solidFill>
                <a:latin typeface="Times New Roman" panose="02020603050405020304" pitchFamily="18" charset="0"/>
                <a:ea typeface="DM Sans" pitchFamily="34" charset="-122"/>
                <a:cs typeface="Times New Roman" panose="02020603050405020304" pitchFamily="18" charset="0"/>
              </a:rPr>
              <a:t>يركز على الكم ويكتفي بإعطاء معلومات محددة عن الشيء المراد قياسه فقط.</a:t>
            </a:r>
            <a:endParaRPr lang="en-US" sz="2400" b="1" dirty="0">
              <a:latin typeface="Times New Roman" panose="02020603050405020304" pitchFamily="18" charset="0"/>
              <a:cs typeface="Times New Roman" panose="02020603050405020304" pitchFamily="18" charset="0"/>
            </a:endParaRPr>
          </a:p>
        </p:txBody>
      </p:sp>
      <p:sp>
        <p:nvSpPr>
          <p:cNvPr id="12" name="Shape 9"/>
          <p:cNvSpPr/>
          <p:nvPr/>
        </p:nvSpPr>
        <p:spPr>
          <a:xfrm>
            <a:off x="758428" y="4065338"/>
            <a:ext cx="4226838" cy="3369605"/>
          </a:xfrm>
          <a:prstGeom prst="roundRect">
            <a:avLst>
              <a:gd name="adj" fmla="val 3712"/>
            </a:avLst>
          </a:prstGeom>
          <a:solidFill>
            <a:srgbClr val="740B0B"/>
          </a:solidFill>
          <a:ln w="7620">
            <a:solidFill>
              <a:srgbClr val="8D2424"/>
            </a:solidFill>
            <a:prstDash val="solid"/>
          </a:ln>
        </p:spPr>
        <p:txBody>
          <a:bodyPr/>
          <a:lstStyle/>
          <a:p>
            <a:pPr>
              <a:lnSpc>
                <a:spcPct val="150000"/>
              </a:lnSpc>
            </a:pPr>
            <a:endParaRPr lang="en-US" sz="2800" b="1">
              <a:latin typeface="Times New Roman" panose="02020603050405020304" pitchFamily="18" charset="0"/>
              <a:cs typeface="Times New Roman" panose="02020603050405020304" pitchFamily="18" charset="0"/>
            </a:endParaRPr>
          </a:p>
        </p:txBody>
      </p:sp>
      <p:sp>
        <p:nvSpPr>
          <p:cNvPr id="13" name="Text 10"/>
          <p:cNvSpPr/>
          <p:nvPr/>
        </p:nvSpPr>
        <p:spPr>
          <a:xfrm>
            <a:off x="1161915" y="4064266"/>
            <a:ext cx="2850713" cy="356235"/>
          </a:xfrm>
          <a:prstGeom prst="rect">
            <a:avLst/>
          </a:prstGeom>
          <a:noFill/>
          <a:ln/>
        </p:spPr>
        <p:txBody>
          <a:bodyPr wrap="none" lIns="0" tIns="0" rIns="0" bIns="0" rtlCol="0" anchor="t"/>
          <a:lstStyle/>
          <a:p>
            <a:pPr marL="0" indent="0" algn="r" rtl="1">
              <a:lnSpc>
                <a:spcPct val="150000"/>
              </a:lnSpc>
              <a:buNone/>
            </a:pPr>
            <a:r>
              <a:rPr lang="en-US" sz="3200" b="1" dirty="0">
                <a:solidFill>
                  <a:srgbClr val="FFE5E5"/>
                </a:solidFill>
                <a:latin typeface="Times New Roman" panose="02020603050405020304" pitchFamily="18" charset="0"/>
                <a:ea typeface="Dela Gothic One" pitchFamily="34" charset="-122"/>
                <a:cs typeface="Times New Roman" panose="02020603050405020304" pitchFamily="18" charset="0"/>
              </a:rPr>
              <a:t>الفروق الأساسية</a:t>
            </a:r>
            <a:endParaRPr lang="en-US" sz="3200" b="1" dirty="0">
              <a:latin typeface="Times New Roman" panose="02020603050405020304" pitchFamily="18" charset="0"/>
              <a:cs typeface="Times New Roman" panose="02020603050405020304" pitchFamily="18" charset="0"/>
            </a:endParaRPr>
          </a:p>
        </p:txBody>
      </p:sp>
      <p:sp>
        <p:nvSpPr>
          <p:cNvPr id="14" name="Text 11"/>
          <p:cNvSpPr/>
          <p:nvPr/>
        </p:nvSpPr>
        <p:spPr>
          <a:xfrm>
            <a:off x="775283" y="4798627"/>
            <a:ext cx="4002643" cy="1386840"/>
          </a:xfrm>
          <a:prstGeom prst="rect">
            <a:avLst/>
          </a:prstGeom>
          <a:noFill/>
          <a:ln/>
        </p:spPr>
        <p:txBody>
          <a:bodyPr wrap="square" lIns="0" tIns="0" rIns="0" bIns="0" rtlCol="0" anchor="t"/>
          <a:lstStyle/>
          <a:p>
            <a:pPr marL="0" indent="0" algn="r" rtl="1">
              <a:lnSpc>
                <a:spcPct val="150000"/>
              </a:lnSpc>
              <a:buNone/>
            </a:pPr>
            <a:r>
              <a:rPr lang="en-US" sz="2400" b="1" dirty="0">
                <a:solidFill>
                  <a:srgbClr val="FFE5E5"/>
                </a:solidFill>
                <a:latin typeface="Times New Roman" panose="02020603050405020304" pitchFamily="18" charset="0"/>
                <a:ea typeface="DM Sans" pitchFamily="34" charset="-122"/>
                <a:cs typeface="Times New Roman" panose="02020603050405020304" pitchFamily="18" charset="0"/>
              </a:rPr>
              <a:t>يرتكز التقويم على مجموعة من الأسس مثل الشمول والاستمرارية والتنوع، بينما يرتكز القياس على وسائل يشترط فيها الدقة المتناهية.</a:t>
            </a:r>
            <a:endParaRPr lang="en-US" sz="2400" b="1" dirty="0">
              <a:latin typeface="Times New Roman" panose="02020603050405020304" pitchFamily="18" charset="0"/>
              <a:cs typeface="Times New Roman" panose="02020603050405020304" pitchFamily="18" charset="0"/>
            </a:endParaRPr>
          </a:p>
        </p:txBody>
      </p:sp>
      <p:pic>
        <p:nvPicPr>
          <p:cNvPr id="15" name="صورة 14">
            <a:extLst>
              <a:ext uri="{FF2B5EF4-FFF2-40B4-BE49-F238E27FC236}">
                <a16:creationId xmlns:a16="http://schemas.microsoft.com/office/drawing/2014/main" id="{E4BE68B9-8933-ADB8-3731-4638805B6023}"/>
              </a:ext>
            </a:extLst>
          </p:cNvPr>
          <p:cNvPicPr>
            <a:picLocks noChangeAspect="1"/>
          </p:cNvPicPr>
          <p:nvPr/>
        </p:nvPicPr>
        <p:blipFill>
          <a:blip r:embed="rId4"/>
          <a:stretch>
            <a:fillRect/>
          </a:stretch>
        </p:blipFill>
        <p:spPr>
          <a:xfrm>
            <a:off x="12536940" y="7700962"/>
            <a:ext cx="2009775"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985505" cy="8229600"/>
          </a:xfrm>
          <a:prstGeom prst="rect">
            <a:avLst/>
          </a:prstGeom>
        </p:spPr>
      </p:pic>
      <p:sp>
        <p:nvSpPr>
          <p:cNvPr id="3" name="Text 0"/>
          <p:cNvSpPr/>
          <p:nvPr/>
        </p:nvSpPr>
        <p:spPr>
          <a:xfrm>
            <a:off x="8170545" y="787003"/>
            <a:ext cx="5701546" cy="712708"/>
          </a:xfrm>
          <a:prstGeom prst="rect">
            <a:avLst/>
          </a:prstGeom>
          <a:noFill/>
          <a:ln/>
        </p:spPr>
        <p:txBody>
          <a:bodyPr wrap="none" lIns="0" tIns="0" rIns="0" bIns="0" rtlCol="0" anchor="t"/>
          <a:lstStyle/>
          <a:p>
            <a:pPr marL="0" indent="0" algn="justLow" rtl="1">
              <a:lnSpc>
                <a:spcPts val="5600"/>
              </a:lnSpc>
              <a:buNone/>
            </a:pPr>
            <a:r>
              <a:rPr lang="en-US" sz="4450" b="1" dirty="0">
                <a:solidFill>
                  <a:srgbClr val="FAEBEB"/>
                </a:solidFill>
                <a:latin typeface="Times New Roman" panose="02020603050405020304" pitchFamily="18" charset="0"/>
                <a:ea typeface="Dela Gothic One" pitchFamily="34" charset="-122"/>
                <a:cs typeface="Times New Roman" panose="02020603050405020304" pitchFamily="18" charset="0"/>
              </a:rPr>
              <a:t>أنواع التقويم التربوي</a:t>
            </a:r>
            <a:endParaRPr lang="en-US" sz="4450" b="1" dirty="0">
              <a:latin typeface="Times New Roman" panose="02020603050405020304" pitchFamily="18" charset="0"/>
              <a:cs typeface="Times New Roman" panose="02020603050405020304" pitchFamily="18" charset="0"/>
            </a:endParaRPr>
          </a:p>
        </p:txBody>
      </p:sp>
      <p:sp>
        <p:nvSpPr>
          <p:cNvPr id="4" name="Shape 1"/>
          <p:cNvSpPr/>
          <p:nvPr/>
        </p:nvSpPr>
        <p:spPr>
          <a:xfrm>
            <a:off x="13597890" y="1824633"/>
            <a:ext cx="30480" cy="5617964"/>
          </a:xfrm>
          <a:prstGeom prst="roundRect">
            <a:avLst>
              <a:gd name="adj" fmla="val 298550"/>
            </a:avLst>
          </a:prstGeom>
          <a:solidFill>
            <a:srgbClr val="8D2424"/>
          </a:solidFill>
          <a:ln/>
        </p:spPr>
        <p:txBody>
          <a:bodyPr/>
          <a:lstStyle/>
          <a:p>
            <a:pPr algn="justLow"/>
            <a:endParaRPr lang="en-US" b="1">
              <a:latin typeface="Times New Roman" panose="02020603050405020304" pitchFamily="18" charset="0"/>
              <a:cs typeface="Times New Roman" panose="02020603050405020304" pitchFamily="18" charset="0"/>
            </a:endParaRPr>
          </a:p>
        </p:txBody>
      </p:sp>
      <p:sp>
        <p:nvSpPr>
          <p:cNvPr id="5" name="Shape 2"/>
          <p:cNvSpPr/>
          <p:nvPr/>
        </p:nvSpPr>
        <p:spPr>
          <a:xfrm>
            <a:off x="12765167" y="2296835"/>
            <a:ext cx="649962" cy="30480"/>
          </a:xfrm>
          <a:prstGeom prst="roundRect">
            <a:avLst>
              <a:gd name="adj" fmla="val 298550"/>
            </a:avLst>
          </a:prstGeom>
          <a:solidFill>
            <a:srgbClr val="8D2424"/>
          </a:solidFill>
          <a:ln/>
        </p:spPr>
        <p:txBody>
          <a:bodyPr/>
          <a:lstStyle/>
          <a:p>
            <a:pPr algn="justLow"/>
            <a:endParaRPr lang="en-US" b="1">
              <a:latin typeface="Times New Roman" panose="02020603050405020304" pitchFamily="18" charset="0"/>
              <a:cs typeface="Times New Roman" panose="02020603050405020304" pitchFamily="18" charset="0"/>
            </a:endParaRPr>
          </a:p>
        </p:txBody>
      </p:sp>
      <p:sp>
        <p:nvSpPr>
          <p:cNvPr id="6" name="Shape 3"/>
          <p:cNvSpPr/>
          <p:nvPr/>
        </p:nvSpPr>
        <p:spPr>
          <a:xfrm>
            <a:off x="13384649" y="2068354"/>
            <a:ext cx="487442" cy="487442"/>
          </a:xfrm>
          <a:prstGeom prst="roundRect">
            <a:avLst>
              <a:gd name="adj" fmla="val 18669"/>
            </a:avLst>
          </a:prstGeom>
          <a:solidFill>
            <a:srgbClr val="740B0B"/>
          </a:solidFill>
          <a:ln w="7620">
            <a:solidFill>
              <a:srgbClr val="8D2424"/>
            </a:solidFill>
            <a:prstDash val="solid"/>
          </a:ln>
        </p:spPr>
        <p:txBody>
          <a:bodyPr/>
          <a:lstStyle/>
          <a:p>
            <a:pPr algn="justLow"/>
            <a:endParaRPr lang="en-US" b="1">
              <a:latin typeface="Times New Roman" panose="02020603050405020304" pitchFamily="18" charset="0"/>
              <a:cs typeface="Times New Roman" panose="02020603050405020304" pitchFamily="18" charset="0"/>
            </a:endParaRPr>
          </a:p>
        </p:txBody>
      </p:sp>
      <p:pic>
        <p:nvPicPr>
          <p:cNvPr id="7" name="Image 1" descr="preencoded.png"/>
          <p:cNvPicPr>
            <a:picLocks noChangeAspect="1"/>
          </p:cNvPicPr>
          <p:nvPr/>
        </p:nvPicPr>
        <p:blipFill>
          <a:blip r:embed="rId4"/>
          <a:stretch>
            <a:fillRect/>
          </a:stretch>
        </p:blipFill>
        <p:spPr>
          <a:xfrm>
            <a:off x="13457337" y="2098298"/>
            <a:ext cx="342067" cy="427553"/>
          </a:xfrm>
          <a:prstGeom prst="rect">
            <a:avLst/>
          </a:prstGeom>
        </p:spPr>
      </p:pic>
      <p:sp>
        <p:nvSpPr>
          <p:cNvPr id="8" name="Text 4"/>
          <p:cNvSpPr/>
          <p:nvPr/>
        </p:nvSpPr>
        <p:spPr>
          <a:xfrm>
            <a:off x="9694426" y="2041208"/>
            <a:ext cx="2850713" cy="356235"/>
          </a:xfrm>
          <a:prstGeom prst="rect">
            <a:avLst/>
          </a:prstGeom>
          <a:noFill/>
          <a:ln/>
        </p:spPr>
        <p:txBody>
          <a:bodyPr wrap="none" lIns="0" tIns="0" rIns="0" bIns="0" rtlCol="0" anchor="t"/>
          <a:lstStyle/>
          <a:p>
            <a:pPr marL="0" indent="0" algn="justLow" rtl="1">
              <a:lnSpc>
                <a:spcPts val="2800"/>
              </a:lnSpc>
              <a:buNone/>
            </a:pPr>
            <a:r>
              <a:rPr lang="en-US" sz="3200" b="1" u="sng" dirty="0">
                <a:solidFill>
                  <a:srgbClr val="FFE5E5"/>
                </a:solidFill>
                <a:latin typeface="Times New Roman" panose="02020603050405020304" pitchFamily="18" charset="0"/>
                <a:ea typeface="Dela Gothic One" pitchFamily="34" charset="-122"/>
                <a:cs typeface="Times New Roman" panose="02020603050405020304" pitchFamily="18" charset="0"/>
              </a:rPr>
              <a:t>التقويم </a:t>
            </a:r>
            <a:r>
              <a:rPr lang="en-US" sz="3200" b="1" u="sng" dirty="0" err="1">
                <a:solidFill>
                  <a:srgbClr val="FFE5E5"/>
                </a:solidFill>
                <a:latin typeface="Times New Roman" panose="02020603050405020304" pitchFamily="18" charset="0"/>
                <a:ea typeface="Dela Gothic One" pitchFamily="34" charset="-122"/>
                <a:cs typeface="Times New Roman" panose="02020603050405020304" pitchFamily="18" charset="0"/>
              </a:rPr>
              <a:t>المبدئي</a:t>
            </a:r>
            <a:r>
              <a:rPr lang="en-US" sz="3200" b="1" u="sng" dirty="0">
                <a:solidFill>
                  <a:srgbClr val="FFE5E5"/>
                </a:solidFill>
                <a:latin typeface="Times New Roman" panose="02020603050405020304" pitchFamily="18" charset="0"/>
                <a:ea typeface="Dela Gothic One" pitchFamily="34" charset="-122"/>
                <a:cs typeface="Times New Roman" panose="02020603050405020304" pitchFamily="18" charset="0"/>
              </a:rPr>
              <a:t> </a:t>
            </a:r>
            <a:r>
              <a:rPr lang="en-US" sz="3200" b="1" u="sng" dirty="0" err="1">
                <a:solidFill>
                  <a:srgbClr val="FFE5E5"/>
                </a:solidFill>
                <a:latin typeface="Times New Roman" panose="02020603050405020304" pitchFamily="18" charset="0"/>
                <a:ea typeface="Dela Gothic One" pitchFamily="34" charset="-122"/>
                <a:cs typeface="Times New Roman" panose="02020603050405020304" pitchFamily="18" charset="0"/>
              </a:rPr>
              <a:t>القبلي</a:t>
            </a:r>
            <a:endParaRPr lang="en-US" sz="3200" b="1" u="sng" dirty="0">
              <a:latin typeface="Times New Roman" panose="02020603050405020304" pitchFamily="18" charset="0"/>
              <a:cs typeface="Times New Roman" panose="02020603050405020304" pitchFamily="18" charset="0"/>
            </a:endParaRPr>
          </a:p>
        </p:txBody>
      </p:sp>
      <p:sp>
        <p:nvSpPr>
          <p:cNvPr id="9" name="Text 5"/>
          <p:cNvSpPr/>
          <p:nvPr/>
        </p:nvSpPr>
        <p:spPr>
          <a:xfrm>
            <a:off x="6244709" y="2527340"/>
            <a:ext cx="6300430" cy="693420"/>
          </a:xfrm>
          <a:prstGeom prst="rect">
            <a:avLst/>
          </a:prstGeom>
          <a:noFill/>
          <a:ln/>
        </p:spPr>
        <p:txBody>
          <a:bodyPr wrap="square" lIns="0" tIns="0" rIns="0" bIns="0" rtlCol="0" anchor="t"/>
          <a:lstStyle/>
          <a:p>
            <a:pPr marL="0" indent="0" algn="justLow" rtl="1">
              <a:lnSpc>
                <a:spcPct val="150000"/>
              </a:lnSpc>
              <a:buNone/>
            </a:pPr>
            <a:r>
              <a:rPr lang="en-US" sz="2400" b="1" dirty="0">
                <a:solidFill>
                  <a:srgbClr val="FFE5E5"/>
                </a:solidFill>
                <a:latin typeface="Times New Roman" panose="02020603050405020304" pitchFamily="18" charset="0"/>
                <a:ea typeface="DM Sans" pitchFamily="34" charset="-122"/>
                <a:cs typeface="Times New Roman" panose="02020603050405020304" pitchFamily="18" charset="0"/>
              </a:rPr>
              <a:t>يجري قبل تقديم البرنامج التعليمي أو بدايته، بهدف التعرف على مستوى تحصيل المتعلمين قبل تقديم البرنامج أو المقرر الجديد.</a:t>
            </a:r>
            <a:endParaRPr lang="en-US" sz="2400" b="1" dirty="0">
              <a:latin typeface="Times New Roman" panose="02020603050405020304" pitchFamily="18" charset="0"/>
              <a:cs typeface="Times New Roman" panose="02020603050405020304" pitchFamily="18" charset="0"/>
            </a:endParaRPr>
          </a:p>
        </p:txBody>
      </p:sp>
      <p:sp>
        <p:nvSpPr>
          <p:cNvPr id="10" name="Shape 6"/>
          <p:cNvSpPr/>
          <p:nvPr/>
        </p:nvSpPr>
        <p:spPr>
          <a:xfrm>
            <a:off x="12765167" y="4126111"/>
            <a:ext cx="649962" cy="30480"/>
          </a:xfrm>
          <a:prstGeom prst="roundRect">
            <a:avLst>
              <a:gd name="adj" fmla="val 298550"/>
            </a:avLst>
          </a:prstGeom>
          <a:solidFill>
            <a:srgbClr val="8D2424"/>
          </a:solidFill>
          <a:ln/>
        </p:spPr>
        <p:txBody>
          <a:bodyPr/>
          <a:lstStyle/>
          <a:p>
            <a:pPr algn="justLow"/>
            <a:endParaRPr lang="en-US" b="1">
              <a:latin typeface="Times New Roman" panose="02020603050405020304" pitchFamily="18" charset="0"/>
              <a:cs typeface="Times New Roman" panose="02020603050405020304" pitchFamily="18" charset="0"/>
            </a:endParaRPr>
          </a:p>
        </p:txBody>
      </p:sp>
      <p:sp>
        <p:nvSpPr>
          <p:cNvPr id="11" name="Shape 7"/>
          <p:cNvSpPr/>
          <p:nvPr/>
        </p:nvSpPr>
        <p:spPr>
          <a:xfrm>
            <a:off x="13384649" y="3897630"/>
            <a:ext cx="487442" cy="487442"/>
          </a:xfrm>
          <a:prstGeom prst="roundRect">
            <a:avLst>
              <a:gd name="adj" fmla="val 18669"/>
            </a:avLst>
          </a:prstGeom>
          <a:solidFill>
            <a:srgbClr val="740B0B"/>
          </a:solidFill>
          <a:ln w="7620">
            <a:solidFill>
              <a:srgbClr val="8D2424"/>
            </a:solidFill>
            <a:prstDash val="solid"/>
          </a:ln>
        </p:spPr>
        <p:txBody>
          <a:bodyPr/>
          <a:lstStyle/>
          <a:p>
            <a:pPr algn="justLow"/>
            <a:endParaRPr lang="en-US" b="1">
              <a:latin typeface="Times New Roman" panose="02020603050405020304" pitchFamily="18" charset="0"/>
              <a:cs typeface="Times New Roman" panose="02020603050405020304" pitchFamily="18" charset="0"/>
            </a:endParaRPr>
          </a:p>
        </p:txBody>
      </p:sp>
      <p:pic>
        <p:nvPicPr>
          <p:cNvPr id="12" name="Image 2" descr="preencoded.png"/>
          <p:cNvPicPr>
            <a:picLocks noChangeAspect="1"/>
          </p:cNvPicPr>
          <p:nvPr/>
        </p:nvPicPr>
        <p:blipFill>
          <a:blip r:embed="rId5"/>
          <a:stretch>
            <a:fillRect/>
          </a:stretch>
        </p:blipFill>
        <p:spPr>
          <a:xfrm>
            <a:off x="13457337" y="3927574"/>
            <a:ext cx="342067" cy="427553"/>
          </a:xfrm>
          <a:prstGeom prst="rect">
            <a:avLst/>
          </a:prstGeom>
        </p:spPr>
      </p:pic>
      <p:sp>
        <p:nvSpPr>
          <p:cNvPr id="13" name="Text 8"/>
          <p:cNvSpPr/>
          <p:nvPr/>
        </p:nvSpPr>
        <p:spPr>
          <a:xfrm>
            <a:off x="9694426" y="3870484"/>
            <a:ext cx="2850713" cy="356235"/>
          </a:xfrm>
          <a:prstGeom prst="rect">
            <a:avLst/>
          </a:prstGeom>
          <a:noFill/>
          <a:ln/>
        </p:spPr>
        <p:txBody>
          <a:bodyPr wrap="none" lIns="0" tIns="0" rIns="0" bIns="0" rtlCol="0" anchor="t"/>
          <a:lstStyle/>
          <a:p>
            <a:pPr marL="0" indent="0" algn="justLow" rtl="1">
              <a:lnSpc>
                <a:spcPts val="2800"/>
              </a:lnSpc>
              <a:buNone/>
            </a:pPr>
            <a:r>
              <a:rPr lang="en-US" sz="2800" b="1" u="sng" dirty="0">
                <a:solidFill>
                  <a:srgbClr val="FFE5E5"/>
                </a:solidFill>
                <a:latin typeface="Times New Roman" panose="02020603050405020304" pitchFamily="18" charset="0"/>
                <a:ea typeface="Dela Gothic One" pitchFamily="34" charset="-122"/>
                <a:cs typeface="Times New Roman" panose="02020603050405020304" pitchFamily="18" charset="0"/>
              </a:rPr>
              <a:t>التقويم </a:t>
            </a:r>
            <a:r>
              <a:rPr lang="en-US" sz="2800" b="1" u="sng" dirty="0" err="1">
                <a:solidFill>
                  <a:srgbClr val="FFE5E5"/>
                </a:solidFill>
                <a:latin typeface="Times New Roman" panose="02020603050405020304" pitchFamily="18" charset="0"/>
                <a:ea typeface="Dela Gothic One" pitchFamily="34" charset="-122"/>
                <a:cs typeface="Times New Roman" panose="02020603050405020304" pitchFamily="18" charset="0"/>
              </a:rPr>
              <a:t>التكويني</a:t>
            </a:r>
            <a:r>
              <a:rPr lang="en-US" sz="2800" b="1" u="sng" dirty="0">
                <a:solidFill>
                  <a:srgbClr val="FFE5E5"/>
                </a:solidFill>
                <a:latin typeface="Times New Roman" panose="02020603050405020304" pitchFamily="18" charset="0"/>
                <a:ea typeface="Dela Gothic One" pitchFamily="34" charset="-122"/>
                <a:cs typeface="Times New Roman" panose="02020603050405020304" pitchFamily="18" charset="0"/>
              </a:rPr>
              <a:t> </a:t>
            </a:r>
            <a:r>
              <a:rPr lang="en-US" sz="2800" b="1" u="sng" dirty="0" err="1">
                <a:solidFill>
                  <a:srgbClr val="FFE5E5"/>
                </a:solidFill>
                <a:latin typeface="Times New Roman" panose="02020603050405020304" pitchFamily="18" charset="0"/>
                <a:ea typeface="Dela Gothic One" pitchFamily="34" charset="-122"/>
                <a:cs typeface="Times New Roman" panose="02020603050405020304" pitchFamily="18" charset="0"/>
              </a:rPr>
              <a:t>البنائ</a:t>
            </a:r>
            <a:r>
              <a:rPr lang="ar-EG" sz="2800" b="1" u="sng" dirty="0">
                <a:solidFill>
                  <a:srgbClr val="FFE5E5"/>
                </a:solidFill>
                <a:latin typeface="Times New Roman" panose="02020603050405020304" pitchFamily="18" charset="0"/>
                <a:ea typeface="Dela Gothic One" pitchFamily="34" charset="-122"/>
                <a:cs typeface="Times New Roman" panose="02020603050405020304" pitchFamily="18" charset="0"/>
              </a:rPr>
              <a:t>ي</a:t>
            </a:r>
            <a:endParaRPr lang="en-US" sz="2800" b="1" u="sng" dirty="0">
              <a:latin typeface="Times New Roman" panose="02020603050405020304" pitchFamily="18" charset="0"/>
              <a:cs typeface="Times New Roman" panose="02020603050405020304" pitchFamily="18" charset="0"/>
            </a:endParaRPr>
          </a:p>
        </p:txBody>
      </p:sp>
      <p:sp>
        <p:nvSpPr>
          <p:cNvPr id="14" name="Text 9"/>
          <p:cNvSpPr/>
          <p:nvPr/>
        </p:nvSpPr>
        <p:spPr>
          <a:xfrm>
            <a:off x="5229226" y="4356616"/>
            <a:ext cx="7315913" cy="693420"/>
          </a:xfrm>
          <a:prstGeom prst="rect">
            <a:avLst/>
          </a:prstGeom>
          <a:noFill/>
          <a:ln/>
        </p:spPr>
        <p:txBody>
          <a:bodyPr wrap="square" lIns="0" tIns="0" rIns="0" bIns="0" rtlCol="0" anchor="t"/>
          <a:lstStyle/>
          <a:p>
            <a:pPr marL="0" indent="0" algn="justLow" rtl="1">
              <a:lnSpc>
                <a:spcPct val="150000"/>
              </a:lnSpc>
              <a:buNone/>
            </a:pPr>
            <a:r>
              <a:rPr lang="en-US" sz="2400" b="1" dirty="0">
                <a:solidFill>
                  <a:srgbClr val="FFE5E5"/>
                </a:solidFill>
                <a:latin typeface="Times New Roman" panose="02020603050405020304" pitchFamily="18" charset="0"/>
                <a:ea typeface="DM Sans" pitchFamily="34" charset="-122"/>
                <a:cs typeface="Times New Roman" panose="02020603050405020304" pitchFamily="18" charset="0"/>
              </a:rPr>
              <a:t>يتم أثناء عمليات بناء وتجريب مكونات المنهج من محتوى وأنشطة تعليمية وكتب وأدلة معلم ووسائط تعليمية واستراتيجيات وأساليب تدريس.</a:t>
            </a:r>
            <a:endParaRPr lang="en-US" sz="2400" b="1" dirty="0">
              <a:latin typeface="Times New Roman" panose="02020603050405020304" pitchFamily="18" charset="0"/>
              <a:cs typeface="Times New Roman" panose="02020603050405020304" pitchFamily="18" charset="0"/>
            </a:endParaRPr>
          </a:p>
        </p:txBody>
      </p:sp>
      <p:sp>
        <p:nvSpPr>
          <p:cNvPr id="15" name="Shape 10"/>
          <p:cNvSpPr/>
          <p:nvPr/>
        </p:nvSpPr>
        <p:spPr>
          <a:xfrm>
            <a:off x="12765167" y="5955387"/>
            <a:ext cx="649962" cy="30480"/>
          </a:xfrm>
          <a:prstGeom prst="roundRect">
            <a:avLst>
              <a:gd name="adj" fmla="val 298550"/>
            </a:avLst>
          </a:prstGeom>
          <a:solidFill>
            <a:srgbClr val="8D2424"/>
          </a:solidFill>
          <a:ln/>
        </p:spPr>
        <p:txBody>
          <a:bodyPr/>
          <a:lstStyle/>
          <a:p>
            <a:pPr algn="justLow"/>
            <a:endParaRPr lang="en-US" b="1">
              <a:latin typeface="Times New Roman" panose="02020603050405020304" pitchFamily="18" charset="0"/>
              <a:cs typeface="Times New Roman" panose="02020603050405020304" pitchFamily="18" charset="0"/>
            </a:endParaRPr>
          </a:p>
        </p:txBody>
      </p:sp>
      <p:sp>
        <p:nvSpPr>
          <p:cNvPr id="16" name="Shape 11"/>
          <p:cNvSpPr/>
          <p:nvPr/>
        </p:nvSpPr>
        <p:spPr>
          <a:xfrm>
            <a:off x="13384649" y="5726906"/>
            <a:ext cx="487442" cy="487442"/>
          </a:xfrm>
          <a:prstGeom prst="roundRect">
            <a:avLst>
              <a:gd name="adj" fmla="val 18669"/>
            </a:avLst>
          </a:prstGeom>
          <a:solidFill>
            <a:srgbClr val="740B0B"/>
          </a:solidFill>
          <a:ln w="7620">
            <a:solidFill>
              <a:srgbClr val="8D2424"/>
            </a:solidFill>
            <a:prstDash val="solid"/>
          </a:ln>
        </p:spPr>
        <p:txBody>
          <a:bodyPr/>
          <a:lstStyle/>
          <a:p>
            <a:pPr algn="justLow"/>
            <a:endParaRPr lang="en-US" b="1">
              <a:latin typeface="Times New Roman" panose="02020603050405020304" pitchFamily="18" charset="0"/>
              <a:cs typeface="Times New Roman" panose="02020603050405020304" pitchFamily="18" charset="0"/>
            </a:endParaRPr>
          </a:p>
        </p:txBody>
      </p:sp>
      <p:pic>
        <p:nvPicPr>
          <p:cNvPr id="17" name="Image 3" descr="preencoded.png"/>
          <p:cNvPicPr>
            <a:picLocks noChangeAspect="1"/>
          </p:cNvPicPr>
          <p:nvPr/>
        </p:nvPicPr>
        <p:blipFill>
          <a:blip r:embed="rId6"/>
          <a:stretch>
            <a:fillRect/>
          </a:stretch>
        </p:blipFill>
        <p:spPr>
          <a:xfrm>
            <a:off x="13457337" y="5756850"/>
            <a:ext cx="342067" cy="427553"/>
          </a:xfrm>
          <a:prstGeom prst="rect">
            <a:avLst/>
          </a:prstGeom>
        </p:spPr>
      </p:pic>
      <p:sp>
        <p:nvSpPr>
          <p:cNvPr id="18" name="Text 12"/>
          <p:cNvSpPr/>
          <p:nvPr/>
        </p:nvSpPr>
        <p:spPr>
          <a:xfrm>
            <a:off x="9644896" y="5699760"/>
            <a:ext cx="2900243" cy="356235"/>
          </a:xfrm>
          <a:prstGeom prst="rect">
            <a:avLst/>
          </a:prstGeom>
          <a:noFill/>
          <a:ln/>
        </p:spPr>
        <p:txBody>
          <a:bodyPr wrap="none" lIns="0" tIns="0" rIns="0" bIns="0" rtlCol="0" anchor="t"/>
          <a:lstStyle/>
          <a:p>
            <a:pPr marL="0" indent="0" algn="justLow" rtl="1">
              <a:lnSpc>
                <a:spcPts val="2800"/>
              </a:lnSpc>
              <a:buNone/>
            </a:pPr>
            <a:r>
              <a:rPr lang="en-US" sz="2800" b="1" u="sng" dirty="0">
                <a:solidFill>
                  <a:srgbClr val="FFE5E5"/>
                </a:solidFill>
                <a:latin typeface="Times New Roman" panose="02020603050405020304" pitchFamily="18" charset="0"/>
                <a:ea typeface="Dela Gothic One" pitchFamily="34" charset="-122"/>
                <a:cs typeface="Times New Roman" panose="02020603050405020304" pitchFamily="18" charset="0"/>
              </a:rPr>
              <a:t>التقويم </a:t>
            </a:r>
            <a:r>
              <a:rPr lang="en-US" sz="2800" b="1" u="sng" dirty="0" err="1">
                <a:solidFill>
                  <a:srgbClr val="FFE5E5"/>
                </a:solidFill>
                <a:latin typeface="Times New Roman" panose="02020603050405020304" pitchFamily="18" charset="0"/>
                <a:ea typeface="Dela Gothic One" pitchFamily="34" charset="-122"/>
                <a:cs typeface="Times New Roman" panose="02020603050405020304" pitchFamily="18" charset="0"/>
              </a:rPr>
              <a:t>التجميعي</a:t>
            </a:r>
            <a:r>
              <a:rPr lang="en-US" sz="2800" b="1" u="sng" dirty="0">
                <a:solidFill>
                  <a:srgbClr val="FFE5E5"/>
                </a:solidFill>
                <a:latin typeface="Times New Roman" panose="02020603050405020304" pitchFamily="18" charset="0"/>
                <a:ea typeface="Dela Gothic One" pitchFamily="34" charset="-122"/>
                <a:cs typeface="Times New Roman" panose="02020603050405020304" pitchFamily="18" charset="0"/>
              </a:rPr>
              <a:t> </a:t>
            </a:r>
            <a:r>
              <a:rPr lang="en-US" sz="2800" b="1" u="sng" dirty="0" err="1">
                <a:solidFill>
                  <a:srgbClr val="FFE5E5"/>
                </a:solidFill>
                <a:latin typeface="Times New Roman" panose="02020603050405020304" pitchFamily="18" charset="0"/>
                <a:ea typeface="Dela Gothic One" pitchFamily="34" charset="-122"/>
                <a:cs typeface="Times New Roman" panose="02020603050405020304" pitchFamily="18" charset="0"/>
              </a:rPr>
              <a:t>النهائي</a:t>
            </a:r>
            <a:endParaRPr lang="en-US" sz="2800" b="1" u="sng" dirty="0">
              <a:latin typeface="Times New Roman" panose="02020603050405020304" pitchFamily="18" charset="0"/>
              <a:cs typeface="Times New Roman" panose="02020603050405020304" pitchFamily="18" charset="0"/>
            </a:endParaRPr>
          </a:p>
        </p:txBody>
      </p:sp>
      <p:sp>
        <p:nvSpPr>
          <p:cNvPr id="19" name="Text 13"/>
          <p:cNvSpPr/>
          <p:nvPr/>
        </p:nvSpPr>
        <p:spPr>
          <a:xfrm>
            <a:off x="5229226" y="6185892"/>
            <a:ext cx="7315913" cy="1040130"/>
          </a:xfrm>
          <a:prstGeom prst="rect">
            <a:avLst/>
          </a:prstGeom>
          <a:noFill/>
          <a:ln/>
        </p:spPr>
        <p:txBody>
          <a:bodyPr wrap="square" lIns="0" tIns="0" rIns="0" bIns="0" rtlCol="0" anchor="t"/>
          <a:lstStyle/>
          <a:p>
            <a:pPr marL="0" indent="0" algn="justLow" rtl="1">
              <a:lnSpc>
                <a:spcPct val="150000"/>
              </a:lnSpc>
              <a:buNone/>
            </a:pPr>
            <a:r>
              <a:rPr lang="en-US" sz="2400" b="1" dirty="0">
                <a:solidFill>
                  <a:srgbClr val="FFE5E5"/>
                </a:solidFill>
                <a:latin typeface="Times New Roman" panose="02020603050405020304" pitchFamily="18" charset="0"/>
                <a:ea typeface="DM Sans" pitchFamily="34" charset="-122"/>
                <a:cs typeface="Times New Roman" panose="02020603050405020304" pitchFamily="18" charset="0"/>
              </a:rPr>
              <a:t>يؤدي إلى التعرف على مدى كفاية منهج معين وتحقيقه للأهداف الموضوعة له، بعد زمن معين من تطبيقه، ولا بد أن يكون بعد فترة كافية من الزمن لعملية التطبيق.</a:t>
            </a:r>
            <a:endParaRPr lang="en-US" sz="2400" b="1" dirty="0">
              <a:latin typeface="Times New Roman" panose="02020603050405020304" pitchFamily="18" charset="0"/>
              <a:cs typeface="Times New Roman" panose="02020603050405020304" pitchFamily="18" charset="0"/>
            </a:endParaRPr>
          </a:p>
        </p:txBody>
      </p:sp>
      <p:pic>
        <p:nvPicPr>
          <p:cNvPr id="20" name="صورة 19">
            <a:extLst>
              <a:ext uri="{FF2B5EF4-FFF2-40B4-BE49-F238E27FC236}">
                <a16:creationId xmlns:a16="http://schemas.microsoft.com/office/drawing/2014/main" id="{77C77FE2-4ACF-C11E-0D64-C51E767AB742}"/>
              </a:ext>
            </a:extLst>
          </p:cNvPr>
          <p:cNvPicPr>
            <a:picLocks noChangeAspect="1"/>
          </p:cNvPicPr>
          <p:nvPr/>
        </p:nvPicPr>
        <p:blipFill>
          <a:blip r:embed="rId7"/>
          <a:stretch>
            <a:fillRect/>
          </a:stretch>
        </p:blipFill>
        <p:spPr>
          <a:xfrm>
            <a:off x="12536940" y="7700962"/>
            <a:ext cx="2009775"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2196703" y="728366"/>
            <a:ext cx="5701546" cy="712708"/>
          </a:xfrm>
          <a:prstGeom prst="rect">
            <a:avLst/>
          </a:prstGeom>
          <a:noFill/>
          <a:ln/>
        </p:spPr>
        <p:txBody>
          <a:bodyPr wrap="none" lIns="0" tIns="0" rIns="0" bIns="0" rtlCol="0" anchor="t"/>
          <a:lstStyle/>
          <a:p>
            <a:pPr marL="0" indent="0" algn="ctr" rtl="1">
              <a:lnSpc>
                <a:spcPts val="5600"/>
              </a:lnSpc>
              <a:buNone/>
            </a:pPr>
            <a:r>
              <a:rPr lang="en-US" sz="4450" b="1" dirty="0">
                <a:solidFill>
                  <a:srgbClr val="FAEBEB"/>
                </a:solidFill>
                <a:latin typeface="Times New Roman" panose="02020603050405020304" pitchFamily="18" charset="0"/>
                <a:ea typeface="Dela Gothic One" pitchFamily="34" charset="-122"/>
                <a:cs typeface="Times New Roman" panose="02020603050405020304" pitchFamily="18" charset="0"/>
              </a:rPr>
              <a:t>أهمية التقويم للطلاب</a:t>
            </a:r>
            <a:endParaRPr lang="en-US" sz="4450" b="1" dirty="0">
              <a:latin typeface="Times New Roman" panose="02020603050405020304" pitchFamily="18" charset="0"/>
              <a:cs typeface="Times New Roman" panose="02020603050405020304" pitchFamily="18" charset="0"/>
            </a:endParaRPr>
          </a:p>
        </p:txBody>
      </p:sp>
      <p:sp>
        <p:nvSpPr>
          <p:cNvPr id="4" name="Shape 1"/>
          <p:cNvSpPr/>
          <p:nvPr/>
        </p:nvSpPr>
        <p:spPr>
          <a:xfrm>
            <a:off x="7898249" y="2337048"/>
            <a:ext cx="487442" cy="487442"/>
          </a:xfrm>
          <a:prstGeom prst="roundRect">
            <a:avLst>
              <a:gd name="adj" fmla="val 18669"/>
            </a:avLst>
          </a:prstGeom>
          <a:solidFill>
            <a:srgbClr val="740B0B"/>
          </a:solidFill>
          <a:ln w="7620">
            <a:solidFill>
              <a:srgbClr val="8D2424"/>
            </a:solidFill>
            <a:prstDash val="solid"/>
          </a:ln>
        </p:spPr>
        <p:txBody>
          <a:bodyPr/>
          <a:lstStyle/>
          <a:p>
            <a:endParaRPr lang="en-US" b="1">
              <a:latin typeface="Times New Roman" panose="02020603050405020304" pitchFamily="18" charset="0"/>
              <a:cs typeface="Times New Roman" panose="02020603050405020304" pitchFamily="18" charset="0"/>
            </a:endParaRPr>
          </a:p>
        </p:txBody>
      </p:sp>
      <p:pic>
        <p:nvPicPr>
          <p:cNvPr id="5" name="Image 1" descr="preencoded.png"/>
          <p:cNvPicPr>
            <a:picLocks noChangeAspect="1"/>
          </p:cNvPicPr>
          <p:nvPr/>
        </p:nvPicPr>
        <p:blipFill>
          <a:blip r:embed="rId4"/>
          <a:stretch>
            <a:fillRect/>
          </a:stretch>
        </p:blipFill>
        <p:spPr>
          <a:xfrm>
            <a:off x="7970937" y="2366993"/>
            <a:ext cx="342067" cy="427553"/>
          </a:xfrm>
          <a:prstGeom prst="rect">
            <a:avLst/>
          </a:prstGeom>
        </p:spPr>
      </p:pic>
      <p:sp>
        <p:nvSpPr>
          <p:cNvPr id="6" name="Text 2"/>
          <p:cNvSpPr/>
          <p:nvPr/>
        </p:nvSpPr>
        <p:spPr>
          <a:xfrm>
            <a:off x="4830961" y="2337048"/>
            <a:ext cx="2850713" cy="356235"/>
          </a:xfrm>
          <a:prstGeom prst="rect">
            <a:avLst/>
          </a:prstGeom>
          <a:noFill/>
          <a:ln/>
        </p:spPr>
        <p:txBody>
          <a:bodyPr wrap="none" lIns="0" tIns="0" rIns="0" bIns="0" rtlCol="0" anchor="t"/>
          <a:lstStyle/>
          <a:p>
            <a:pPr marL="0" indent="0" algn="r" rtl="1">
              <a:lnSpc>
                <a:spcPts val="2800"/>
              </a:lnSpc>
              <a:buNone/>
            </a:pPr>
            <a:r>
              <a:rPr lang="en-US" sz="2800" b="1" dirty="0">
                <a:solidFill>
                  <a:srgbClr val="FFE5E5"/>
                </a:solidFill>
                <a:latin typeface="Times New Roman" panose="02020603050405020304" pitchFamily="18" charset="0"/>
                <a:ea typeface="Dela Gothic One" pitchFamily="34" charset="-122"/>
                <a:cs typeface="Times New Roman" panose="02020603050405020304" pitchFamily="18" charset="0"/>
              </a:rPr>
              <a:t>التغذية الراجعة</a:t>
            </a:r>
            <a:endParaRPr lang="en-US" sz="2800" b="1" dirty="0">
              <a:latin typeface="Times New Roman" panose="02020603050405020304" pitchFamily="18" charset="0"/>
              <a:cs typeface="Times New Roman" panose="02020603050405020304" pitchFamily="18" charset="0"/>
            </a:endParaRPr>
          </a:p>
        </p:txBody>
      </p:sp>
      <p:sp>
        <p:nvSpPr>
          <p:cNvPr id="7" name="Text 3"/>
          <p:cNvSpPr/>
          <p:nvPr/>
        </p:nvSpPr>
        <p:spPr>
          <a:xfrm>
            <a:off x="4680228" y="2823181"/>
            <a:ext cx="3001447" cy="1040130"/>
          </a:xfrm>
          <a:prstGeom prst="rect">
            <a:avLst/>
          </a:prstGeom>
          <a:noFill/>
          <a:ln/>
        </p:spPr>
        <p:txBody>
          <a:bodyPr wrap="square" lIns="0" tIns="0" rIns="0" bIns="0" rtlCol="0" anchor="t"/>
          <a:lstStyle/>
          <a:p>
            <a:pPr marL="0" indent="0" algn="justLow" rtl="1">
              <a:lnSpc>
                <a:spcPct val="150000"/>
              </a:lnSpc>
              <a:buNone/>
            </a:pPr>
            <a:r>
              <a:rPr lang="en-US" sz="2400" b="1" dirty="0">
                <a:solidFill>
                  <a:srgbClr val="FFE5E5"/>
                </a:solidFill>
                <a:latin typeface="Times New Roman" panose="02020603050405020304" pitchFamily="18" charset="0"/>
                <a:ea typeface="DM Sans" pitchFamily="34" charset="-122"/>
                <a:cs typeface="Times New Roman" panose="02020603050405020304" pitchFamily="18" charset="0"/>
              </a:rPr>
              <a:t>تزويد الطلاب بالتغذية الراجعة التي تفيد في توضيح مدى التقدم الذي أحرزوه أولاً بأول أو النقص فيه.</a:t>
            </a:r>
            <a:endParaRPr lang="en-US" sz="2400" b="1" dirty="0">
              <a:latin typeface="Times New Roman" panose="02020603050405020304" pitchFamily="18" charset="0"/>
              <a:cs typeface="Times New Roman" panose="02020603050405020304" pitchFamily="18" charset="0"/>
            </a:endParaRPr>
          </a:p>
        </p:txBody>
      </p:sp>
      <p:sp>
        <p:nvSpPr>
          <p:cNvPr id="8" name="Shape 4"/>
          <p:cNvSpPr/>
          <p:nvPr/>
        </p:nvSpPr>
        <p:spPr>
          <a:xfrm>
            <a:off x="3976211" y="2337048"/>
            <a:ext cx="487442" cy="487442"/>
          </a:xfrm>
          <a:prstGeom prst="roundRect">
            <a:avLst>
              <a:gd name="adj" fmla="val 18669"/>
            </a:avLst>
          </a:prstGeom>
          <a:solidFill>
            <a:srgbClr val="740B0B"/>
          </a:solidFill>
          <a:ln w="7620">
            <a:solidFill>
              <a:srgbClr val="8D2424"/>
            </a:solidFill>
            <a:prstDash val="solid"/>
          </a:ln>
        </p:spPr>
        <p:txBody>
          <a:bodyPr/>
          <a:lstStyle/>
          <a:p>
            <a:endParaRPr lang="en-US" b="1">
              <a:latin typeface="Times New Roman" panose="02020603050405020304" pitchFamily="18" charset="0"/>
              <a:cs typeface="Times New Roman" panose="02020603050405020304" pitchFamily="18" charset="0"/>
            </a:endParaRPr>
          </a:p>
        </p:txBody>
      </p:sp>
      <p:pic>
        <p:nvPicPr>
          <p:cNvPr id="9" name="Image 2" descr="preencoded.png"/>
          <p:cNvPicPr>
            <a:picLocks noChangeAspect="1"/>
          </p:cNvPicPr>
          <p:nvPr/>
        </p:nvPicPr>
        <p:blipFill>
          <a:blip r:embed="rId5"/>
          <a:stretch>
            <a:fillRect/>
          </a:stretch>
        </p:blipFill>
        <p:spPr>
          <a:xfrm>
            <a:off x="4048899" y="2366993"/>
            <a:ext cx="342067" cy="427553"/>
          </a:xfrm>
          <a:prstGeom prst="rect">
            <a:avLst/>
          </a:prstGeom>
        </p:spPr>
      </p:pic>
      <p:sp>
        <p:nvSpPr>
          <p:cNvPr id="10" name="Text 5"/>
          <p:cNvSpPr/>
          <p:nvPr/>
        </p:nvSpPr>
        <p:spPr>
          <a:xfrm>
            <a:off x="908923" y="2337048"/>
            <a:ext cx="2850713" cy="356235"/>
          </a:xfrm>
          <a:prstGeom prst="rect">
            <a:avLst/>
          </a:prstGeom>
          <a:noFill/>
          <a:ln/>
        </p:spPr>
        <p:txBody>
          <a:bodyPr wrap="none" lIns="0" tIns="0" rIns="0" bIns="0" rtlCol="0" anchor="t"/>
          <a:lstStyle/>
          <a:p>
            <a:pPr marL="0" indent="0" algn="r" rtl="1">
              <a:lnSpc>
                <a:spcPts val="2800"/>
              </a:lnSpc>
              <a:buNone/>
            </a:pPr>
            <a:r>
              <a:rPr lang="en-US" sz="2800" b="1" dirty="0">
                <a:solidFill>
                  <a:srgbClr val="FFE5E5"/>
                </a:solidFill>
                <a:latin typeface="Times New Roman" panose="02020603050405020304" pitchFamily="18" charset="0"/>
                <a:ea typeface="Dela Gothic One" pitchFamily="34" charset="-122"/>
                <a:cs typeface="Times New Roman" panose="02020603050405020304" pitchFamily="18" charset="0"/>
              </a:rPr>
              <a:t>توضيح الأهداف</a:t>
            </a:r>
            <a:endParaRPr lang="en-US" sz="2800" b="1" dirty="0">
              <a:latin typeface="Times New Roman" panose="02020603050405020304" pitchFamily="18" charset="0"/>
              <a:cs typeface="Times New Roman" panose="02020603050405020304" pitchFamily="18" charset="0"/>
            </a:endParaRPr>
          </a:p>
        </p:txBody>
      </p:sp>
      <p:sp>
        <p:nvSpPr>
          <p:cNvPr id="11" name="Text 6"/>
          <p:cNvSpPr/>
          <p:nvPr/>
        </p:nvSpPr>
        <p:spPr>
          <a:xfrm>
            <a:off x="758190" y="2823181"/>
            <a:ext cx="3001447" cy="1386840"/>
          </a:xfrm>
          <a:prstGeom prst="rect">
            <a:avLst/>
          </a:prstGeom>
          <a:noFill/>
          <a:ln/>
        </p:spPr>
        <p:txBody>
          <a:bodyPr wrap="square" lIns="0" tIns="0" rIns="0" bIns="0" rtlCol="0" anchor="t"/>
          <a:lstStyle/>
          <a:p>
            <a:pPr marL="0" indent="0" algn="justLow" rtl="1">
              <a:lnSpc>
                <a:spcPct val="150000"/>
              </a:lnSpc>
              <a:buNone/>
            </a:pPr>
            <a:r>
              <a:rPr lang="en-US" sz="2400" b="1" dirty="0">
                <a:solidFill>
                  <a:srgbClr val="FFE5E5"/>
                </a:solidFill>
                <a:latin typeface="Times New Roman" panose="02020603050405020304" pitchFamily="18" charset="0"/>
                <a:ea typeface="DM Sans" pitchFamily="34" charset="-122"/>
                <a:cs typeface="Times New Roman" panose="02020603050405020304" pitchFamily="18" charset="0"/>
              </a:rPr>
              <a:t>توضيح الأهداف الخاصة للطلاب لمعرفة ما هو هام لكي يتعلموه وتحديد جوانب قوتهم وجوانب ضعفهم.</a:t>
            </a:r>
            <a:endParaRPr lang="en-US" sz="2400" b="1" dirty="0">
              <a:latin typeface="Times New Roman" panose="02020603050405020304" pitchFamily="18" charset="0"/>
              <a:cs typeface="Times New Roman" panose="02020603050405020304" pitchFamily="18" charset="0"/>
            </a:endParaRPr>
          </a:p>
        </p:txBody>
      </p:sp>
      <p:sp>
        <p:nvSpPr>
          <p:cNvPr id="12" name="Shape 7"/>
          <p:cNvSpPr/>
          <p:nvPr/>
        </p:nvSpPr>
        <p:spPr>
          <a:xfrm>
            <a:off x="7898250" y="5688568"/>
            <a:ext cx="487442" cy="487442"/>
          </a:xfrm>
          <a:prstGeom prst="roundRect">
            <a:avLst>
              <a:gd name="adj" fmla="val 18669"/>
            </a:avLst>
          </a:prstGeom>
          <a:solidFill>
            <a:srgbClr val="740B0B"/>
          </a:solidFill>
          <a:ln w="7620">
            <a:solidFill>
              <a:srgbClr val="8D2424"/>
            </a:solidFill>
            <a:prstDash val="solid"/>
          </a:ln>
        </p:spPr>
        <p:txBody>
          <a:bodyPr/>
          <a:lstStyle/>
          <a:p>
            <a:endParaRPr lang="en-US">
              <a:latin typeface="Times New Roman" panose="02020603050405020304" pitchFamily="18" charset="0"/>
              <a:cs typeface="Times New Roman" panose="02020603050405020304" pitchFamily="18" charset="0"/>
            </a:endParaRPr>
          </a:p>
        </p:txBody>
      </p:sp>
      <p:pic>
        <p:nvPicPr>
          <p:cNvPr id="13" name="Image 3" descr="preencoded.png"/>
          <p:cNvPicPr>
            <a:picLocks noChangeAspect="1"/>
          </p:cNvPicPr>
          <p:nvPr/>
        </p:nvPicPr>
        <p:blipFill>
          <a:blip r:embed="rId6"/>
          <a:stretch>
            <a:fillRect/>
          </a:stretch>
        </p:blipFill>
        <p:spPr>
          <a:xfrm>
            <a:off x="7970938" y="5718512"/>
            <a:ext cx="342067" cy="427553"/>
          </a:xfrm>
          <a:prstGeom prst="rect">
            <a:avLst/>
          </a:prstGeom>
        </p:spPr>
      </p:pic>
      <p:sp>
        <p:nvSpPr>
          <p:cNvPr id="14" name="Text 8"/>
          <p:cNvSpPr/>
          <p:nvPr/>
        </p:nvSpPr>
        <p:spPr>
          <a:xfrm>
            <a:off x="4830962" y="5688568"/>
            <a:ext cx="2850713" cy="356235"/>
          </a:xfrm>
          <a:prstGeom prst="rect">
            <a:avLst/>
          </a:prstGeom>
          <a:noFill/>
          <a:ln/>
        </p:spPr>
        <p:txBody>
          <a:bodyPr wrap="none" lIns="0" tIns="0" rIns="0" bIns="0" rtlCol="0" anchor="t"/>
          <a:lstStyle/>
          <a:p>
            <a:pPr marL="0" indent="0" algn="r" rtl="1">
              <a:lnSpc>
                <a:spcPts val="2800"/>
              </a:lnSpc>
              <a:buNone/>
            </a:pPr>
            <a:r>
              <a:rPr lang="en-US" sz="2800" b="1" dirty="0">
                <a:solidFill>
                  <a:srgbClr val="FFE5E5"/>
                </a:solidFill>
                <a:latin typeface="Times New Roman" panose="02020603050405020304" pitchFamily="18" charset="0"/>
                <a:ea typeface="Dela Gothic One" pitchFamily="34" charset="-122"/>
                <a:cs typeface="Times New Roman" panose="02020603050405020304" pitchFamily="18" charset="0"/>
              </a:rPr>
              <a:t>تنمية المهارات</a:t>
            </a:r>
            <a:endParaRPr lang="en-US" sz="2800" b="1" dirty="0">
              <a:latin typeface="Times New Roman" panose="02020603050405020304" pitchFamily="18" charset="0"/>
              <a:cs typeface="Times New Roman" panose="02020603050405020304" pitchFamily="18" charset="0"/>
            </a:endParaRPr>
          </a:p>
        </p:txBody>
      </p:sp>
      <p:sp>
        <p:nvSpPr>
          <p:cNvPr id="15" name="Text 9"/>
          <p:cNvSpPr/>
          <p:nvPr/>
        </p:nvSpPr>
        <p:spPr>
          <a:xfrm>
            <a:off x="758310" y="6174700"/>
            <a:ext cx="6923365" cy="693420"/>
          </a:xfrm>
          <a:prstGeom prst="rect">
            <a:avLst/>
          </a:prstGeom>
          <a:noFill/>
          <a:ln/>
        </p:spPr>
        <p:txBody>
          <a:bodyPr wrap="square" lIns="0" tIns="0" rIns="0" bIns="0" rtlCol="0" anchor="t"/>
          <a:lstStyle/>
          <a:p>
            <a:pPr marL="0" indent="0" algn="justLow" rtl="1">
              <a:lnSpc>
                <a:spcPct val="150000"/>
              </a:lnSpc>
              <a:buNone/>
            </a:pPr>
            <a:r>
              <a:rPr lang="en-US" sz="2400" b="1" dirty="0">
                <a:solidFill>
                  <a:srgbClr val="FFE5E5"/>
                </a:solidFill>
                <a:latin typeface="Times New Roman" panose="02020603050405020304" pitchFamily="18" charset="0"/>
                <a:ea typeface="DM Sans" pitchFamily="34" charset="-122"/>
                <a:cs typeface="Times New Roman" panose="02020603050405020304" pitchFamily="18" charset="0"/>
              </a:rPr>
              <a:t>تنمية قدرة الطلاب على التفكير الناقد وتنمية مهاراتهم التعليمية، وتشجيعهم للقيام بأعمال وتحسينات في المستقبل.</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4341733" y="692183"/>
            <a:ext cx="5701546" cy="712708"/>
          </a:xfrm>
          <a:prstGeom prst="rect">
            <a:avLst/>
          </a:prstGeom>
          <a:noFill/>
          <a:ln/>
        </p:spPr>
        <p:txBody>
          <a:bodyPr wrap="none" lIns="0" tIns="0" rIns="0" bIns="0" rtlCol="0" anchor="t"/>
          <a:lstStyle/>
          <a:p>
            <a:pPr marL="0" indent="0" algn="ctr" rtl="1">
              <a:lnSpc>
                <a:spcPts val="5600"/>
              </a:lnSpc>
              <a:buNone/>
            </a:pPr>
            <a:r>
              <a:rPr lang="en-US" sz="4450" b="1" dirty="0">
                <a:solidFill>
                  <a:srgbClr val="FAEBEB"/>
                </a:solidFill>
                <a:latin typeface="Times New Roman" panose="02020603050405020304" pitchFamily="18" charset="0"/>
                <a:ea typeface="Dela Gothic One" pitchFamily="34" charset="-122"/>
                <a:cs typeface="Times New Roman" panose="02020603050405020304" pitchFamily="18" charset="0"/>
              </a:rPr>
              <a:t>أهمية التقويم للمعلمين</a:t>
            </a:r>
            <a:endParaRPr lang="en-US" sz="4450" b="1" dirty="0">
              <a:latin typeface="Times New Roman" panose="02020603050405020304" pitchFamily="18" charset="0"/>
              <a:cs typeface="Times New Roman" panose="02020603050405020304" pitchFamily="18" charset="0"/>
            </a:endParaRPr>
          </a:p>
        </p:txBody>
      </p:sp>
      <p:sp>
        <p:nvSpPr>
          <p:cNvPr id="3" name="Text 1"/>
          <p:cNvSpPr/>
          <p:nvPr/>
        </p:nvSpPr>
        <p:spPr>
          <a:xfrm>
            <a:off x="11021378" y="3860873"/>
            <a:ext cx="2850713" cy="356235"/>
          </a:xfrm>
          <a:prstGeom prst="rect">
            <a:avLst/>
          </a:prstGeom>
          <a:noFill/>
          <a:ln/>
        </p:spPr>
        <p:txBody>
          <a:bodyPr wrap="none" lIns="0" tIns="0" rIns="0" bIns="0" rtlCol="0" anchor="t"/>
          <a:lstStyle/>
          <a:p>
            <a:pPr marL="0" indent="0" rtl="1">
              <a:lnSpc>
                <a:spcPts val="2800"/>
              </a:lnSpc>
              <a:buNone/>
            </a:pPr>
            <a:r>
              <a:rPr lang="en-US" sz="3600" b="1" u="sng" dirty="0">
                <a:solidFill>
                  <a:srgbClr val="FFE5E5"/>
                </a:solidFill>
                <a:latin typeface="Times New Roman" panose="02020603050405020304" pitchFamily="18" charset="0"/>
                <a:ea typeface="Dela Gothic One" pitchFamily="34" charset="-122"/>
                <a:cs typeface="Times New Roman" panose="02020603050405020304" pitchFamily="18" charset="0"/>
              </a:rPr>
              <a:t>توفير المعلومات</a:t>
            </a:r>
            <a:endParaRPr lang="en-US" sz="3600" b="1" u="sng" dirty="0">
              <a:latin typeface="Times New Roman" panose="02020603050405020304" pitchFamily="18" charset="0"/>
              <a:cs typeface="Times New Roman" panose="02020603050405020304" pitchFamily="18" charset="0"/>
            </a:endParaRPr>
          </a:p>
        </p:txBody>
      </p:sp>
      <p:sp>
        <p:nvSpPr>
          <p:cNvPr id="4" name="Text 2"/>
          <p:cNvSpPr/>
          <p:nvPr/>
        </p:nvSpPr>
        <p:spPr>
          <a:xfrm>
            <a:off x="10043279" y="4410789"/>
            <a:ext cx="3828812" cy="1040130"/>
          </a:xfrm>
          <a:prstGeom prst="rect">
            <a:avLst/>
          </a:prstGeom>
          <a:noFill/>
          <a:ln/>
        </p:spPr>
        <p:txBody>
          <a:bodyPr wrap="square" lIns="0" tIns="0" rIns="0" bIns="0" rtlCol="0" anchor="t"/>
          <a:lstStyle/>
          <a:p>
            <a:pPr marL="0" indent="0" algn="justLow" rtl="1">
              <a:lnSpc>
                <a:spcPct val="150000"/>
              </a:lnSpc>
              <a:buNone/>
            </a:pPr>
            <a:r>
              <a:rPr lang="en-US" sz="2400" b="1" dirty="0">
                <a:solidFill>
                  <a:srgbClr val="FFE5E5"/>
                </a:solidFill>
                <a:latin typeface="Times New Roman" panose="02020603050405020304" pitchFamily="18" charset="0"/>
                <a:ea typeface="DM Sans" pitchFamily="34" charset="-122"/>
                <a:cs typeface="Times New Roman" panose="02020603050405020304" pitchFamily="18" charset="0"/>
              </a:rPr>
              <a:t>تزويد المعلمين بالمعلومات عن الدرجة التي حققها الطلاب في العملية التعليمية وتحديد الوضع الحالي للطلاب والصفوف.</a:t>
            </a:r>
            <a:endParaRPr lang="en-US" sz="2400" b="1" dirty="0">
              <a:latin typeface="Times New Roman" panose="02020603050405020304" pitchFamily="18" charset="0"/>
              <a:cs typeface="Times New Roman" panose="02020603050405020304" pitchFamily="18" charset="0"/>
            </a:endParaRPr>
          </a:p>
        </p:txBody>
      </p:sp>
      <p:pic>
        <p:nvPicPr>
          <p:cNvPr id="5" name="Image 0" descr="preencoded.png"/>
          <p:cNvPicPr>
            <a:picLocks noChangeAspect="1"/>
          </p:cNvPicPr>
          <p:nvPr/>
        </p:nvPicPr>
        <p:blipFill>
          <a:blip r:embed="rId3"/>
          <a:stretch>
            <a:fillRect/>
          </a:stretch>
        </p:blipFill>
        <p:spPr>
          <a:xfrm>
            <a:off x="5020270" y="2392918"/>
            <a:ext cx="4589740" cy="4589740"/>
          </a:xfrm>
          <a:prstGeom prst="rect">
            <a:avLst/>
          </a:prstGeom>
        </p:spPr>
      </p:pic>
      <p:pic>
        <p:nvPicPr>
          <p:cNvPr id="6" name="Image 1" descr="preencoded.png"/>
          <p:cNvPicPr>
            <a:picLocks noChangeAspect="1"/>
          </p:cNvPicPr>
          <p:nvPr/>
        </p:nvPicPr>
        <p:blipFill>
          <a:blip r:embed="rId4"/>
          <a:stretch>
            <a:fillRect/>
          </a:stretch>
        </p:blipFill>
        <p:spPr>
          <a:xfrm>
            <a:off x="8735437" y="4208919"/>
            <a:ext cx="324088" cy="405170"/>
          </a:xfrm>
          <a:prstGeom prst="rect">
            <a:avLst/>
          </a:prstGeom>
        </p:spPr>
      </p:pic>
      <p:sp>
        <p:nvSpPr>
          <p:cNvPr id="7" name="Text 3"/>
          <p:cNvSpPr/>
          <p:nvPr/>
        </p:nvSpPr>
        <p:spPr>
          <a:xfrm>
            <a:off x="1844636" y="2250995"/>
            <a:ext cx="2850713" cy="356235"/>
          </a:xfrm>
          <a:prstGeom prst="rect">
            <a:avLst/>
          </a:prstGeom>
          <a:noFill/>
          <a:ln/>
        </p:spPr>
        <p:txBody>
          <a:bodyPr wrap="none" lIns="0" tIns="0" rIns="0" bIns="0" rtlCol="0" anchor="t"/>
          <a:lstStyle/>
          <a:p>
            <a:pPr>
              <a:lnSpc>
                <a:spcPts val="2800"/>
              </a:lnSpc>
            </a:pPr>
            <a:r>
              <a:rPr lang="en-US" sz="3600" b="1" u="sng" dirty="0">
                <a:solidFill>
                  <a:srgbClr val="FFE5E5"/>
                </a:solidFill>
                <a:latin typeface="Times New Roman" panose="02020603050405020304" pitchFamily="18" charset="0"/>
                <a:ea typeface="Dela Gothic One" pitchFamily="34" charset="-122"/>
                <a:cs typeface="Times New Roman" panose="02020603050405020304" pitchFamily="18" charset="0"/>
              </a:rPr>
              <a:t>صياغة الأهداف</a:t>
            </a:r>
          </a:p>
        </p:txBody>
      </p:sp>
      <p:sp>
        <p:nvSpPr>
          <p:cNvPr id="8" name="Text 4"/>
          <p:cNvSpPr/>
          <p:nvPr/>
        </p:nvSpPr>
        <p:spPr>
          <a:xfrm>
            <a:off x="522514" y="2813293"/>
            <a:ext cx="4172834" cy="1040130"/>
          </a:xfrm>
          <a:prstGeom prst="rect">
            <a:avLst/>
          </a:prstGeom>
          <a:noFill/>
          <a:ln/>
        </p:spPr>
        <p:txBody>
          <a:bodyPr wrap="square" lIns="0" tIns="0" rIns="0" bIns="0" rtlCol="0" anchor="t"/>
          <a:lstStyle/>
          <a:p>
            <a:pPr algn="justLow">
              <a:lnSpc>
                <a:spcPct val="150000"/>
              </a:lnSpc>
            </a:pPr>
            <a:r>
              <a:rPr lang="en-US" sz="2400" b="1" dirty="0">
                <a:solidFill>
                  <a:srgbClr val="FFE5E5"/>
                </a:solidFill>
                <a:latin typeface="Times New Roman" panose="02020603050405020304" pitchFamily="18" charset="0"/>
                <a:cs typeface="Times New Roman" panose="02020603050405020304" pitchFamily="18" charset="0"/>
              </a:rPr>
              <a:t>إعادة صياغة الأهداف الخاصة بالمتعلمين كأفراد وجماعات وتحديد أفضل الطرق التي تؤدي إلى إدخال التحسينات في مجال التعليم.</a:t>
            </a:r>
          </a:p>
        </p:txBody>
      </p:sp>
      <p:pic>
        <p:nvPicPr>
          <p:cNvPr id="9" name="Image 2" descr="preencoded.png"/>
          <p:cNvPicPr>
            <a:picLocks noChangeAspect="1"/>
          </p:cNvPicPr>
          <p:nvPr/>
        </p:nvPicPr>
        <p:blipFill>
          <a:blip r:embed="rId5"/>
          <a:stretch>
            <a:fillRect/>
          </a:stretch>
        </p:blipFill>
        <p:spPr>
          <a:xfrm>
            <a:off x="5020270" y="2392918"/>
            <a:ext cx="4589740" cy="4589740"/>
          </a:xfrm>
          <a:prstGeom prst="rect">
            <a:avLst/>
          </a:prstGeom>
        </p:spPr>
      </p:pic>
      <p:pic>
        <p:nvPicPr>
          <p:cNvPr id="10" name="Image 3" descr="preencoded.png"/>
          <p:cNvPicPr>
            <a:picLocks noChangeAspect="1"/>
          </p:cNvPicPr>
          <p:nvPr/>
        </p:nvPicPr>
        <p:blipFill>
          <a:blip r:embed="rId6"/>
          <a:stretch>
            <a:fillRect/>
          </a:stretch>
        </p:blipFill>
        <p:spPr>
          <a:xfrm>
            <a:off x="6122491" y="3252728"/>
            <a:ext cx="324088" cy="405170"/>
          </a:xfrm>
          <a:prstGeom prst="rect">
            <a:avLst/>
          </a:prstGeom>
        </p:spPr>
      </p:pic>
      <p:sp>
        <p:nvSpPr>
          <p:cNvPr id="11" name="Text 5"/>
          <p:cNvSpPr/>
          <p:nvPr/>
        </p:nvSpPr>
        <p:spPr>
          <a:xfrm>
            <a:off x="1844635" y="5444353"/>
            <a:ext cx="2850713" cy="356235"/>
          </a:xfrm>
          <a:prstGeom prst="rect">
            <a:avLst/>
          </a:prstGeom>
          <a:noFill/>
          <a:ln/>
        </p:spPr>
        <p:txBody>
          <a:bodyPr wrap="none" lIns="0" tIns="0" rIns="0" bIns="0" rtlCol="0" anchor="t"/>
          <a:lstStyle/>
          <a:p>
            <a:pPr>
              <a:lnSpc>
                <a:spcPts val="2800"/>
              </a:lnSpc>
            </a:pPr>
            <a:r>
              <a:rPr lang="en-US" sz="3600" b="1" u="sng" dirty="0">
                <a:solidFill>
                  <a:srgbClr val="FFE5E5"/>
                </a:solidFill>
                <a:latin typeface="Times New Roman" panose="02020603050405020304" pitchFamily="18" charset="0"/>
                <a:ea typeface="Dela Gothic One" pitchFamily="34" charset="-122"/>
                <a:cs typeface="Times New Roman" panose="02020603050405020304" pitchFamily="18" charset="0"/>
              </a:rPr>
              <a:t>اختيار الموارد</a:t>
            </a:r>
          </a:p>
        </p:txBody>
      </p:sp>
      <p:sp>
        <p:nvSpPr>
          <p:cNvPr id="12" name="Text 6"/>
          <p:cNvSpPr/>
          <p:nvPr/>
        </p:nvSpPr>
        <p:spPr>
          <a:xfrm>
            <a:off x="758308" y="5878771"/>
            <a:ext cx="3937040" cy="1040130"/>
          </a:xfrm>
          <a:prstGeom prst="rect">
            <a:avLst/>
          </a:prstGeom>
          <a:noFill/>
          <a:ln/>
        </p:spPr>
        <p:txBody>
          <a:bodyPr wrap="square" lIns="0" tIns="0" rIns="0" bIns="0" rtlCol="0" anchor="t"/>
          <a:lstStyle/>
          <a:p>
            <a:pPr algn="justLow">
              <a:lnSpc>
                <a:spcPct val="150000"/>
              </a:lnSpc>
            </a:pPr>
            <a:r>
              <a:rPr lang="en-US" sz="2400" b="1" dirty="0">
                <a:solidFill>
                  <a:srgbClr val="FFE5E5"/>
                </a:solidFill>
                <a:latin typeface="Times New Roman" panose="02020603050405020304" pitchFamily="18" charset="0"/>
                <a:cs typeface="Times New Roman" panose="02020603050405020304" pitchFamily="18" charset="0"/>
              </a:rPr>
              <a:t>اختيار واستخدام المصادر والوسائل الأكثر فعالية للمتعلم ومقارنة نتائج التعلم للطلاب بنتائج مجموعات أخرى من الطلاب.</a:t>
            </a:r>
          </a:p>
        </p:txBody>
      </p:sp>
      <p:pic>
        <p:nvPicPr>
          <p:cNvPr id="13" name="Image 4" descr="preencoded.png"/>
          <p:cNvPicPr>
            <a:picLocks noChangeAspect="1"/>
          </p:cNvPicPr>
          <p:nvPr/>
        </p:nvPicPr>
        <p:blipFill>
          <a:blip r:embed="rId7"/>
          <a:stretch>
            <a:fillRect/>
          </a:stretch>
        </p:blipFill>
        <p:spPr>
          <a:xfrm>
            <a:off x="5020270" y="2392918"/>
            <a:ext cx="4589740" cy="4589740"/>
          </a:xfrm>
          <a:prstGeom prst="rect">
            <a:avLst/>
          </a:prstGeom>
        </p:spPr>
      </p:pic>
      <p:pic>
        <p:nvPicPr>
          <p:cNvPr id="14" name="Image 5" descr="preencoded.png"/>
          <p:cNvPicPr>
            <a:picLocks noChangeAspect="1"/>
          </p:cNvPicPr>
          <p:nvPr/>
        </p:nvPicPr>
        <p:blipFill>
          <a:blip r:embed="rId8"/>
          <a:stretch>
            <a:fillRect/>
          </a:stretch>
        </p:blipFill>
        <p:spPr>
          <a:xfrm>
            <a:off x="6600885" y="5993666"/>
            <a:ext cx="324088" cy="405170"/>
          </a:xfrm>
          <a:prstGeom prst="rect">
            <a:avLst/>
          </a:prstGeom>
        </p:spPr>
      </p:pic>
      <p:pic>
        <p:nvPicPr>
          <p:cNvPr id="15" name="صورة 14">
            <a:extLst>
              <a:ext uri="{FF2B5EF4-FFF2-40B4-BE49-F238E27FC236}">
                <a16:creationId xmlns:a16="http://schemas.microsoft.com/office/drawing/2014/main" id="{9BBC7B4D-22A9-48AA-6534-B959873EE6DD}"/>
              </a:ext>
            </a:extLst>
          </p:cNvPr>
          <p:cNvPicPr>
            <a:picLocks noChangeAspect="1"/>
          </p:cNvPicPr>
          <p:nvPr/>
        </p:nvPicPr>
        <p:blipFill>
          <a:blip r:embed="rId9"/>
          <a:stretch>
            <a:fillRect/>
          </a:stretch>
        </p:blipFill>
        <p:spPr>
          <a:xfrm>
            <a:off x="12536940" y="7700962"/>
            <a:ext cx="2009775"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8118277" y="555725"/>
            <a:ext cx="5753814" cy="712708"/>
          </a:xfrm>
          <a:prstGeom prst="rect">
            <a:avLst/>
          </a:prstGeom>
          <a:noFill/>
          <a:ln/>
        </p:spPr>
        <p:txBody>
          <a:bodyPr wrap="none" lIns="0" tIns="0" rIns="0" bIns="0" rtlCol="0" anchor="t"/>
          <a:lstStyle/>
          <a:p>
            <a:pPr marL="0" indent="0" algn="r" rtl="1">
              <a:lnSpc>
                <a:spcPts val="5600"/>
              </a:lnSpc>
              <a:buNone/>
            </a:pPr>
            <a:r>
              <a:rPr lang="en-US" sz="4450" b="1" dirty="0">
                <a:solidFill>
                  <a:srgbClr val="FAEBEB"/>
                </a:solidFill>
                <a:latin typeface="Times New Roman" panose="02020603050405020304" pitchFamily="18" charset="0"/>
                <a:ea typeface="Dela Gothic One" pitchFamily="34" charset="-122"/>
                <a:cs typeface="Times New Roman" panose="02020603050405020304" pitchFamily="18" charset="0"/>
              </a:rPr>
              <a:t>أهمية التقويم لأولياء الأمور</a:t>
            </a:r>
            <a:endParaRPr lang="en-US" sz="4450" b="1" dirty="0">
              <a:latin typeface="Times New Roman" panose="02020603050405020304" pitchFamily="18" charset="0"/>
              <a:cs typeface="Times New Roman" panose="02020603050405020304" pitchFamily="18" charset="0"/>
            </a:endParaRPr>
          </a:p>
        </p:txBody>
      </p:sp>
      <p:pic>
        <p:nvPicPr>
          <p:cNvPr id="4" name="Image 1" descr="preencoded.png"/>
          <p:cNvPicPr>
            <a:picLocks noChangeAspect="1"/>
          </p:cNvPicPr>
          <p:nvPr/>
        </p:nvPicPr>
        <p:blipFill>
          <a:blip r:embed="rId4"/>
          <a:stretch>
            <a:fillRect/>
          </a:stretch>
        </p:blipFill>
        <p:spPr>
          <a:xfrm>
            <a:off x="12788860" y="2214563"/>
            <a:ext cx="1083231" cy="1612702"/>
          </a:xfrm>
          <a:prstGeom prst="rect">
            <a:avLst/>
          </a:prstGeom>
        </p:spPr>
      </p:pic>
      <p:sp>
        <p:nvSpPr>
          <p:cNvPr id="5" name="Text 1"/>
          <p:cNvSpPr/>
          <p:nvPr/>
        </p:nvSpPr>
        <p:spPr>
          <a:xfrm>
            <a:off x="9613226" y="2214563"/>
            <a:ext cx="2850713" cy="356235"/>
          </a:xfrm>
          <a:prstGeom prst="rect">
            <a:avLst/>
          </a:prstGeom>
          <a:noFill/>
          <a:ln/>
        </p:spPr>
        <p:txBody>
          <a:bodyPr wrap="none" lIns="0" tIns="0" rIns="0" bIns="0" rtlCol="0" anchor="t"/>
          <a:lstStyle/>
          <a:p>
            <a:pPr marL="0" indent="0" algn="r" rtl="1">
              <a:lnSpc>
                <a:spcPts val="2800"/>
              </a:lnSpc>
              <a:buNone/>
            </a:pPr>
            <a:r>
              <a:rPr lang="en-US" sz="3200" b="1" u="sng" dirty="0">
                <a:solidFill>
                  <a:srgbClr val="FFE5E5"/>
                </a:solidFill>
                <a:latin typeface="Times New Roman" panose="02020603050405020304" pitchFamily="18" charset="0"/>
                <a:ea typeface="Dela Gothic One" pitchFamily="34" charset="-122"/>
                <a:cs typeface="Times New Roman" panose="02020603050405020304" pitchFamily="18" charset="0"/>
              </a:rPr>
              <a:t>معرفة التقدم</a:t>
            </a:r>
            <a:endParaRPr lang="en-US" sz="3200" b="1" u="sng" dirty="0">
              <a:latin typeface="Times New Roman" panose="02020603050405020304" pitchFamily="18" charset="0"/>
              <a:cs typeface="Times New Roman" panose="02020603050405020304" pitchFamily="18" charset="0"/>
            </a:endParaRPr>
          </a:p>
        </p:txBody>
      </p:sp>
      <p:sp>
        <p:nvSpPr>
          <p:cNvPr id="6" name="Text 2"/>
          <p:cNvSpPr/>
          <p:nvPr/>
        </p:nvSpPr>
        <p:spPr>
          <a:xfrm>
            <a:off x="5715000" y="2741474"/>
            <a:ext cx="6748939" cy="693420"/>
          </a:xfrm>
          <a:prstGeom prst="rect">
            <a:avLst/>
          </a:prstGeom>
          <a:noFill/>
          <a:ln/>
        </p:spPr>
        <p:txBody>
          <a:bodyPr wrap="square" lIns="0" tIns="0" rIns="0" bIns="0" rtlCol="0" anchor="t"/>
          <a:lstStyle/>
          <a:p>
            <a:pPr algn="justLow">
              <a:lnSpc>
                <a:spcPct val="150000"/>
              </a:lnSpc>
            </a:pPr>
            <a:r>
              <a:rPr lang="en-US" sz="2400" b="1" dirty="0">
                <a:solidFill>
                  <a:srgbClr val="FFE5E5"/>
                </a:solidFill>
                <a:latin typeface="Times New Roman" panose="02020603050405020304" pitchFamily="18" charset="0"/>
                <a:cs typeface="Times New Roman" panose="02020603050405020304" pitchFamily="18" charset="0"/>
              </a:rPr>
              <a:t>تزويد أولياء الأمور بمعلومات عن درجة التقدم الذي أحرزه أبناؤهم في المواد الدراسية المختلفة.</a:t>
            </a:r>
          </a:p>
        </p:txBody>
      </p:sp>
      <p:pic>
        <p:nvPicPr>
          <p:cNvPr id="7" name="Image 2" descr="preencoded.png"/>
          <p:cNvPicPr>
            <a:picLocks noChangeAspect="1"/>
          </p:cNvPicPr>
          <p:nvPr/>
        </p:nvPicPr>
        <p:blipFill>
          <a:blip r:embed="rId5"/>
          <a:stretch>
            <a:fillRect/>
          </a:stretch>
        </p:blipFill>
        <p:spPr>
          <a:xfrm>
            <a:off x="12788860" y="3827264"/>
            <a:ext cx="1083231" cy="1612702"/>
          </a:xfrm>
          <a:prstGeom prst="rect">
            <a:avLst/>
          </a:prstGeom>
        </p:spPr>
      </p:pic>
      <p:sp>
        <p:nvSpPr>
          <p:cNvPr id="8" name="Text 3"/>
          <p:cNvSpPr/>
          <p:nvPr/>
        </p:nvSpPr>
        <p:spPr>
          <a:xfrm>
            <a:off x="9577864" y="4043839"/>
            <a:ext cx="2886075" cy="356235"/>
          </a:xfrm>
          <a:prstGeom prst="rect">
            <a:avLst/>
          </a:prstGeom>
          <a:noFill/>
          <a:ln/>
        </p:spPr>
        <p:txBody>
          <a:bodyPr wrap="none" lIns="0" tIns="0" rIns="0" bIns="0" rtlCol="0" anchor="t"/>
          <a:lstStyle/>
          <a:p>
            <a:pPr>
              <a:lnSpc>
                <a:spcPts val="2800"/>
              </a:lnSpc>
            </a:pPr>
            <a:r>
              <a:rPr lang="en-US" sz="3200" b="1" u="sng" dirty="0">
                <a:solidFill>
                  <a:srgbClr val="FFE5E5"/>
                </a:solidFill>
                <a:latin typeface="Times New Roman" panose="02020603050405020304" pitchFamily="18" charset="0"/>
                <a:ea typeface="Dela Gothic One" pitchFamily="34" charset="-122"/>
                <a:cs typeface="Times New Roman" panose="02020603050405020304" pitchFamily="18" charset="0"/>
              </a:rPr>
              <a:t>تحديد نقاط القوة والضعف</a:t>
            </a:r>
          </a:p>
        </p:txBody>
      </p:sp>
      <p:sp>
        <p:nvSpPr>
          <p:cNvPr id="9" name="Text 4"/>
          <p:cNvSpPr/>
          <p:nvPr/>
        </p:nvSpPr>
        <p:spPr>
          <a:xfrm>
            <a:off x="5811321" y="4529971"/>
            <a:ext cx="6652618" cy="693420"/>
          </a:xfrm>
          <a:prstGeom prst="rect">
            <a:avLst/>
          </a:prstGeom>
          <a:noFill/>
          <a:ln/>
        </p:spPr>
        <p:txBody>
          <a:bodyPr wrap="square" lIns="0" tIns="0" rIns="0" bIns="0" rtlCol="0" anchor="t"/>
          <a:lstStyle/>
          <a:p>
            <a:pPr algn="justLow">
              <a:lnSpc>
                <a:spcPct val="150000"/>
              </a:lnSpc>
            </a:pPr>
            <a:r>
              <a:rPr lang="en-US" sz="2400" b="1" dirty="0">
                <a:solidFill>
                  <a:srgbClr val="FFE5E5"/>
                </a:solidFill>
                <a:latin typeface="Times New Roman" panose="02020603050405020304" pitchFamily="18" charset="0"/>
                <a:cs typeface="Times New Roman" panose="02020603050405020304" pitchFamily="18" charset="0"/>
              </a:rPr>
              <a:t>توضيح نقاط القوة والضعف عند أبنائهم مما يساعد في توجيه الجهود نحو التحسين والتطوير.</a:t>
            </a:r>
          </a:p>
        </p:txBody>
      </p:sp>
      <p:pic>
        <p:nvPicPr>
          <p:cNvPr id="10" name="Image 3" descr="preencoded.png"/>
          <p:cNvPicPr>
            <a:picLocks noChangeAspect="1"/>
          </p:cNvPicPr>
          <p:nvPr/>
        </p:nvPicPr>
        <p:blipFill>
          <a:blip r:embed="rId6"/>
          <a:stretch>
            <a:fillRect/>
          </a:stretch>
        </p:blipFill>
        <p:spPr>
          <a:xfrm>
            <a:off x="12788860" y="5439966"/>
            <a:ext cx="1083231" cy="1612702"/>
          </a:xfrm>
          <a:prstGeom prst="rect">
            <a:avLst/>
          </a:prstGeom>
        </p:spPr>
      </p:pic>
      <p:sp>
        <p:nvSpPr>
          <p:cNvPr id="11" name="Text 5"/>
          <p:cNvSpPr/>
          <p:nvPr/>
        </p:nvSpPr>
        <p:spPr>
          <a:xfrm>
            <a:off x="9613225" y="5890082"/>
            <a:ext cx="2850713" cy="356235"/>
          </a:xfrm>
          <a:prstGeom prst="rect">
            <a:avLst/>
          </a:prstGeom>
          <a:noFill/>
          <a:ln/>
        </p:spPr>
        <p:txBody>
          <a:bodyPr wrap="none" lIns="0" tIns="0" rIns="0" bIns="0" rtlCol="0" anchor="t"/>
          <a:lstStyle/>
          <a:p>
            <a:pPr>
              <a:lnSpc>
                <a:spcPts val="2800"/>
              </a:lnSpc>
            </a:pPr>
            <a:r>
              <a:rPr lang="en-US" sz="3200" b="1" u="sng" dirty="0">
                <a:solidFill>
                  <a:srgbClr val="FFE5E5"/>
                </a:solidFill>
                <a:latin typeface="Times New Roman" panose="02020603050405020304" pitchFamily="18" charset="0"/>
                <a:ea typeface="Dela Gothic One" pitchFamily="34" charset="-122"/>
                <a:cs typeface="Times New Roman" panose="02020603050405020304" pitchFamily="18" charset="0"/>
              </a:rPr>
              <a:t>اكتشاف القدرات</a:t>
            </a:r>
          </a:p>
        </p:txBody>
      </p:sp>
      <p:sp>
        <p:nvSpPr>
          <p:cNvPr id="12" name="Text 6"/>
          <p:cNvSpPr/>
          <p:nvPr/>
        </p:nvSpPr>
        <p:spPr>
          <a:xfrm>
            <a:off x="5811321" y="6318468"/>
            <a:ext cx="6652617" cy="693420"/>
          </a:xfrm>
          <a:prstGeom prst="rect">
            <a:avLst/>
          </a:prstGeom>
          <a:noFill/>
          <a:ln/>
        </p:spPr>
        <p:txBody>
          <a:bodyPr wrap="square" lIns="0" tIns="0" rIns="0" bIns="0" rtlCol="0" anchor="t"/>
          <a:lstStyle/>
          <a:p>
            <a:pPr algn="justLow">
              <a:lnSpc>
                <a:spcPct val="150000"/>
              </a:lnSpc>
            </a:pPr>
            <a:r>
              <a:rPr lang="en-US" sz="2400" b="1" dirty="0">
                <a:solidFill>
                  <a:srgbClr val="FFE5E5"/>
                </a:solidFill>
                <a:latin typeface="Times New Roman" panose="02020603050405020304" pitchFamily="18" charset="0"/>
                <a:cs typeface="Times New Roman" panose="02020603050405020304" pitchFamily="18" charset="0"/>
              </a:rPr>
              <a:t>اكتشاف قدرات الأبناء وتوضيح الطرق التي يستطيعون بواسطتها مساعدة أبنائهم في تحسين أدائهم الدراسي.</a:t>
            </a:r>
          </a:p>
        </p:txBody>
      </p:sp>
      <p:pic>
        <p:nvPicPr>
          <p:cNvPr id="13" name="صورة 12">
            <a:extLst>
              <a:ext uri="{FF2B5EF4-FFF2-40B4-BE49-F238E27FC236}">
                <a16:creationId xmlns:a16="http://schemas.microsoft.com/office/drawing/2014/main" id="{9A9B6C4A-F299-6A03-E447-0098ED97CDE4}"/>
              </a:ext>
            </a:extLst>
          </p:cNvPr>
          <p:cNvPicPr>
            <a:picLocks noChangeAspect="1"/>
          </p:cNvPicPr>
          <p:nvPr/>
        </p:nvPicPr>
        <p:blipFill>
          <a:blip r:embed="rId7"/>
          <a:stretch>
            <a:fillRect/>
          </a:stretch>
        </p:blipFill>
        <p:spPr>
          <a:xfrm>
            <a:off x="12536940" y="7700962"/>
            <a:ext cx="2009775"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3558778" y="455168"/>
            <a:ext cx="8060888" cy="689610"/>
          </a:xfrm>
          <a:prstGeom prst="rect">
            <a:avLst/>
          </a:prstGeom>
          <a:noFill/>
          <a:ln/>
        </p:spPr>
        <p:txBody>
          <a:bodyPr wrap="none" lIns="0" tIns="0" rIns="0" bIns="0" rtlCol="0" anchor="t"/>
          <a:lstStyle/>
          <a:p>
            <a:pPr marL="0" indent="0" algn="ctr" rtl="1">
              <a:lnSpc>
                <a:spcPts val="5400"/>
              </a:lnSpc>
              <a:buNone/>
            </a:pPr>
            <a:r>
              <a:rPr lang="en-US" sz="4300" b="1" dirty="0">
                <a:solidFill>
                  <a:srgbClr val="FAEBEB"/>
                </a:solidFill>
                <a:latin typeface="Times New Roman" panose="02020603050405020304" pitchFamily="18" charset="0"/>
                <a:ea typeface="Dela Gothic One" pitchFamily="34" charset="-122"/>
                <a:cs typeface="Times New Roman" panose="02020603050405020304" pitchFamily="18" charset="0"/>
              </a:rPr>
              <a:t>أهمية التقويم للمشرفين على المدارس</a:t>
            </a:r>
            <a:endParaRPr lang="en-US" sz="4300" b="1" dirty="0">
              <a:latin typeface="Times New Roman" panose="02020603050405020304" pitchFamily="18" charset="0"/>
              <a:cs typeface="Times New Roman" panose="02020603050405020304" pitchFamily="18" charset="0"/>
            </a:endParaRPr>
          </a:p>
        </p:txBody>
      </p:sp>
      <p:pic>
        <p:nvPicPr>
          <p:cNvPr id="3" name="Image 0" descr="preencoded.png"/>
          <p:cNvPicPr>
            <a:picLocks noChangeAspect="1"/>
          </p:cNvPicPr>
          <p:nvPr/>
        </p:nvPicPr>
        <p:blipFill>
          <a:blip r:embed="rId3"/>
          <a:stretch>
            <a:fillRect/>
          </a:stretch>
        </p:blipFill>
        <p:spPr>
          <a:xfrm>
            <a:off x="9791581" y="1686758"/>
            <a:ext cx="1628894" cy="1225272"/>
          </a:xfrm>
          <a:prstGeom prst="rect">
            <a:avLst/>
          </a:prstGeom>
        </p:spPr>
      </p:pic>
      <p:pic>
        <p:nvPicPr>
          <p:cNvPr id="4" name="Image 1" descr="preencoded.png"/>
          <p:cNvPicPr>
            <a:picLocks noChangeAspect="1"/>
          </p:cNvPicPr>
          <p:nvPr/>
        </p:nvPicPr>
        <p:blipFill>
          <a:blip r:embed="rId4"/>
          <a:stretch>
            <a:fillRect/>
          </a:stretch>
        </p:blipFill>
        <p:spPr>
          <a:xfrm>
            <a:off x="10458688" y="2267426"/>
            <a:ext cx="294799" cy="368498"/>
          </a:xfrm>
          <a:prstGeom prst="rect">
            <a:avLst/>
          </a:prstGeom>
        </p:spPr>
      </p:pic>
      <p:sp>
        <p:nvSpPr>
          <p:cNvPr id="5" name="Text 1"/>
          <p:cNvSpPr/>
          <p:nvPr/>
        </p:nvSpPr>
        <p:spPr>
          <a:xfrm>
            <a:off x="6858714" y="1753254"/>
            <a:ext cx="2758797" cy="344805"/>
          </a:xfrm>
          <a:prstGeom prst="rect">
            <a:avLst/>
          </a:prstGeom>
          <a:noFill/>
          <a:ln/>
        </p:spPr>
        <p:txBody>
          <a:bodyPr wrap="none" lIns="0" tIns="0" rIns="0" bIns="0" rtlCol="0" anchor="t"/>
          <a:lstStyle/>
          <a:p>
            <a:pPr marL="0" indent="0" algn="r" rtl="1">
              <a:lnSpc>
                <a:spcPts val="2700"/>
              </a:lnSpc>
              <a:buNone/>
            </a:pPr>
            <a:r>
              <a:rPr lang="en-US" sz="2800" b="1" dirty="0">
                <a:solidFill>
                  <a:srgbClr val="FFE5E5"/>
                </a:solidFill>
                <a:latin typeface="Times New Roman" panose="02020603050405020304" pitchFamily="18" charset="0"/>
                <a:ea typeface="Dela Gothic One" pitchFamily="34" charset="-122"/>
                <a:cs typeface="Times New Roman" panose="02020603050405020304" pitchFamily="18" charset="0"/>
              </a:rPr>
              <a:t>تقييم فعالية البرامج</a:t>
            </a:r>
            <a:endParaRPr lang="en-US" sz="2800" b="1" dirty="0">
              <a:latin typeface="Times New Roman" panose="02020603050405020304" pitchFamily="18" charset="0"/>
              <a:cs typeface="Times New Roman" panose="02020603050405020304" pitchFamily="18" charset="0"/>
            </a:endParaRPr>
          </a:p>
        </p:txBody>
      </p:sp>
      <p:sp>
        <p:nvSpPr>
          <p:cNvPr id="6" name="Text 2"/>
          <p:cNvSpPr/>
          <p:nvPr/>
        </p:nvSpPr>
        <p:spPr>
          <a:xfrm>
            <a:off x="6254829" y="2411008"/>
            <a:ext cx="3362682" cy="335399"/>
          </a:xfrm>
          <a:prstGeom prst="rect">
            <a:avLst/>
          </a:prstGeom>
          <a:noFill/>
          <a:ln/>
        </p:spPr>
        <p:txBody>
          <a:bodyPr wrap="none" lIns="0" tIns="0" rIns="0" bIns="0" rtlCol="0" anchor="t"/>
          <a:lstStyle/>
          <a:p>
            <a:pPr>
              <a:lnSpc>
                <a:spcPts val="2700"/>
              </a:lnSpc>
            </a:pPr>
            <a:r>
              <a:rPr lang="en-US" sz="2800" b="1" dirty="0">
                <a:solidFill>
                  <a:srgbClr val="FFE5E5"/>
                </a:solidFill>
                <a:latin typeface="Times New Roman" panose="02020603050405020304" pitchFamily="18" charset="0"/>
                <a:ea typeface="Dela Gothic One" pitchFamily="34" charset="-122"/>
                <a:cs typeface="Times New Roman" panose="02020603050405020304" pitchFamily="18" charset="0"/>
              </a:rPr>
              <a:t>التعرف على مدى فعالية البرامج المدرسية</a:t>
            </a:r>
          </a:p>
        </p:txBody>
      </p:sp>
      <p:sp>
        <p:nvSpPr>
          <p:cNvPr id="7" name="Shape 3"/>
          <p:cNvSpPr/>
          <p:nvPr/>
        </p:nvSpPr>
        <p:spPr>
          <a:xfrm>
            <a:off x="786170" y="2928699"/>
            <a:ext cx="8953024" cy="11430"/>
          </a:xfrm>
          <a:prstGeom prst="roundRect">
            <a:avLst>
              <a:gd name="adj" fmla="val 770452"/>
            </a:avLst>
          </a:prstGeom>
          <a:solidFill>
            <a:srgbClr val="8D2424"/>
          </a:solidFill>
          <a:ln/>
        </p:spPr>
        <p:txBody>
          <a:bodyPr/>
          <a:lstStyle/>
          <a:p>
            <a:endParaRPr lang="en-US">
              <a:latin typeface="Times New Roman" panose="02020603050405020304" pitchFamily="18" charset="0"/>
              <a:cs typeface="Times New Roman" panose="02020603050405020304" pitchFamily="18" charset="0"/>
            </a:endParaRPr>
          </a:p>
        </p:txBody>
      </p:sp>
      <p:pic>
        <p:nvPicPr>
          <p:cNvPr id="8" name="Image 2" descr="preencoded.png"/>
          <p:cNvPicPr>
            <a:picLocks noChangeAspect="1"/>
          </p:cNvPicPr>
          <p:nvPr/>
        </p:nvPicPr>
        <p:blipFill>
          <a:blip r:embed="rId5"/>
          <a:stretch>
            <a:fillRect/>
          </a:stretch>
        </p:blipFill>
        <p:spPr>
          <a:xfrm>
            <a:off x="8977074" y="2964418"/>
            <a:ext cx="3257788" cy="1225272"/>
          </a:xfrm>
          <a:prstGeom prst="rect">
            <a:avLst/>
          </a:prstGeom>
        </p:spPr>
      </p:pic>
      <p:pic>
        <p:nvPicPr>
          <p:cNvPr id="9" name="Image 3" descr="preencoded.png"/>
          <p:cNvPicPr>
            <a:picLocks noChangeAspect="1"/>
          </p:cNvPicPr>
          <p:nvPr/>
        </p:nvPicPr>
        <p:blipFill>
          <a:blip r:embed="rId6"/>
          <a:stretch>
            <a:fillRect/>
          </a:stretch>
        </p:blipFill>
        <p:spPr>
          <a:xfrm>
            <a:off x="10458569" y="3392805"/>
            <a:ext cx="294799" cy="368498"/>
          </a:xfrm>
          <a:prstGeom prst="rect">
            <a:avLst/>
          </a:prstGeom>
        </p:spPr>
      </p:pic>
      <p:sp>
        <p:nvSpPr>
          <p:cNvPr id="10" name="Text 4"/>
          <p:cNvSpPr/>
          <p:nvPr/>
        </p:nvSpPr>
        <p:spPr>
          <a:xfrm>
            <a:off x="5975390" y="3128486"/>
            <a:ext cx="2792016" cy="344805"/>
          </a:xfrm>
          <a:prstGeom prst="rect">
            <a:avLst/>
          </a:prstGeom>
          <a:noFill/>
          <a:ln/>
        </p:spPr>
        <p:txBody>
          <a:bodyPr wrap="none" lIns="0" tIns="0" rIns="0" bIns="0" rtlCol="0" anchor="t"/>
          <a:lstStyle/>
          <a:p>
            <a:pPr>
              <a:lnSpc>
                <a:spcPts val="2700"/>
              </a:lnSpc>
            </a:pPr>
            <a:r>
              <a:rPr lang="en-US" sz="2800" b="1" dirty="0">
                <a:solidFill>
                  <a:srgbClr val="FFE5E5"/>
                </a:solidFill>
                <a:latin typeface="Times New Roman" panose="02020603050405020304" pitchFamily="18" charset="0"/>
                <a:ea typeface="Dela Gothic One" pitchFamily="34" charset="-122"/>
                <a:cs typeface="Times New Roman" panose="02020603050405020304" pitchFamily="18" charset="0"/>
              </a:rPr>
              <a:t>تحديد نقاط القوة والضعف</a:t>
            </a:r>
          </a:p>
        </p:txBody>
      </p:sp>
      <p:sp>
        <p:nvSpPr>
          <p:cNvPr id="11" name="Text 5"/>
          <p:cNvSpPr/>
          <p:nvPr/>
        </p:nvSpPr>
        <p:spPr>
          <a:xfrm>
            <a:off x="4319707" y="3644622"/>
            <a:ext cx="4447699" cy="335399"/>
          </a:xfrm>
          <a:prstGeom prst="rect">
            <a:avLst/>
          </a:prstGeom>
          <a:noFill/>
          <a:ln/>
        </p:spPr>
        <p:txBody>
          <a:bodyPr wrap="none" lIns="0" tIns="0" rIns="0" bIns="0" rtlCol="0" anchor="t"/>
          <a:lstStyle/>
          <a:p>
            <a:pPr>
              <a:lnSpc>
                <a:spcPts val="2700"/>
              </a:lnSpc>
            </a:pPr>
            <a:r>
              <a:rPr lang="en-US" sz="2800" b="1" dirty="0">
                <a:solidFill>
                  <a:srgbClr val="FFE5E5"/>
                </a:solidFill>
                <a:latin typeface="Times New Roman" panose="02020603050405020304" pitchFamily="18" charset="0"/>
                <a:ea typeface="Dela Gothic One" pitchFamily="34" charset="-122"/>
                <a:cs typeface="Times New Roman" panose="02020603050405020304" pitchFamily="18" charset="0"/>
              </a:rPr>
              <a:t>التحقق من جوانب القوة والضعف في المنهج المدرسي</a:t>
            </a:r>
          </a:p>
        </p:txBody>
      </p:sp>
      <p:sp>
        <p:nvSpPr>
          <p:cNvPr id="12" name="Shape 6"/>
          <p:cNvSpPr/>
          <p:nvPr/>
        </p:nvSpPr>
        <p:spPr>
          <a:xfrm>
            <a:off x="786170" y="4206359"/>
            <a:ext cx="8138517" cy="11430"/>
          </a:xfrm>
          <a:prstGeom prst="roundRect">
            <a:avLst>
              <a:gd name="adj" fmla="val 770452"/>
            </a:avLst>
          </a:prstGeom>
          <a:solidFill>
            <a:srgbClr val="8D2424"/>
          </a:solidFill>
          <a:ln/>
        </p:spPr>
        <p:txBody>
          <a:bodyPr/>
          <a:lstStyle/>
          <a:p>
            <a:endParaRPr lang="en-US">
              <a:latin typeface="Times New Roman" panose="02020603050405020304" pitchFamily="18" charset="0"/>
              <a:cs typeface="Times New Roman" panose="02020603050405020304" pitchFamily="18" charset="0"/>
            </a:endParaRPr>
          </a:p>
        </p:txBody>
      </p:sp>
      <p:pic>
        <p:nvPicPr>
          <p:cNvPr id="13" name="Image 4" descr="preencoded.png"/>
          <p:cNvPicPr>
            <a:picLocks noChangeAspect="1"/>
          </p:cNvPicPr>
          <p:nvPr/>
        </p:nvPicPr>
        <p:blipFill>
          <a:blip r:embed="rId7"/>
          <a:stretch>
            <a:fillRect/>
          </a:stretch>
        </p:blipFill>
        <p:spPr>
          <a:xfrm>
            <a:off x="8162687" y="4242078"/>
            <a:ext cx="4886682" cy="1225272"/>
          </a:xfrm>
          <a:prstGeom prst="rect">
            <a:avLst/>
          </a:prstGeom>
        </p:spPr>
      </p:pic>
      <p:pic>
        <p:nvPicPr>
          <p:cNvPr id="14" name="Image 5" descr="preencoded.png"/>
          <p:cNvPicPr>
            <a:picLocks noChangeAspect="1"/>
          </p:cNvPicPr>
          <p:nvPr/>
        </p:nvPicPr>
        <p:blipFill>
          <a:blip r:embed="rId8"/>
          <a:stretch>
            <a:fillRect/>
          </a:stretch>
        </p:blipFill>
        <p:spPr>
          <a:xfrm>
            <a:off x="10458688" y="4670465"/>
            <a:ext cx="294799" cy="368498"/>
          </a:xfrm>
          <a:prstGeom prst="rect">
            <a:avLst/>
          </a:prstGeom>
        </p:spPr>
      </p:pic>
      <p:sp>
        <p:nvSpPr>
          <p:cNvPr id="15" name="Text 7"/>
          <p:cNvSpPr/>
          <p:nvPr/>
        </p:nvSpPr>
        <p:spPr>
          <a:xfrm>
            <a:off x="5194221" y="4397633"/>
            <a:ext cx="2758797" cy="344805"/>
          </a:xfrm>
          <a:prstGeom prst="rect">
            <a:avLst/>
          </a:prstGeom>
          <a:noFill/>
          <a:ln/>
        </p:spPr>
        <p:txBody>
          <a:bodyPr wrap="none" lIns="0" tIns="0" rIns="0" bIns="0" rtlCol="0" anchor="t"/>
          <a:lstStyle/>
          <a:p>
            <a:pPr>
              <a:lnSpc>
                <a:spcPts val="2700"/>
              </a:lnSpc>
            </a:pPr>
            <a:r>
              <a:rPr lang="en-US" sz="2800" b="1" dirty="0">
                <a:solidFill>
                  <a:srgbClr val="FFE5E5"/>
                </a:solidFill>
                <a:latin typeface="Times New Roman" panose="02020603050405020304" pitchFamily="18" charset="0"/>
                <a:ea typeface="Dela Gothic One" pitchFamily="34" charset="-122"/>
                <a:cs typeface="Times New Roman" panose="02020603050405020304" pitchFamily="18" charset="0"/>
              </a:rPr>
              <a:t>تحسين أداء المعلمين</a:t>
            </a:r>
          </a:p>
        </p:txBody>
      </p:sp>
      <p:sp>
        <p:nvSpPr>
          <p:cNvPr id="16" name="Text 8"/>
          <p:cNvSpPr/>
          <p:nvPr/>
        </p:nvSpPr>
        <p:spPr>
          <a:xfrm>
            <a:off x="4556641" y="4922282"/>
            <a:ext cx="3396377" cy="335399"/>
          </a:xfrm>
          <a:prstGeom prst="rect">
            <a:avLst/>
          </a:prstGeom>
          <a:noFill/>
          <a:ln/>
        </p:spPr>
        <p:txBody>
          <a:bodyPr wrap="none" lIns="0" tIns="0" rIns="0" bIns="0" rtlCol="0" anchor="t"/>
          <a:lstStyle/>
          <a:p>
            <a:pPr>
              <a:lnSpc>
                <a:spcPts val="2700"/>
              </a:lnSpc>
            </a:pPr>
            <a:r>
              <a:rPr lang="en-US" sz="2800" b="1" dirty="0">
                <a:solidFill>
                  <a:srgbClr val="FFE5E5"/>
                </a:solidFill>
                <a:latin typeface="Times New Roman" panose="02020603050405020304" pitchFamily="18" charset="0"/>
                <a:ea typeface="Dela Gothic One" pitchFamily="34" charset="-122"/>
                <a:cs typeface="Times New Roman" panose="02020603050405020304" pitchFamily="18" charset="0"/>
              </a:rPr>
              <a:t>توضيح نقاط القوة والضعف عند المعلمين</a:t>
            </a:r>
          </a:p>
        </p:txBody>
      </p:sp>
      <p:sp>
        <p:nvSpPr>
          <p:cNvPr id="17" name="Shape 9"/>
          <p:cNvSpPr/>
          <p:nvPr/>
        </p:nvSpPr>
        <p:spPr>
          <a:xfrm>
            <a:off x="786170" y="5484019"/>
            <a:ext cx="7324130" cy="11430"/>
          </a:xfrm>
          <a:prstGeom prst="roundRect">
            <a:avLst>
              <a:gd name="adj" fmla="val 770452"/>
            </a:avLst>
          </a:prstGeom>
          <a:solidFill>
            <a:srgbClr val="8D2424"/>
          </a:solidFill>
          <a:ln/>
        </p:spPr>
        <p:txBody>
          <a:bodyPr/>
          <a:lstStyle/>
          <a:p>
            <a:endParaRPr lang="en-US">
              <a:latin typeface="Times New Roman" panose="02020603050405020304" pitchFamily="18" charset="0"/>
              <a:cs typeface="Times New Roman" panose="02020603050405020304" pitchFamily="18" charset="0"/>
            </a:endParaRPr>
          </a:p>
        </p:txBody>
      </p:sp>
      <p:pic>
        <p:nvPicPr>
          <p:cNvPr id="18" name="Image 6" descr="preencoded.png"/>
          <p:cNvPicPr>
            <a:picLocks noChangeAspect="1"/>
          </p:cNvPicPr>
          <p:nvPr/>
        </p:nvPicPr>
        <p:blipFill>
          <a:blip r:embed="rId9"/>
          <a:stretch>
            <a:fillRect/>
          </a:stretch>
        </p:blipFill>
        <p:spPr>
          <a:xfrm>
            <a:off x="7348180" y="5519738"/>
            <a:ext cx="6515576" cy="1225272"/>
          </a:xfrm>
          <a:prstGeom prst="rect">
            <a:avLst/>
          </a:prstGeom>
        </p:spPr>
      </p:pic>
      <p:pic>
        <p:nvPicPr>
          <p:cNvPr id="19" name="Image 7" descr="preencoded.png"/>
          <p:cNvPicPr>
            <a:picLocks noChangeAspect="1"/>
          </p:cNvPicPr>
          <p:nvPr/>
        </p:nvPicPr>
        <p:blipFill>
          <a:blip r:embed="rId10"/>
          <a:stretch>
            <a:fillRect/>
          </a:stretch>
        </p:blipFill>
        <p:spPr>
          <a:xfrm>
            <a:off x="10458569" y="5948124"/>
            <a:ext cx="294799" cy="368498"/>
          </a:xfrm>
          <a:prstGeom prst="rect">
            <a:avLst/>
          </a:prstGeom>
        </p:spPr>
      </p:pic>
      <p:sp>
        <p:nvSpPr>
          <p:cNvPr id="20" name="Text 10"/>
          <p:cNvSpPr/>
          <p:nvPr/>
        </p:nvSpPr>
        <p:spPr>
          <a:xfrm>
            <a:off x="4379714" y="5729407"/>
            <a:ext cx="2758797" cy="344805"/>
          </a:xfrm>
          <a:prstGeom prst="rect">
            <a:avLst/>
          </a:prstGeom>
          <a:noFill/>
          <a:ln/>
        </p:spPr>
        <p:txBody>
          <a:bodyPr wrap="none" lIns="0" tIns="0" rIns="0" bIns="0" rtlCol="0" anchor="t"/>
          <a:lstStyle/>
          <a:p>
            <a:pPr>
              <a:lnSpc>
                <a:spcPts val="2700"/>
              </a:lnSpc>
            </a:pPr>
            <a:r>
              <a:rPr lang="en-US" sz="2800" b="1" dirty="0">
                <a:solidFill>
                  <a:srgbClr val="FFE5E5"/>
                </a:solidFill>
                <a:latin typeface="Times New Roman" panose="02020603050405020304" pitchFamily="18" charset="0"/>
                <a:ea typeface="Dela Gothic One" pitchFamily="34" charset="-122"/>
                <a:cs typeface="Times New Roman" panose="02020603050405020304" pitchFamily="18" charset="0"/>
              </a:rPr>
              <a:t>المقارنة بين المدارس</a:t>
            </a:r>
          </a:p>
        </p:txBody>
      </p:sp>
      <p:sp>
        <p:nvSpPr>
          <p:cNvPr id="21" name="Text 11"/>
          <p:cNvSpPr/>
          <p:nvPr/>
        </p:nvSpPr>
        <p:spPr>
          <a:xfrm>
            <a:off x="3558778" y="6199942"/>
            <a:ext cx="3579733" cy="335399"/>
          </a:xfrm>
          <a:prstGeom prst="rect">
            <a:avLst/>
          </a:prstGeom>
          <a:noFill/>
          <a:ln/>
        </p:spPr>
        <p:txBody>
          <a:bodyPr wrap="none" lIns="0" tIns="0" rIns="0" bIns="0" rtlCol="0" anchor="t"/>
          <a:lstStyle/>
          <a:p>
            <a:pPr>
              <a:lnSpc>
                <a:spcPts val="2700"/>
              </a:lnSpc>
            </a:pPr>
            <a:r>
              <a:rPr lang="en-US" sz="2800" b="1" dirty="0">
                <a:solidFill>
                  <a:srgbClr val="FFE5E5"/>
                </a:solidFill>
                <a:latin typeface="Times New Roman" panose="02020603050405020304" pitchFamily="18" charset="0"/>
                <a:ea typeface="Dela Gothic One" pitchFamily="34" charset="-122"/>
                <a:cs typeface="Times New Roman" panose="02020603050405020304" pitchFamily="18" charset="0"/>
              </a:rPr>
              <a:t>مقارنة نتائج التدريس بين المدارس المختلفة</a:t>
            </a:r>
          </a:p>
        </p:txBody>
      </p:sp>
      <p:sp>
        <p:nvSpPr>
          <p:cNvPr id="22" name="Text 12"/>
          <p:cNvSpPr/>
          <p:nvPr/>
        </p:nvSpPr>
        <p:spPr>
          <a:xfrm>
            <a:off x="1151466" y="7101245"/>
            <a:ext cx="12745151" cy="1248728"/>
          </a:xfrm>
          <a:prstGeom prst="rect">
            <a:avLst/>
          </a:prstGeom>
          <a:noFill/>
          <a:ln/>
        </p:spPr>
        <p:txBody>
          <a:bodyPr wrap="none" lIns="0" tIns="0" rIns="0" bIns="0" rtlCol="0" anchor="t"/>
          <a:lstStyle/>
          <a:p>
            <a:pPr algn="ctr">
              <a:lnSpc>
                <a:spcPts val="2700"/>
              </a:lnSpc>
            </a:pPr>
            <a:r>
              <a:rPr lang="en-US" sz="2400" b="1" dirty="0">
                <a:solidFill>
                  <a:srgbClr val="FFE5E5"/>
                </a:solidFill>
                <a:latin typeface="Times New Roman" panose="02020603050405020304" pitchFamily="18" charset="0"/>
                <a:ea typeface="Dela Gothic One" pitchFamily="34" charset="-122"/>
                <a:cs typeface="Times New Roman" panose="02020603050405020304" pitchFamily="18" charset="0"/>
              </a:rPr>
              <a:t>يساعد التقويم المشرفين على تحديد جوانب المنهج المدرسي التي تحتاج إلى إجراء تجارب أو </a:t>
            </a:r>
            <a:r>
              <a:rPr lang="en-US" sz="2400" b="1" dirty="0" err="1">
                <a:solidFill>
                  <a:srgbClr val="FFE5E5"/>
                </a:solidFill>
                <a:latin typeface="Times New Roman" panose="02020603050405020304" pitchFamily="18" charset="0"/>
                <a:ea typeface="Dela Gothic One" pitchFamily="34" charset="-122"/>
                <a:cs typeface="Times New Roman" panose="02020603050405020304" pitchFamily="18" charset="0"/>
              </a:rPr>
              <a:t>دراسات</a:t>
            </a:r>
            <a:r>
              <a:rPr lang="en-US" sz="2400" b="1" dirty="0">
                <a:solidFill>
                  <a:srgbClr val="FFE5E5"/>
                </a:solidFill>
                <a:latin typeface="Times New Roman" panose="02020603050405020304" pitchFamily="18" charset="0"/>
                <a:ea typeface="Dela Gothic One" pitchFamily="34" charset="-122"/>
                <a:cs typeface="Times New Roman" panose="02020603050405020304" pitchFamily="18" charset="0"/>
              </a:rPr>
              <a:t> </a:t>
            </a:r>
            <a:r>
              <a:rPr lang="en-US" sz="2400" b="1" dirty="0" err="1">
                <a:solidFill>
                  <a:srgbClr val="FFE5E5"/>
                </a:solidFill>
                <a:latin typeface="Times New Roman" panose="02020603050405020304" pitchFamily="18" charset="0"/>
                <a:ea typeface="Dela Gothic One" pitchFamily="34" charset="-122"/>
                <a:cs typeface="Times New Roman" panose="02020603050405020304" pitchFamily="18" charset="0"/>
              </a:rPr>
              <a:t>علمية</a:t>
            </a:r>
            <a:endParaRPr lang="ar-EG" sz="2400" b="1" dirty="0">
              <a:solidFill>
                <a:srgbClr val="FFE5E5"/>
              </a:solidFill>
              <a:latin typeface="Times New Roman" panose="02020603050405020304" pitchFamily="18" charset="0"/>
              <a:ea typeface="Dela Gothic One" pitchFamily="34" charset="-122"/>
              <a:cs typeface="Times New Roman" panose="02020603050405020304" pitchFamily="18" charset="0"/>
            </a:endParaRPr>
          </a:p>
          <a:p>
            <a:pPr algn="ctr">
              <a:lnSpc>
                <a:spcPts val="2700"/>
              </a:lnSpc>
            </a:pPr>
            <a:r>
              <a:rPr lang="en-US" sz="2400" b="1" dirty="0" err="1">
                <a:solidFill>
                  <a:srgbClr val="FFE5E5"/>
                </a:solidFill>
                <a:latin typeface="Times New Roman" panose="02020603050405020304" pitchFamily="18" charset="0"/>
                <a:ea typeface="Dela Gothic One" pitchFamily="34" charset="-122"/>
                <a:cs typeface="Times New Roman" panose="02020603050405020304" pitchFamily="18" charset="0"/>
              </a:rPr>
              <a:t>مما</a:t>
            </a:r>
            <a:r>
              <a:rPr lang="en-US" sz="2400" b="1" dirty="0">
                <a:solidFill>
                  <a:srgbClr val="FFE5E5"/>
                </a:solidFill>
                <a:latin typeface="Times New Roman" panose="02020603050405020304" pitchFamily="18" charset="0"/>
                <a:ea typeface="Dela Gothic One" pitchFamily="34" charset="-122"/>
                <a:cs typeface="Times New Roman" panose="02020603050405020304" pitchFamily="18" charset="0"/>
              </a:rPr>
              <a:t> يسهم في تطوير العملية التعليمية بشكل مستمر وفعال.</a:t>
            </a:r>
          </a:p>
        </p:txBody>
      </p:sp>
      <p:pic>
        <p:nvPicPr>
          <p:cNvPr id="23" name="صورة 22">
            <a:extLst>
              <a:ext uri="{FF2B5EF4-FFF2-40B4-BE49-F238E27FC236}">
                <a16:creationId xmlns:a16="http://schemas.microsoft.com/office/drawing/2014/main" id="{9B0CAC00-0875-FA1D-825F-04E1728B400F}"/>
              </a:ext>
            </a:extLst>
          </p:cNvPr>
          <p:cNvPicPr>
            <a:picLocks noChangeAspect="1"/>
          </p:cNvPicPr>
          <p:nvPr/>
        </p:nvPicPr>
        <p:blipFill>
          <a:blip r:embed="rId11"/>
          <a:stretch>
            <a:fillRect/>
          </a:stretch>
        </p:blipFill>
        <p:spPr>
          <a:xfrm>
            <a:off x="12536940" y="7700962"/>
            <a:ext cx="2009775"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TotalTime>
  <Words>977</Words>
  <Application>Microsoft Office PowerPoint</Application>
  <PresentationFormat>مخصص</PresentationFormat>
  <Paragraphs>110</Paragraphs>
  <Slides>13</Slides>
  <Notes>13</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13</vt:i4>
      </vt:variant>
    </vt:vector>
  </HeadingPairs>
  <TitlesOfParts>
    <vt:vector size="19" baseType="lpstr">
      <vt:lpstr>Arial</vt:lpstr>
      <vt:lpstr>Times New Roman</vt:lpstr>
      <vt:lpstr>STC Bold</vt:lpstr>
      <vt:lpstr>PT Bold Heading</vt:lpstr>
      <vt:lpstr>DIN NEXT™ ARABIC HEAVY</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Mohamed Hosny Abdul allah</cp:lastModifiedBy>
  <cp:revision>2</cp:revision>
  <dcterms:created xsi:type="dcterms:W3CDTF">2025-04-10T21:11:32Z</dcterms:created>
  <dcterms:modified xsi:type="dcterms:W3CDTF">2025-04-10T21:38:31Z</dcterms:modified>
</cp:coreProperties>
</file>