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8" r:id="rId25"/>
    <p:sldId id="281" r:id="rId26"/>
    <p:sldId id="282" r:id="rId27"/>
    <p:sldId id="283" r:id="rId28"/>
    <p:sldId id="284" r:id="rId29"/>
    <p:sldId id="285" r:id="rId30"/>
    <p:sldId id="286" r:id="rId31"/>
    <p:sldId id="287" r:id="rId32"/>
    <p:sldId id="289" r:id="rId3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88" d="100"/>
          <a:sy n="88" d="100"/>
        </p:scale>
        <p:origin x="-63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502E66-AA44-4EE2-A99E-8D9748E1DF17}" type="doc">
      <dgm:prSet loTypeId="urn:microsoft.com/office/officeart/2005/8/layout/hList6" loCatId="list" qsTypeId="urn:microsoft.com/office/officeart/2005/8/quickstyle/simple1" qsCatId="simple" csTypeId="urn:microsoft.com/office/officeart/2005/8/colors/accent1_2" csCatId="accent1" phldr="1"/>
      <dgm:spPr/>
      <dgm:t>
        <a:bodyPr/>
        <a:lstStyle/>
        <a:p>
          <a:pPr rtl="1"/>
          <a:endParaRPr lang="ar-EG"/>
        </a:p>
      </dgm:t>
    </dgm:pt>
    <dgm:pt modelId="{C9886CA2-AB74-4023-93A9-8DD09075E3DA}">
      <dgm:prSet phldrT="[Text]" custT="1"/>
      <dgm:spPr>
        <a:solidFill>
          <a:schemeClr val="accent6">
            <a:lumMod val="75000"/>
          </a:schemeClr>
        </a:solidFill>
      </dgm:spPr>
      <dgm:t>
        <a:bodyPr/>
        <a:lstStyle/>
        <a:p>
          <a:pPr rtl="1"/>
          <a:r>
            <a:rPr lang="ar-EG" sz="6000" b="1" dirty="0" smtClean="0"/>
            <a:t>نواتج</a:t>
          </a:r>
          <a:endParaRPr lang="ar-EG" sz="5800" b="1" dirty="0" smtClean="0"/>
        </a:p>
        <a:p>
          <a:pPr rtl="1"/>
          <a:r>
            <a:rPr lang="ar-EG" sz="5800" dirty="0" smtClean="0"/>
            <a:t> </a:t>
          </a:r>
          <a:r>
            <a:rPr lang="ar-EG" sz="5800" b="1" dirty="0" smtClean="0"/>
            <a:t>وجدانية</a:t>
          </a:r>
          <a:endParaRPr lang="ar-EG" sz="5800" b="1" dirty="0"/>
        </a:p>
      </dgm:t>
    </dgm:pt>
    <dgm:pt modelId="{D3928EFD-5EB0-4754-BC8B-50577D00948C}" type="parTrans" cxnId="{3BC45C7C-FED3-4736-A6DA-4B75F9CA6427}">
      <dgm:prSet/>
      <dgm:spPr/>
      <dgm:t>
        <a:bodyPr/>
        <a:lstStyle/>
        <a:p>
          <a:pPr rtl="1"/>
          <a:endParaRPr lang="ar-EG"/>
        </a:p>
      </dgm:t>
    </dgm:pt>
    <dgm:pt modelId="{A624BD60-9137-4B80-8733-92A834C44029}" type="sibTrans" cxnId="{3BC45C7C-FED3-4736-A6DA-4B75F9CA6427}">
      <dgm:prSet/>
      <dgm:spPr/>
      <dgm:t>
        <a:bodyPr/>
        <a:lstStyle/>
        <a:p>
          <a:pPr rtl="1"/>
          <a:endParaRPr lang="ar-EG"/>
        </a:p>
      </dgm:t>
    </dgm:pt>
    <dgm:pt modelId="{5419CF94-1EFD-492C-BAFC-3702A2400FF6}">
      <dgm:prSet phldrT="[Text]" custT="1"/>
      <dgm:spPr>
        <a:solidFill>
          <a:schemeClr val="accent4">
            <a:lumMod val="75000"/>
          </a:schemeClr>
        </a:solidFill>
      </dgm:spPr>
      <dgm:t>
        <a:bodyPr/>
        <a:lstStyle/>
        <a:p>
          <a:pPr rtl="1"/>
          <a:r>
            <a:rPr lang="ar-EG" sz="5400" b="1" dirty="0" smtClean="0"/>
            <a:t>نواتج</a:t>
          </a:r>
        </a:p>
        <a:p>
          <a:pPr rtl="1"/>
          <a:r>
            <a:rPr lang="ar-EG" sz="4700" dirty="0" smtClean="0"/>
            <a:t> </a:t>
          </a:r>
          <a:r>
            <a:rPr lang="ar-EG" sz="6000" b="1" dirty="0" smtClean="0"/>
            <a:t>مهارية</a:t>
          </a:r>
        </a:p>
        <a:p>
          <a:pPr rtl="1"/>
          <a:r>
            <a:rPr lang="ar-EG" sz="2400" b="1" dirty="0" smtClean="0"/>
            <a:t>« </a:t>
          </a:r>
          <a:r>
            <a:rPr lang="ar-EG" sz="2800" b="1" dirty="0" smtClean="0"/>
            <a:t>نفس حركية </a:t>
          </a:r>
          <a:r>
            <a:rPr lang="ar-EG" sz="2400" b="1" dirty="0" smtClean="0"/>
            <a:t>»</a:t>
          </a:r>
          <a:r>
            <a:rPr lang="ar-EG" sz="3200" b="1" dirty="0" smtClean="0"/>
            <a:t> </a:t>
          </a:r>
          <a:endParaRPr lang="ar-EG" sz="3200" b="1" dirty="0"/>
        </a:p>
      </dgm:t>
    </dgm:pt>
    <dgm:pt modelId="{014ABBAD-BB2B-45A6-94BA-DED04A142F6B}" type="parTrans" cxnId="{1485DB37-BF6B-4C6D-BFC7-27E2C39B95EC}">
      <dgm:prSet/>
      <dgm:spPr/>
      <dgm:t>
        <a:bodyPr/>
        <a:lstStyle/>
        <a:p>
          <a:pPr rtl="1"/>
          <a:endParaRPr lang="ar-EG"/>
        </a:p>
      </dgm:t>
    </dgm:pt>
    <dgm:pt modelId="{E09A90C4-1F87-4DDB-86AD-756499F5A4C5}" type="sibTrans" cxnId="{1485DB37-BF6B-4C6D-BFC7-27E2C39B95EC}">
      <dgm:prSet/>
      <dgm:spPr/>
      <dgm:t>
        <a:bodyPr/>
        <a:lstStyle/>
        <a:p>
          <a:pPr rtl="1"/>
          <a:endParaRPr lang="ar-EG"/>
        </a:p>
      </dgm:t>
    </dgm:pt>
    <dgm:pt modelId="{B6A8D886-B6F1-4771-8F4A-FE825AB17676}">
      <dgm:prSet phldrT="[Text]" custT="1"/>
      <dgm:spPr/>
      <dgm:t>
        <a:bodyPr/>
        <a:lstStyle/>
        <a:p>
          <a:pPr rtl="1">
            <a:lnSpc>
              <a:spcPct val="90000"/>
            </a:lnSpc>
          </a:pPr>
          <a:r>
            <a:rPr lang="ar-EG" sz="6100" b="1" dirty="0" smtClean="0"/>
            <a:t>نواتج</a:t>
          </a:r>
        </a:p>
        <a:p>
          <a:pPr rtl="1">
            <a:lnSpc>
              <a:spcPct val="100000"/>
            </a:lnSpc>
          </a:pPr>
          <a:r>
            <a:rPr lang="ar-EG" sz="1000" dirty="0" smtClean="0"/>
            <a:t> </a:t>
          </a:r>
          <a:r>
            <a:rPr lang="ar-EG" sz="6000" b="1" dirty="0" smtClean="0"/>
            <a:t>معرفية</a:t>
          </a:r>
          <a:endParaRPr lang="ar-EG" sz="6000" b="1" dirty="0"/>
        </a:p>
      </dgm:t>
    </dgm:pt>
    <dgm:pt modelId="{9D6E7197-F71C-4AF9-A161-430C1023B52C}" type="parTrans" cxnId="{E56A02CE-4694-46F9-9F7F-FF797CDC96E8}">
      <dgm:prSet/>
      <dgm:spPr/>
      <dgm:t>
        <a:bodyPr/>
        <a:lstStyle/>
        <a:p>
          <a:pPr rtl="1"/>
          <a:endParaRPr lang="ar-EG"/>
        </a:p>
      </dgm:t>
    </dgm:pt>
    <dgm:pt modelId="{70A00D8D-1BC9-4FAE-AE2E-32BE5AD5DC46}" type="sibTrans" cxnId="{E56A02CE-4694-46F9-9F7F-FF797CDC96E8}">
      <dgm:prSet/>
      <dgm:spPr/>
      <dgm:t>
        <a:bodyPr/>
        <a:lstStyle/>
        <a:p>
          <a:pPr rtl="1"/>
          <a:endParaRPr lang="ar-EG"/>
        </a:p>
      </dgm:t>
    </dgm:pt>
    <dgm:pt modelId="{A74263B2-E68F-4F46-8881-DA6908BCF708}" type="pres">
      <dgm:prSet presAssocID="{8F502E66-AA44-4EE2-A99E-8D9748E1DF17}" presName="Name0" presStyleCnt="0">
        <dgm:presLayoutVars>
          <dgm:dir/>
          <dgm:resizeHandles val="exact"/>
        </dgm:presLayoutVars>
      </dgm:prSet>
      <dgm:spPr/>
      <dgm:t>
        <a:bodyPr/>
        <a:lstStyle/>
        <a:p>
          <a:pPr rtl="1"/>
          <a:endParaRPr lang="ar-EG"/>
        </a:p>
      </dgm:t>
    </dgm:pt>
    <dgm:pt modelId="{F22DFD50-858E-4F96-ACB4-D888A51F6BDA}" type="pres">
      <dgm:prSet presAssocID="{C9886CA2-AB74-4023-93A9-8DD09075E3DA}" presName="node" presStyleLbl="node1" presStyleIdx="0" presStyleCnt="3">
        <dgm:presLayoutVars>
          <dgm:bulletEnabled val="1"/>
        </dgm:presLayoutVars>
      </dgm:prSet>
      <dgm:spPr/>
      <dgm:t>
        <a:bodyPr/>
        <a:lstStyle/>
        <a:p>
          <a:pPr rtl="1"/>
          <a:endParaRPr lang="ar-EG"/>
        </a:p>
      </dgm:t>
    </dgm:pt>
    <dgm:pt modelId="{4A4965D1-ECED-42F2-AFC5-885F888DFDE1}" type="pres">
      <dgm:prSet presAssocID="{A624BD60-9137-4B80-8733-92A834C44029}" presName="sibTrans" presStyleCnt="0"/>
      <dgm:spPr/>
    </dgm:pt>
    <dgm:pt modelId="{E16B624E-0071-4405-BCD9-98858E0605DF}" type="pres">
      <dgm:prSet presAssocID="{5419CF94-1EFD-492C-BAFC-3702A2400FF6}" presName="node" presStyleLbl="node1" presStyleIdx="1" presStyleCnt="3">
        <dgm:presLayoutVars>
          <dgm:bulletEnabled val="1"/>
        </dgm:presLayoutVars>
      </dgm:prSet>
      <dgm:spPr/>
      <dgm:t>
        <a:bodyPr/>
        <a:lstStyle/>
        <a:p>
          <a:pPr rtl="1"/>
          <a:endParaRPr lang="ar-EG"/>
        </a:p>
      </dgm:t>
    </dgm:pt>
    <dgm:pt modelId="{333769D6-4B3E-491A-A5F0-B14710B660B8}" type="pres">
      <dgm:prSet presAssocID="{E09A90C4-1F87-4DDB-86AD-756499F5A4C5}" presName="sibTrans" presStyleCnt="0"/>
      <dgm:spPr/>
    </dgm:pt>
    <dgm:pt modelId="{AD45790D-74A0-4091-BB08-2E39D4763A9B}" type="pres">
      <dgm:prSet presAssocID="{B6A8D886-B6F1-4771-8F4A-FE825AB17676}" presName="node" presStyleLbl="node1" presStyleIdx="2" presStyleCnt="3">
        <dgm:presLayoutVars>
          <dgm:bulletEnabled val="1"/>
        </dgm:presLayoutVars>
      </dgm:prSet>
      <dgm:spPr/>
      <dgm:t>
        <a:bodyPr/>
        <a:lstStyle/>
        <a:p>
          <a:pPr rtl="1"/>
          <a:endParaRPr lang="ar-EG"/>
        </a:p>
      </dgm:t>
    </dgm:pt>
  </dgm:ptLst>
  <dgm:cxnLst>
    <dgm:cxn modelId="{4A2EACCF-9384-4706-9CA0-8FCD70CDEF7C}" type="presOf" srcId="{5419CF94-1EFD-492C-BAFC-3702A2400FF6}" destId="{E16B624E-0071-4405-BCD9-98858E0605DF}" srcOrd="0" destOrd="0" presId="urn:microsoft.com/office/officeart/2005/8/layout/hList6"/>
    <dgm:cxn modelId="{3BC45C7C-FED3-4736-A6DA-4B75F9CA6427}" srcId="{8F502E66-AA44-4EE2-A99E-8D9748E1DF17}" destId="{C9886CA2-AB74-4023-93A9-8DD09075E3DA}" srcOrd="0" destOrd="0" parTransId="{D3928EFD-5EB0-4754-BC8B-50577D00948C}" sibTransId="{A624BD60-9137-4B80-8733-92A834C44029}"/>
    <dgm:cxn modelId="{1485DB37-BF6B-4C6D-BFC7-27E2C39B95EC}" srcId="{8F502E66-AA44-4EE2-A99E-8D9748E1DF17}" destId="{5419CF94-1EFD-492C-BAFC-3702A2400FF6}" srcOrd="1" destOrd="0" parTransId="{014ABBAD-BB2B-45A6-94BA-DED04A142F6B}" sibTransId="{E09A90C4-1F87-4DDB-86AD-756499F5A4C5}"/>
    <dgm:cxn modelId="{E56A02CE-4694-46F9-9F7F-FF797CDC96E8}" srcId="{8F502E66-AA44-4EE2-A99E-8D9748E1DF17}" destId="{B6A8D886-B6F1-4771-8F4A-FE825AB17676}" srcOrd="2" destOrd="0" parTransId="{9D6E7197-F71C-4AF9-A161-430C1023B52C}" sibTransId="{70A00D8D-1BC9-4FAE-AE2E-32BE5AD5DC46}"/>
    <dgm:cxn modelId="{8375E06F-17D4-4D70-9A0D-9BAC9468E8F6}" type="presOf" srcId="{B6A8D886-B6F1-4771-8F4A-FE825AB17676}" destId="{AD45790D-74A0-4091-BB08-2E39D4763A9B}" srcOrd="0" destOrd="0" presId="urn:microsoft.com/office/officeart/2005/8/layout/hList6"/>
    <dgm:cxn modelId="{78019F40-19B1-4DA9-8542-02A9492E5AD2}" type="presOf" srcId="{C9886CA2-AB74-4023-93A9-8DD09075E3DA}" destId="{F22DFD50-858E-4F96-ACB4-D888A51F6BDA}" srcOrd="0" destOrd="0" presId="urn:microsoft.com/office/officeart/2005/8/layout/hList6"/>
    <dgm:cxn modelId="{EF85B1FF-5B33-4FA9-90F7-BB3CF1060F6F}" type="presOf" srcId="{8F502E66-AA44-4EE2-A99E-8D9748E1DF17}" destId="{A74263B2-E68F-4F46-8881-DA6908BCF708}" srcOrd="0" destOrd="0" presId="urn:microsoft.com/office/officeart/2005/8/layout/hList6"/>
    <dgm:cxn modelId="{2AD206D9-05AF-4DAC-9DCD-8CF47AAA6446}" type="presParOf" srcId="{A74263B2-E68F-4F46-8881-DA6908BCF708}" destId="{F22DFD50-858E-4F96-ACB4-D888A51F6BDA}" srcOrd="0" destOrd="0" presId="urn:microsoft.com/office/officeart/2005/8/layout/hList6"/>
    <dgm:cxn modelId="{C6DDC015-AE81-4B2C-8DEA-C4B640361201}" type="presParOf" srcId="{A74263B2-E68F-4F46-8881-DA6908BCF708}" destId="{4A4965D1-ECED-42F2-AFC5-885F888DFDE1}" srcOrd="1" destOrd="0" presId="urn:microsoft.com/office/officeart/2005/8/layout/hList6"/>
    <dgm:cxn modelId="{2F1329B0-94C4-453E-9222-595A86D875C0}" type="presParOf" srcId="{A74263B2-E68F-4F46-8881-DA6908BCF708}" destId="{E16B624E-0071-4405-BCD9-98858E0605DF}" srcOrd="2" destOrd="0" presId="urn:microsoft.com/office/officeart/2005/8/layout/hList6"/>
    <dgm:cxn modelId="{04A7A86D-12CD-495A-9C55-1533B7A9CFD4}" type="presParOf" srcId="{A74263B2-E68F-4F46-8881-DA6908BCF708}" destId="{333769D6-4B3E-491A-A5F0-B14710B660B8}" srcOrd="3" destOrd="0" presId="urn:microsoft.com/office/officeart/2005/8/layout/hList6"/>
    <dgm:cxn modelId="{D3E49938-6EED-490D-BEDE-70C51A003775}" type="presParOf" srcId="{A74263B2-E68F-4F46-8881-DA6908BCF708}" destId="{AD45790D-74A0-4091-BB08-2E39D4763A9B}" srcOrd="4" destOrd="0" presId="urn:microsoft.com/office/officeart/2005/8/layout/hList6"/>
  </dgm:cxnLst>
  <dgm:bg/>
  <dgm:whole/>
</dgm:dataModel>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939104B-78B5-4BBC-B491-286B0450B44C}" type="datetimeFigureOut">
              <a:rPr lang="ar-EG" smtClean="0"/>
              <a:t>26/02/1436</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A6F738A-770A-499B-96D5-6134DEEF7512}" type="slidenum">
              <a:rPr lang="ar-EG" smtClean="0"/>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ar-EG"/>
          </a:p>
        </p:txBody>
      </p:sp>
      <p:sp>
        <p:nvSpPr>
          <p:cNvPr id="6" name="Header Placeholder 5"/>
          <p:cNvSpPr>
            <a:spLocks noGrp="1"/>
          </p:cNvSpPr>
          <p:nvPr>
            <p:ph type="hdr" sz="quarter" idx="12"/>
          </p:nvPr>
        </p:nvSpPr>
        <p:spPr/>
        <p:txBody>
          <a:bodyPr/>
          <a:lstStyle/>
          <a:p>
            <a:r>
              <a:rPr lang="en-US" smtClean="0"/>
              <a:t>ccccccccccccc</a:t>
            </a:r>
            <a:endParaRPr lang="en-US"/>
          </a:p>
        </p:txBody>
      </p:sp>
    </p:spTree>
    <p:extLst>
      <p:ext uri="{BB962C8B-B14F-4D97-AF65-F5344CB8AC3E}">
        <p14:creationId xmlns="" xmlns:p14="http://schemas.microsoft.com/office/powerpoint/2010/main" val="2693184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883B8D8A-38C5-492D-B892-1D851B3DBD2F}"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83B8D8A-38C5-492D-B892-1D851B3DBD2F}"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83B8D8A-38C5-492D-B892-1D851B3DBD2F}"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92EB6F-EC51-4F13-BFD8-7E656BE6B19A}" type="datetimeFigureOut">
              <a:rPr lang="ar-EG" smtClean="0"/>
              <a:pPr/>
              <a:t>26/02/1436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883B8D8A-38C5-492D-B892-1D851B3DBD2F}" type="slidenum">
              <a:rPr lang="ar-EG" smtClean="0"/>
              <a:pPr/>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992EB6F-EC51-4F13-BFD8-7E656BE6B19A}" type="datetimeFigureOut">
              <a:rPr lang="ar-EG" smtClean="0"/>
              <a:pPr/>
              <a:t>26/02/1436</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3B8D8A-38C5-492D-B892-1D851B3DBD2F}" type="slidenum">
              <a:rPr lang="ar-EG" smtClean="0"/>
              <a:pPr/>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owerpointstyles.com/" TargetMode="External"/><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powerpointstyles.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powerpointstyles.com/"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4"/>
          <p:cNvSpPr txBox="1">
            <a:spLocks noChangeArrowheads="1"/>
          </p:cNvSpPr>
          <p:nvPr/>
        </p:nvSpPr>
        <p:spPr bwMode="auto">
          <a:xfrm>
            <a:off x="3348047" y="6237288"/>
            <a:ext cx="2989023"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r>
              <a:rPr lang="fr-FR">
                <a:solidFill>
                  <a:srgbClr val="000000"/>
                </a:solidFill>
                <a:hlinkClick r:id="rId3"/>
              </a:rPr>
              <a:t>Free Powerpoint Templates</a:t>
            </a:r>
            <a:endParaRPr lang="fr-FR">
              <a:solidFill>
                <a:srgbClr val="000000"/>
              </a:solidFill>
            </a:endParaRPr>
          </a:p>
        </p:txBody>
      </p:sp>
      <p:pic>
        <p:nvPicPr>
          <p:cNvPr id="4099" name="Picture 23" descr="1"/>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5058" name="Picture 2" descr="http://uploads.sedty.com/imagehosting/411011_1369980028.gif"/>
          <p:cNvPicPr>
            <a:picLocks noChangeAspect="1" noChangeArrowheads="1" noCrop="1"/>
          </p:cNvPicPr>
          <p:nvPr/>
        </p:nvPicPr>
        <p:blipFill>
          <a:blip r:embed="rId5">
            <a:extLst>
              <a:ext uri="{28A0092B-C50C-407E-A947-70E740481C1C}">
                <a14:useLocalDpi xmlns:a14="http://schemas.microsoft.com/office/drawing/2010/main" xmlns="" val="0"/>
              </a:ext>
            </a:extLst>
          </a:blip>
          <a:srcRect/>
          <a:stretch>
            <a:fillRect/>
          </a:stretch>
        </p:blipFill>
        <p:spPr bwMode="auto">
          <a:xfrm>
            <a:off x="250835" y="404813"/>
            <a:ext cx="5237163" cy="2432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88042241"/>
      </p:ext>
    </p:extLst>
  </p:cSld>
  <p:clrMapOvr>
    <a:masterClrMapping/>
  </p:clrMapOvr>
  <p:transition>
    <p:cut/>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4736" name="Group 48"/>
          <p:cNvGraphicFramePr>
            <a:graphicFrameLocks noGrp="1"/>
          </p:cNvGraphicFramePr>
          <p:nvPr>
            <p:extLst>
              <p:ext uri="{D42A27DB-BD31-4B8C-83A1-F6EECF244321}">
                <p14:modId xmlns="" xmlns:p14="http://schemas.microsoft.com/office/powerpoint/2010/main" val="2186370635"/>
              </p:ext>
            </p:extLst>
          </p:nvPr>
        </p:nvGraphicFramePr>
        <p:xfrm>
          <a:off x="107504" y="325540"/>
          <a:ext cx="8793608" cy="6495192"/>
        </p:xfrm>
        <a:graphic>
          <a:graphicData uri="http://schemas.openxmlformats.org/drawingml/2006/table">
            <a:tbl>
              <a:tblPr/>
              <a:tblGrid>
                <a:gridCol w="3080816"/>
                <a:gridCol w="1698324"/>
                <a:gridCol w="2594666"/>
                <a:gridCol w="1419802"/>
              </a:tblGrid>
              <a:tr h="431281">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990033"/>
                          </a:solidFill>
                          <a:effectLst/>
                          <a:latin typeface="Times New Roman" pitchFamily="18" charset="0"/>
                          <a:ea typeface="Times New Roman" pitchFamily="18" charset="0"/>
                          <a:cs typeface="Simplified Arabic" pitchFamily="2" charset="-78"/>
                        </a:rPr>
                        <a:t>نماذج للأسئلة</a:t>
                      </a:r>
                      <a:endParaRPr kumimoji="0" lang="en-US" sz="2400" b="1" i="0" u="none" strike="noStrike" cap="none" normalizeH="0" baseline="0" dirty="0" smtClean="0">
                        <a:ln>
                          <a:noFill/>
                        </a:ln>
                        <a:solidFill>
                          <a:srgbClr val="990033"/>
                        </a:solidFill>
                        <a:effectLst/>
                        <a:latin typeface="Times New Roman" pitchFamily="18" charset="0"/>
                        <a:ea typeface="Times New Roman" pitchFamily="18" charset="0"/>
                        <a:cs typeface="Simplified Arabic" pitchFamily="2" charset="-78"/>
                      </a:endParaRPr>
                    </a:p>
                  </a:txBody>
                  <a:tcP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smtClean="0">
                          <a:ln>
                            <a:noFill/>
                          </a:ln>
                          <a:solidFill>
                            <a:srgbClr val="990033"/>
                          </a:solidFill>
                          <a:effectLst/>
                          <a:latin typeface="Times New Roman" pitchFamily="18" charset="0"/>
                          <a:ea typeface="Times New Roman" pitchFamily="18" charset="0"/>
                          <a:cs typeface="Simplified Arabic" pitchFamily="2" charset="-78"/>
                        </a:rPr>
                        <a:t>أمثلة للأفعال</a:t>
                      </a:r>
                      <a:endParaRPr kumimoji="0" lang="en-US" sz="2400" b="1" i="0" u="none" strike="noStrike" cap="none" normalizeH="0" baseline="0" dirty="0" smtClean="0">
                        <a:ln>
                          <a:noFill/>
                        </a:ln>
                        <a:solidFill>
                          <a:srgbClr val="990033"/>
                        </a:solidFill>
                        <a:effectLst/>
                        <a:latin typeface="Times New Roman" pitchFamily="18" charset="0"/>
                        <a:ea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smtClean="0">
                          <a:ln>
                            <a:noFill/>
                          </a:ln>
                          <a:solidFill>
                            <a:srgbClr val="990033"/>
                          </a:solidFill>
                          <a:effectLst/>
                          <a:latin typeface="Times New Roman" pitchFamily="18" charset="0"/>
                          <a:ea typeface="Times New Roman" pitchFamily="18" charset="0"/>
                          <a:cs typeface="Simplified Arabic" pitchFamily="2" charset="-78"/>
                        </a:rPr>
                        <a:t>التعريف</a:t>
                      </a:r>
                      <a:endParaRPr kumimoji="0" lang="en-US" sz="2400" b="1" i="0" u="none" strike="noStrike" cap="none" normalizeH="0" baseline="0" dirty="0" smtClean="0">
                        <a:ln>
                          <a:noFill/>
                        </a:ln>
                        <a:solidFill>
                          <a:srgbClr val="990033"/>
                        </a:solidFill>
                        <a:effectLst/>
                        <a:latin typeface="Times New Roman" pitchFamily="18" charset="0"/>
                        <a:ea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smtClean="0">
                          <a:ln>
                            <a:noFill/>
                          </a:ln>
                          <a:solidFill>
                            <a:srgbClr val="990033"/>
                          </a:solidFill>
                          <a:effectLst/>
                          <a:latin typeface="Times New Roman" pitchFamily="18" charset="0"/>
                          <a:ea typeface="Times New Roman" pitchFamily="18" charset="0"/>
                          <a:cs typeface="Simplified Arabic" pitchFamily="2" charset="-78"/>
                        </a:rPr>
                        <a:t>المستوى</a:t>
                      </a:r>
                      <a:endParaRPr kumimoji="0" lang="en-US" sz="2400" b="1" i="0" u="none" strike="noStrike" cap="none" normalizeH="0" baseline="0" dirty="0" smtClean="0">
                        <a:ln>
                          <a:noFill/>
                        </a:ln>
                        <a:solidFill>
                          <a:srgbClr val="990033"/>
                        </a:solidFill>
                        <a:effectLst/>
                        <a:latin typeface="Times New Roman" pitchFamily="18" charset="0"/>
                        <a:ea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87260">
                <a:tc>
                  <a:txBody>
                    <a:bodyPr/>
                    <a:lstStyle/>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ماذا تفعل لو................؟</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كيف تعدل تلك الخطة؟</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هل يمكن أن تجد طريقة جديدة لـ....؟</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كيف تختبر...........؟</a:t>
                      </a:r>
                    </a:p>
                  </a:txBody>
                  <a:tcPr anchor="ct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يصمم</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يبتكر</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يفترض</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يبنى</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يخطط</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يركب</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دمج وتكامل الأفكار لإنتاج خطة أو</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افتراح أو منتج جديد</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ar-EG" sz="2400" b="1" i="0" u="none" strike="noStrike" cap="none" normalizeH="0" baseline="0" dirty="0" smtClean="0">
                        <a:ln>
                          <a:noFill/>
                        </a:ln>
                        <a:solidFill>
                          <a:srgbClr val="C00000"/>
                        </a:solidFill>
                        <a:effectLst/>
                        <a:latin typeface="Times New Roman" pitchFamily="18" charset="0"/>
                        <a:cs typeface="Simplified Arabic" pitchFamily="2" charset="-78"/>
                      </a:endParaRPr>
                    </a:p>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0" u="none" strike="noStrike" cap="none" normalizeH="0" baseline="0" dirty="0" smtClean="0">
                          <a:ln>
                            <a:noFill/>
                          </a:ln>
                          <a:solidFill>
                            <a:srgbClr val="C00000"/>
                          </a:solidFill>
                          <a:effectLst/>
                          <a:latin typeface="Times New Roman" pitchFamily="18" charset="0"/>
                          <a:cs typeface="Simplified Arabic" pitchFamily="2" charset="-78"/>
                        </a:rPr>
                        <a:t>الإبداع</a:t>
                      </a:r>
                      <a:endParaRPr kumimoji="0" lang="en-US" sz="2400" b="1" i="0" u="none" strike="noStrike" cap="none" normalizeH="0" baseline="0" dirty="0" smtClean="0">
                        <a:ln>
                          <a:noFill/>
                        </a:ln>
                        <a:solidFill>
                          <a:srgbClr val="C00000"/>
                        </a:solidFill>
                        <a:effectLst/>
                        <a:latin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6321">
                <a:tc>
                  <a:txBody>
                    <a:bodyPr/>
                    <a:lstStyle/>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حدد أفضل طريقة لـ.....؟</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لماذا تفضل ....؟</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كيف تقيم........؟</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لماذا كان ذلك أفضل من.....؟</a:t>
                      </a:r>
                    </a:p>
                  </a:txBody>
                  <a:tcPr anchor="ct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يستخدم</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يحكم</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يوصى</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ينقد</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يبرر</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اصدار حكم فى ضوء معايير أو قواعد محددة</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التقويم</a:t>
                      </a:r>
                      <a:endParaRPr kumimoji="0" lang="en-US" sz="2400" b="1" i="0" u="none" strike="noStrike" cap="none" normalizeH="0" baseline="0" dirty="0" smtClean="0">
                        <a:ln>
                          <a:noFill/>
                        </a:ln>
                        <a:solidFill>
                          <a:srgbClr val="C00000"/>
                        </a:solidFill>
                        <a:effectLst/>
                        <a:latin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6321">
                <a:tc>
                  <a:txBody>
                    <a:bodyPr/>
                    <a:lstStyle/>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ما أجزاء أو خصائص....؟</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كيف ينتمى...الى.....؟</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ماذا كان يهدف المؤلف؟</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 pos="22860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ما الدليل الذى يمكن أن تجده ل...؟</a:t>
                      </a:r>
                    </a:p>
                  </a:txBody>
                  <a:tcPr anchor="ct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يحلل</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يفصل</a:t>
                      </a: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يكون مجموعات</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يقارن</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يوزع</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تصنيف وتمييز فروع ومكونات  الأشياء والافتراضات والمدلولات والعلاقات بينها</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التحليل</a:t>
                      </a:r>
                      <a:endParaRPr kumimoji="0" lang="en-US" sz="2400" b="1" i="0" u="none" strike="noStrike" cap="none" normalizeH="0" baseline="0" dirty="0" smtClean="0">
                        <a:ln>
                          <a:noFill/>
                        </a:ln>
                        <a:solidFill>
                          <a:srgbClr val="C00000"/>
                        </a:solidFill>
                        <a:effectLst/>
                        <a:latin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85396">
                <a:tc>
                  <a:txBody>
                    <a:bodyPr/>
                    <a:lstStyle/>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حل</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المسألة</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التالية </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EG" sz="1600" b="1" i="0" u="none" strike="noStrike" cap="none" normalizeH="0" baseline="0" dirty="0" smtClean="0">
                          <a:ln>
                            <a:noFill/>
                          </a:ln>
                          <a:solidFill>
                            <a:srgbClr val="000099"/>
                          </a:solidFill>
                          <a:effectLst/>
                          <a:latin typeface="Times New Roman" pitchFamily="18" charset="0"/>
                          <a:cs typeface="Simplified Arabic" pitchFamily="2" charset="-78"/>
                        </a:rPr>
                        <a:t>فسر سبب ...</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txBody>
                  <a:tcPr anchor="ct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يستخدم</a:t>
                      </a:r>
                      <a:r>
                        <a:rPr kumimoji="0" lang="ar-EG"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يحسب</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يحل</a:t>
                      </a:r>
                      <a:r>
                        <a:rPr kumimoji="0" lang="ar-EG"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يعرض</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يطبق</a:t>
                      </a:r>
                      <a:r>
                        <a:rPr kumimoji="0" lang="ar-EG"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a:t>
                      </a:r>
                      <a:r>
                        <a:rPr kumimoji="0" lang="ar-SA" sz="1600" b="1" i="0" u="none" strike="noStrike" cap="none" normalizeH="0" baseline="0" smtClean="0">
                          <a:ln>
                            <a:noFill/>
                          </a:ln>
                          <a:solidFill>
                            <a:srgbClr val="000099"/>
                          </a:solidFill>
                          <a:effectLst/>
                          <a:latin typeface="Times New Roman" pitchFamily="18" charset="0"/>
                          <a:ea typeface="Times New Roman" pitchFamily="18" charset="0"/>
                          <a:cs typeface="Simplified Arabic" pitchFamily="2" charset="-78"/>
                        </a:rPr>
                        <a:t>يكون</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اختيار ونقل واستخدام البيانات والمباد</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ئ</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لانجاز مهمة أو حل مشكلة ما بتوجيهات بسيطة </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التطبيق</a:t>
                      </a:r>
                      <a:endParaRPr kumimoji="0" lang="en-US" sz="2400" b="1" i="0" u="none" strike="noStrike" cap="none" normalizeH="0" baseline="0" dirty="0" smtClean="0">
                        <a:ln>
                          <a:noFill/>
                        </a:ln>
                        <a:solidFill>
                          <a:srgbClr val="C00000"/>
                        </a:solidFill>
                        <a:effectLst/>
                        <a:latin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85396">
                <a:tc>
                  <a:txBody>
                    <a:bodyPr/>
                    <a:lstStyle/>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ما أسباب.....؟</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صيغ  بكلماتك......</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r" defTabSz="914400" rtl="1" eaLnBrk="1" fontAlgn="base" latinLnBrk="0" hangingPunct="1">
                        <a:lnSpc>
                          <a:spcPct val="100000"/>
                        </a:lnSpc>
                        <a:spcBef>
                          <a:spcPct val="0"/>
                        </a:spcBef>
                        <a:spcAft>
                          <a:spcPct val="0"/>
                        </a:spcAft>
                        <a:buClrTx/>
                        <a:buSzTx/>
                        <a:buFont typeface="Symbol" pitchFamily="18" charset="2"/>
                        <a:buChar char=""/>
                        <a:tabLst>
                          <a:tab pos="171450" algn="l"/>
                        </a:tabLst>
                      </a:pP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ما</a:t>
                      </a:r>
                      <a:r>
                        <a:rPr kumimoji="0" lang="ar-EG" sz="1600" b="1" i="0" u="none" strike="noStrike" cap="none" normalizeH="0" baseline="0" dirty="0" smtClean="0">
                          <a:ln>
                            <a:noFill/>
                          </a:ln>
                          <a:solidFill>
                            <a:srgbClr val="000099"/>
                          </a:solidFill>
                          <a:effectLst/>
                          <a:latin typeface="Times New Roman" pitchFamily="18" charset="0"/>
                          <a:cs typeface="Simplified Arabic" pitchFamily="2" charset="-78"/>
                        </a:rPr>
                        <a:t>ذا يحدث لو ....</a:t>
                      </a: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txBody>
                  <a:tcPr anchor="ct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يلخص</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يصف</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-يُفسر- </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يوضح</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يبين</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 يتوقع</a:t>
                      </a:r>
                      <a:endPar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ترجمة أو تفسير المعلومات</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أو التنبؤ بها</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بناء على التعلم السابق</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الفهم</a:t>
                      </a:r>
                      <a:r>
                        <a:rPr kumimoji="0" lang="en-US"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  </a:t>
                      </a:r>
                      <a:r>
                        <a:rPr kumimoji="0" lang="ar-EG"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  </a:t>
                      </a:r>
                      <a:endParaRPr kumimoji="0" lang="en-US" sz="2400" b="1" i="0" u="none" strike="noStrike" cap="none" normalizeH="0" baseline="0" dirty="0" smtClean="0">
                        <a:ln>
                          <a:noFill/>
                        </a:ln>
                        <a:solidFill>
                          <a:srgbClr val="C00000"/>
                        </a:solidFill>
                        <a:effectLst/>
                        <a:latin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8842">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tab pos="171450" algn="l"/>
                        </a:tabLst>
                      </a:pP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عرف.......</a:t>
                      </a: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    تعرف علي ....</a:t>
                      </a:r>
                    </a:p>
                    <a:p>
                      <a:pPr marL="342900" marR="0" lvl="0" indent="-342900" algn="r" defTabSz="914400" rtl="1" eaLnBrk="1" fontAlgn="base" latinLnBrk="0" hangingPunct="1">
                        <a:lnSpc>
                          <a:spcPct val="100000"/>
                        </a:lnSpc>
                        <a:spcBef>
                          <a:spcPct val="0"/>
                        </a:spcBef>
                        <a:spcAft>
                          <a:spcPct val="0"/>
                        </a:spcAft>
                        <a:buClrTx/>
                        <a:buSzTx/>
                        <a:buFontTx/>
                        <a:buNone/>
                        <a:tabLst>
                          <a:tab pos="171450" algn="l"/>
                        </a:tabLst>
                      </a:pP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اذكر.......    ماذا يُقصد بالتالي ..</a:t>
                      </a:r>
                      <a:r>
                        <a:rPr kumimoji="0" lang="ar-SA"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a:t>
                      </a:r>
                    </a:p>
                  </a:txBody>
                  <a:tcPr anchor="ctr" horzOverflow="overflow">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none" normalizeH="0" baseline="0" dirty="0" smtClean="0">
                          <a:ln>
                            <a:noFill/>
                          </a:ln>
                          <a:solidFill>
                            <a:srgbClr val="000099"/>
                          </a:solidFill>
                          <a:effectLst/>
                          <a:latin typeface="Times New Roman" pitchFamily="18" charset="0"/>
                          <a:cs typeface="Simplified Arabic" pitchFamily="2" charset="-78"/>
                        </a:rPr>
                        <a:t>يذكر أو</a:t>
                      </a: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ي</a:t>
                      </a:r>
                      <a:r>
                        <a:rPr kumimoji="0" lang="ar-EG" sz="1600" b="1" i="0" u="none" strike="noStrike" cap="none" normalizeH="0" baseline="0" dirty="0" smtClean="0">
                          <a:ln>
                            <a:noFill/>
                          </a:ln>
                          <a:solidFill>
                            <a:srgbClr val="000099"/>
                          </a:solidFill>
                          <a:effectLst/>
                          <a:latin typeface="Times New Roman" pitchFamily="18" charset="0"/>
                          <a:cs typeface="Simplified Arabic" pitchFamily="2" charset="-78"/>
                        </a:rPr>
                        <a:t>ُ</a:t>
                      </a:r>
                      <a:r>
                        <a:rPr kumimoji="0" lang="ar-SA" sz="1600" b="1" i="0" u="none" strike="noStrike" cap="none" normalizeH="0" baseline="0" dirty="0" smtClean="0">
                          <a:ln>
                            <a:noFill/>
                          </a:ln>
                          <a:solidFill>
                            <a:srgbClr val="000099"/>
                          </a:solidFill>
                          <a:effectLst/>
                          <a:latin typeface="Times New Roman" pitchFamily="18" charset="0"/>
                          <a:cs typeface="Simplified Arabic" pitchFamily="2" charset="-78"/>
                        </a:rPr>
                        <a:t>عرف</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أو يتعرف المصطلحات..</a:t>
                      </a:r>
                      <a:endParaRPr kumimoji="0" lang="en-US" sz="1600" b="1" i="0" u="none" strike="noStrike" cap="none" normalizeH="0" baseline="0" dirty="0" smtClean="0">
                        <a:ln>
                          <a:noFill/>
                        </a:ln>
                        <a:solidFill>
                          <a:srgbClr val="000099"/>
                        </a:solidFill>
                        <a:effectLst/>
                        <a:latin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rPr>
                        <a:t>تذكر واسترجاع المعلومات أو التعرف عليها</a:t>
                      </a:r>
                      <a:endParaRPr kumimoji="0" lang="en-US" sz="1600" b="1" i="0" u="none" strike="noStrike" cap="none" normalizeH="0" baseline="0" dirty="0" smtClean="0">
                        <a:ln>
                          <a:noFill/>
                        </a:ln>
                        <a:solidFill>
                          <a:srgbClr val="000099"/>
                        </a:solidFill>
                        <a:effectLst/>
                        <a:latin typeface="Times New Roman" pitchFamily="18" charset="0"/>
                        <a:ea typeface="Times New Roman" pitchFamily="18"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C00000"/>
                          </a:solidFill>
                          <a:effectLst/>
                          <a:latin typeface="Times New Roman" pitchFamily="18" charset="0"/>
                          <a:ea typeface="Times New Roman" pitchFamily="18" charset="0"/>
                          <a:cs typeface="Simplified Arabic" pitchFamily="2" charset="-78"/>
                        </a:rPr>
                        <a:t>المعرفة  </a:t>
                      </a:r>
                    </a:p>
                  </a:txBody>
                  <a:tcPr horzOverflow="overflow">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8716" name="AutoShape 3"/>
          <p:cNvSpPr>
            <a:spLocks noChangeArrowheads="1"/>
          </p:cNvSpPr>
          <p:nvPr/>
        </p:nvSpPr>
        <p:spPr bwMode="auto">
          <a:xfrm>
            <a:off x="8532440" y="1484784"/>
            <a:ext cx="395536" cy="4581525"/>
          </a:xfrm>
          <a:prstGeom prst="upArrow">
            <a:avLst>
              <a:gd name="adj1" fmla="val 50000"/>
              <a:gd name="adj2" fmla="val 265196"/>
            </a:avLst>
          </a:prstGeom>
          <a:solidFill>
            <a:srgbClr val="FFCC00"/>
          </a:solidFill>
          <a:ln w="9525">
            <a:solidFill>
              <a:srgbClr val="000000"/>
            </a:solidFill>
            <a:miter lim="800000"/>
            <a:headEnd/>
            <a:tailEnd/>
          </a:ln>
        </p:spPr>
        <p:txBody>
          <a:bodyPr/>
          <a:lstStyle/>
          <a:p>
            <a:pPr algn="l" rtl="0"/>
            <a:endParaRPr lang="ar-EG">
              <a:solidFill>
                <a:prstClr val="black"/>
              </a:solidFill>
            </a:endParaRPr>
          </a:p>
        </p:txBody>
      </p:sp>
    </p:spTree>
    <p:extLst>
      <p:ext uri="{BB962C8B-B14F-4D97-AF65-F5344CB8AC3E}">
        <p14:creationId xmlns="" xmlns:p14="http://schemas.microsoft.com/office/powerpoint/2010/main" val="383868485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3"/>
          <p:cNvSpPr txBox="1">
            <a:spLocks noChangeArrowheads="1"/>
          </p:cNvSpPr>
          <p:nvPr/>
        </p:nvSpPr>
        <p:spPr bwMode="auto">
          <a:xfrm>
            <a:off x="3348038" y="6237288"/>
            <a:ext cx="2450414"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r>
              <a:rPr lang="fr-FR">
                <a:solidFill>
                  <a:srgbClr val="000000"/>
                </a:solidFill>
                <a:hlinkClick r:id="rId2"/>
              </a:rPr>
              <a:t>Powerpoint Templates</a:t>
            </a:r>
            <a:endParaRPr lang="fr-FR">
              <a:solidFill>
                <a:srgbClr val="000000"/>
              </a:solidFill>
            </a:endParaRPr>
          </a:p>
        </p:txBody>
      </p:sp>
      <p:pic>
        <p:nvPicPr>
          <p:cNvPr id="38915" name="Picture 22" descr="Sansgffd tithjgfgrkjhkjhe-1"/>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0"/>
            <a:ext cx="9144000" cy="68580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54" name="Text Box 6"/>
          <p:cNvSpPr txBox="1">
            <a:spLocks noChangeArrowheads="1"/>
          </p:cNvSpPr>
          <p:nvPr/>
        </p:nvSpPr>
        <p:spPr bwMode="auto">
          <a:xfrm>
            <a:off x="857224" y="285728"/>
            <a:ext cx="6877050" cy="1379178"/>
          </a:xfrm>
          <a:prstGeom prst="rect">
            <a:avLst/>
          </a:prstGeom>
          <a:ln/>
        </p:spPr>
        <p:style>
          <a:lnRef idx="1">
            <a:schemeClr val="accent5"/>
          </a:lnRef>
          <a:fillRef idx="2">
            <a:schemeClr val="accent5"/>
          </a:fillRef>
          <a:effectRef idx="1">
            <a:schemeClr val="accent5"/>
          </a:effectRef>
          <a:fontRef idx="minor">
            <a:schemeClr val="dk1"/>
          </a:fontRef>
        </p:style>
        <p:txBody>
          <a:bodyPr lIns="180000" tIns="180000" rIns="180000" bIns="180000">
            <a:spAutoFit/>
          </a:bodyPr>
          <a:lstStyle/>
          <a:p>
            <a:pPr algn="ctr" rtl="1" fontAlgn="base">
              <a:spcBef>
                <a:spcPct val="0"/>
              </a:spcBef>
              <a:spcAft>
                <a:spcPct val="0"/>
              </a:spcAft>
              <a:defRPr/>
            </a:pPr>
            <a:r>
              <a:rPr lang="ar-EG" sz="6600" b="1" dirty="0">
                <a:solidFill>
                  <a:srgbClr val="000000"/>
                </a:solidFill>
              </a:rPr>
              <a:t>مهارات التدريس</a:t>
            </a:r>
            <a:endParaRPr lang="en-US" sz="6600" dirty="0">
              <a:solidFill>
                <a:srgbClr val="000000"/>
              </a:solidFill>
            </a:endParaRPr>
          </a:p>
        </p:txBody>
      </p:sp>
    </p:spTree>
    <p:extLst>
      <p:ext uri="{BB962C8B-B14F-4D97-AF65-F5344CB8AC3E}">
        <p14:creationId xmlns="" xmlns:p14="http://schemas.microsoft.com/office/powerpoint/2010/main" val="19832189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circle(in)">
                                      <p:cBhvr>
                                        <p:cTn id="7" dur="20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428728" y="2786058"/>
            <a:ext cx="6429420" cy="26776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lgn="just" fontAlgn="base">
              <a:spcBef>
                <a:spcPct val="0"/>
              </a:spcBef>
              <a:spcAft>
                <a:spcPct val="0"/>
              </a:spcAft>
            </a:pPr>
            <a:r>
              <a:rPr lang="ar-EG" sz="2800" dirty="0" smtClean="0">
                <a:solidFill>
                  <a:srgbClr val="000000"/>
                </a:solidFill>
              </a:rPr>
              <a:t>مهارات التدريس هى مجموعة </a:t>
            </a:r>
            <a:r>
              <a:rPr lang="ar-EG" sz="2800" dirty="0">
                <a:solidFill>
                  <a:srgbClr val="000000"/>
                </a:solidFill>
              </a:rPr>
              <a:t>الأداءات التدريسية التي </a:t>
            </a:r>
            <a:r>
              <a:rPr lang="ar-EG" sz="2800" dirty="0" smtClean="0">
                <a:solidFill>
                  <a:srgbClr val="000000"/>
                </a:solidFill>
              </a:rPr>
              <a:t>تظهر </a:t>
            </a:r>
            <a:r>
              <a:rPr lang="ar-EG" sz="2800" dirty="0">
                <a:solidFill>
                  <a:srgbClr val="000000"/>
                </a:solidFill>
              </a:rPr>
              <a:t>في سلوك المعلم وتتصف بالدقة والسرعة المناسبتين للموقف التعليمي، وتؤدي إلى تحقيق الأهداف </a:t>
            </a:r>
            <a:r>
              <a:rPr lang="ar-EG" sz="2800" dirty="0" smtClean="0">
                <a:solidFill>
                  <a:srgbClr val="000000"/>
                </a:solidFill>
              </a:rPr>
              <a:t>المرجوة، </a:t>
            </a:r>
            <a:r>
              <a:rPr lang="ar-EG" sz="2800" dirty="0">
                <a:solidFill>
                  <a:srgbClr val="000000"/>
                </a:solidFill>
              </a:rPr>
              <a:t>وتتضمن مهارات التدريس: </a:t>
            </a:r>
            <a:endParaRPr lang="ar-EG" sz="2800" dirty="0" smtClean="0">
              <a:solidFill>
                <a:srgbClr val="000000"/>
              </a:solidFill>
            </a:endParaRPr>
          </a:p>
          <a:p>
            <a:pPr marL="971550" lvl="1" indent="-514350" algn="just" fontAlgn="base">
              <a:spcBef>
                <a:spcPct val="0"/>
              </a:spcBef>
              <a:spcAft>
                <a:spcPct val="0"/>
              </a:spcAft>
              <a:buFont typeface="+mj-lt"/>
              <a:buAutoNum type="arabicPeriod"/>
            </a:pPr>
            <a:r>
              <a:rPr lang="ar-EG" sz="2800" b="1" dirty="0" smtClean="0">
                <a:solidFill>
                  <a:srgbClr val="C00000"/>
                </a:solidFill>
              </a:rPr>
              <a:t>مهارات </a:t>
            </a:r>
            <a:r>
              <a:rPr lang="ar-EG" sz="2800" b="1" dirty="0">
                <a:solidFill>
                  <a:srgbClr val="C00000"/>
                </a:solidFill>
              </a:rPr>
              <a:t>التخطيط لإعداد الدروس </a:t>
            </a:r>
            <a:r>
              <a:rPr lang="ar-EG" sz="2800" b="1" dirty="0" smtClean="0">
                <a:solidFill>
                  <a:srgbClr val="C00000"/>
                </a:solidFill>
              </a:rPr>
              <a:t>اليومية.</a:t>
            </a:r>
          </a:p>
          <a:p>
            <a:pPr marL="971550" lvl="1" indent="-514350" algn="just" fontAlgn="base">
              <a:spcBef>
                <a:spcPct val="0"/>
              </a:spcBef>
              <a:spcAft>
                <a:spcPct val="0"/>
              </a:spcAft>
              <a:buFont typeface="+mj-lt"/>
              <a:buAutoNum type="arabicPeriod"/>
            </a:pPr>
            <a:r>
              <a:rPr lang="ar-EG" sz="2800" b="1" dirty="0" smtClean="0">
                <a:solidFill>
                  <a:srgbClr val="C00000"/>
                </a:solidFill>
              </a:rPr>
              <a:t>مهارات التنفيذ.</a:t>
            </a:r>
            <a:endParaRPr lang="ar-EG" sz="2800" dirty="0" smtClean="0">
              <a:solidFill>
                <a:srgbClr val="C00000"/>
              </a:solidFill>
            </a:endParaRPr>
          </a:p>
        </p:txBody>
      </p:sp>
      <p:sp>
        <p:nvSpPr>
          <p:cNvPr id="4" name="Rectangle 3"/>
          <p:cNvSpPr/>
          <p:nvPr/>
        </p:nvSpPr>
        <p:spPr>
          <a:xfrm>
            <a:off x="928662" y="714356"/>
            <a:ext cx="7143800" cy="769441"/>
          </a:xfrm>
          <a:prstGeom prst="rect">
            <a:avLst/>
          </a:prstGeom>
          <a:solidFill>
            <a:schemeClr val="bg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ctr"/>
            <a:r>
              <a:rPr lang="ar-EG" sz="4400" b="1" dirty="0" smtClean="0">
                <a:solidFill>
                  <a:srgbClr val="000000"/>
                </a:solidFill>
              </a:rPr>
              <a:t>المقصود بمهارات التدريس</a:t>
            </a:r>
            <a:endParaRPr lang="ar-EG" sz="4400" b="1" dirty="0"/>
          </a:p>
        </p:txBody>
      </p:sp>
      <p:sp>
        <p:nvSpPr>
          <p:cNvPr id="5" name="Rectangle 4"/>
          <p:cNvSpPr/>
          <p:nvPr/>
        </p:nvSpPr>
        <p:spPr>
          <a:xfrm>
            <a:off x="2643174" y="1857364"/>
            <a:ext cx="392909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en-US" sz="3600" b="1" dirty="0" smtClean="0">
                <a:solidFill>
                  <a:srgbClr val="000000"/>
                </a:solidFill>
              </a:rPr>
              <a:t>Teaching Skills </a:t>
            </a:r>
            <a:endParaRPr lang="ar-EG" sz="3600" b="1" dirty="0"/>
          </a:p>
        </p:txBody>
      </p:sp>
    </p:spTree>
    <p:extLst>
      <p:ext uri="{BB962C8B-B14F-4D97-AF65-F5344CB8AC3E}">
        <p14:creationId xmlns="" xmlns:p14="http://schemas.microsoft.com/office/powerpoint/2010/main" val="290182696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bwMode="auto">
          <a:xfrm>
            <a:off x="500034" y="714356"/>
            <a:ext cx="7572428" cy="1143000"/>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normAutofit fontScale="90000"/>
          </a:bodyPr>
          <a:lstStyle/>
          <a:p>
            <a:pPr algn="ctr" fontAlgn="base">
              <a:spcAft>
                <a:spcPct val="0"/>
              </a:spcAft>
            </a:pPr>
            <a:r>
              <a:rPr lang="ar-EG" sz="3600" b="1" dirty="0" smtClean="0">
                <a:latin typeface="Times New Roman" pitchFamily="18" charset="0"/>
                <a:cs typeface="Times New Roman" pitchFamily="18" charset="0"/>
              </a:rPr>
              <a:t>أولاً: مهارات التخطيط لإعداد الدروس اليومية </a:t>
            </a:r>
            <a:br>
              <a:rPr lang="ar-EG" sz="3600" b="1" dirty="0" smtClean="0">
                <a:latin typeface="Times New Roman" pitchFamily="18" charset="0"/>
                <a:cs typeface="Times New Roman" pitchFamily="18" charset="0"/>
              </a:rPr>
            </a:br>
            <a:r>
              <a:rPr lang="ar-EG" sz="3600" b="1" dirty="0" smtClean="0">
                <a:latin typeface="Times New Roman" pitchFamily="18" charset="0"/>
                <a:cs typeface="Times New Roman" pitchFamily="18" charset="0"/>
              </a:rPr>
              <a:t>(</a:t>
            </a:r>
            <a:r>
              <a:rPr lang="en-US" sz="3600" b="1" dirty="0" smtClean="0">
                <a:latin typeface="Times New Roman" pitchFamily="18" charset="0"/>
                <a:cs typeface="Times New Roman" pitchFamily="18" charset="0"/>
              </a:rPr>
              <a:t>Lesson Planning Skills</a:t>
            </a:r>
            <a:r>
              <a:rPr lang="ar-EG" sz="3600" b="1" dirty="0" smtClean="0">
                <a:latin typeface="Times New Roman" pitchFamily="18" charset="0"/>
                <a:cs typeface="Times New Roman" pitchFamily="18" charset="0"/>
              </a:rPr>
              <a:t>) وتشمل:</a:t>
            </a:r>
            <a:br>
              <a:rPr lang="ar-EG" sz="3600" b="1" dirty="0" smtClean="0">
                <a:latin typeface="Times New Roman" pitchFamily="18" charset="0"/>
                <a:cs typeface="Times New Roman" pitchFamily="18" charset="0"/>
              </a:rPr>
            </a:br>
            <a:r>
              <a:rPr lang="ar-EG" sz="4000" b="1" dirty="0" smtClean="0">
                <a:cs typeface="+mj-cs"/>
              </a:rPr>
              <a:t/>
            </a:r>
            <a:br>
              <a:rPr lang="ar-EG" sz="4000" b="1" dirty="0" smtClean="0">
                <a:cs typeface="+mj-cs"/>
              </a:rPr>
            </a:br>
            <a:r>
              <a:rPr lang="ar-EG" sz="4000" b="1" dirty="0" smtClean="0"/>
              <a:t/>
            </a:r>
            <a:br>
              <a:rPr lang="ar-EG" sz="4000" b="1" dirty="0" smtClean="0"/>
            </a:br>
            <a:endParaRPr lang="en-US" sz="5400" dirty="0" smtClean="0"/>
          </a:p>
        </p:txBody>
      </p:sp>
      <p:sp>
        <p:nvSpPr>
          <p:cNvPr id="3" name="Rectangle 2"/>
          <p:cNvSpPr/>
          <p:nvPr/>
        </p:nvSpPr>
        <p:spPr>
          <a:xfrm>
            <a:off x="1428728" y="1857364"/>
            <a:ext cx="5715024" cy="4862870"/>
          </a:xfrm>
          <a:prstGeom prst="rect">
            <a:avLst/>
          </a:prstGeom>
          <a:solidFill>
            <a:schemeClr val="bg1">
              <a:lumMod val="85000"/>
            </a:schemeClr>
          </a:solidFill>
        </p:spPr>
        <p:style>
          <a:lnRef idx="3">
            <a:schemeClr val="lt1"/>
          </a:lnRef>
          <a:fillRef idx="1">
            <a:schemeClr val="accent3"/>
          </a:fillRef>
          <a:effectRef idx="1">
            <a:schemeClr val="accent3"/>
          </a:effectRef>
          <a:fontRef idx="minor">
            <a:schemeClr val="lt1"/>
          </a:fontRef>
        </p:style>
        <p:txBody>
          <a:bodyPr wrap="square">
            <a:spAutoFit/>
          </a:bodyPr>
          <a:lstStyle/>
          <a:p>
            <a:pPr marL="514350" indent="-514350" algn="just">
              <a:spcBef>
                <a:spcPts val="600"/>
              </a:spcBef>
              <a:spcAft>
                <a:spcPts val="600"/>
              </a:spcAft>
              <a:buFont typeface="+mj-lt"/>
              <a:buAutoNum type="arabicPeriod"/>
            </a:pPr>
            <a:r>
              <a:rPr lang="ar-EG" sz="2800" b="1" dirty="0" smtClean="0">
                <a:solidFill>
                  <a:schemeClr val="tx1"/>
                </a:solidFill>
                <a:cs typeface="+mj-cs"/>
              </a:rPr>
              <a:t>تحديد عنوان دقيق للدرس</a:t>
            </a:r>
          </a:p>
          <a:p>
            <a:pPr marL="514350" indent="-514350" algn="just">
              <a:spcAft>
                <a:spcPts val="600"/>
              </a:spcAft>
              <a:buFont typeface="+mj-lt"/>
              <a:buAutoNum type="arabicPeriod"/>
            </a:pPr>
            <a:r>
              <a:rPr lang="ar-EG" sz="2800" b="1" dirty="0" smtClean="0">
                <a:solidFill>
                  <a:schemeClr val="tx1"/>
                </a:solidFill>
                <a:cs typeface="+mj-cs"/>
              </a:rPr>
              <a:t>صياغة الأهداف الإجرائية</a:t>
            </a:r>
          </a:p>
          <a:p>
            <a:pPr marL="514350" indent="-514350" algn="just">
              <a:spcAft>
                <a:spcPts val="600"/>
              </a:spcAft>
              <a:buFont typeface="+mj-lt"/>
              <a:buAutoNum type="arabicPeriod"/>
            </a:pPr>
            <a:r>
              <a:rPr lang="ar-EG" sz="2800" b="1" dirty="0" smtClean="0">
                <a:solidFill>
                  <a:schemeClr val="tx1"/>
                </a:solidFill>
                <a:cs typeface="+mj-cs"/>
              </a:rPr>
              <a:t>تحديد طريقة التدريس المناسبة</a:t>
            </a:r>
          </a:p>
          <a:p>
            <a:pPr marL="514350" indent="-514350" algn="just">
              <a:spcAft>
                <a:spcPts val="600"/>
              </a:spcAft>
              <a:buFont typeface="+mj-lt"/>
              <a:buAutoNum type="arabicPeriod"/>
            </a:pPr>
            <a:r>
              <a:rPr lang="ar-EG" sz="2800" b="1" dirty="0" smtClean="0">
                <a:solidFill>
                  <a:schemeClr val="tx1"/>
                </a:solidFill>
                <a:cs typeface="+mj-cs"/>
              </a:rPr>
              <a:t>تحديد الوسائل التعليمية اللازمة</a:t>
            </a:r>
          </a:p>
          <a:p>
            <a:pPr marL="514350" indent="-514350" algn="just">
              <a:spcAft>
                <a:spcPts val="600"/>
              </a:spcAft>
              <a:buFont typeface="+mj-lt"/>
              <a:buAutoNum type="arabicPeriod"/>
            </a:pPr>
            <a:r>
              <a:rPr lang="ar-EG" sz="2800" b="1" dirty="0" smtClean="0">
                <a:solidFill>
                  <a:schemeClr val="tx1"/>
                </a:solidFill>
                <a:cs typeface="+mj-cs"/>
              </a:rPr>
              <a:t>تحديد التمهيد المناسب</a:t>
            </a:r>
          </a:p>
          <a:p>
            <a:pPr marL="514350" indent="-514350" algn="just">
              <a:spcAft>
                <a:spcPts val="600"/>
              </a:spcAft>
              <a:buFont typeface="+mj-lt"/>
              <a:buAutoNum type="arabicPeriod"/>
            </a:pPr>
            <a:r>
              <a:rPr lang="ar-EG" sz="2800" b="1" dirty="0" smtClean="0">
                <a:solidFill>
                  <a:schemeClr val="tx1"/>
                </a:solidFill>
                <a:cs typeface="+mj-cs"/>
              </a:rPr>
              <a:t>عرض خطوات السير في الدرس</a:t>
            </a:r>
          </a:p>
          <a:p>
            <a:pPr marL="514350" indent="-514350" algn="just">
              <a:spcAft>
                <a:spcPts val="600"/>
              </a:spcAft>
              <a:buFont typeface="+mj-lt"/>
              <a:buAutoNum type="arabicPeriod"/>
            </a:pPr>
            <a:r>
              <a:rPr lang="ar-EG" sz="2800" b="1" dirty="0" smtClean="0">
                <a:solidFill>
                  <a:schemeClr val="tx1"/>
                </a:solidFill>
                <a:cs typeface="+mj-cs"/>
              </a:rPr>
              <a:t>كتابة ملخص الدرس</a:t>
            </a:r>
          </a:p>
          <a:p>
            <a:pPr marL="514350" indent="-514350" algn="just">
              <a:spcAft>
                <a:spcPts val="600"/>
              </a:spcAft>
              <a:buFont typeface="+mj-lt"/>
              <a:buAutoNum type="arabicPeriod"/>
            </a:pPr>
            <a:r>
              <a:rPr lang="ar-EG" sz="2800" b="1" dirty="0" smtClean="0">
                <a:solidFill>
                  <a:schemeClr val="tx1"/>
                </a:solidFill>
                <a:cs typeface="+mj-cs"/>
              </a:rPr>
              <a:t>تحديد أساليب التقويم المناسبة</a:t>
            </a:r>
          </a:p>
          <a:p>
            <a:pPr marL="514350" indent="-514350">
              <a:buFont typeface="+mj-lt"/>
              <a:buAutoNum type="arabicPeriod"/>
            </a:pPr>
            <a:r>
              <a:rPr lang="ar-EG" sz="2800" b="1" dirty="0" smtClean="0">
                <a:solidFill>
                  <a:schemeClr val="tx1"/>
                </a:solidFill>
                <a:cs typeface="+mj-cs"/>
              </a:rPr>
              <a:t>تحديد الأنشطة اللاصفية للدرس.</a:t>
            </a:r>
            <a:r>
              <a:rPr lang="en-US" dirty="0" smtClean="0">
                <a:solidFill>
                  <a:schemeClr val="tx1"/>
                </a:solidFill>
              </a:rPr>
              <a:t/>
            </a:r>
            <a:br>
              <a:rPr lang="en-US" dirty="0" smtClean="0">
                <a:solidFill>
                  <a:schemeClr val="tx1"/>
                </a:solidFill>
              </a:rPr>
            </a:br>
            <a:r>
              <a:rPr lang="ar-EG" b="1" dirty="0" smtClean="0">
                <a:solidFill>
                  <a:schemeClr val="tx1"/>
                </a:solidFill>
              </a:rPr>
              <a:t> </a:t>
            </a:r>
            <a:endParaRPr lang="ar-EG" dirty="0">
              <a:solidFill>
                <a:schemeClr val="tx1"/>
              </a:solidFill>
            </a:endParaRPr>
          </a:p>
        </p:txBody>
      </p:sp>
    </p:spTree>
    <p:extLst>
      <p:ext uri="{BB962C8B-B14F-4D97-AF65-F5344CB8AC3E}">
        <p14:creationId xmlns="" xmlns:p14="http://schemas.microsoft.com/office/powerpoint/2010/main" val="342144515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642910" y="857232"/>
            <a:ext cx="7729534" cy="857256"/>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t" anchorCtr="0" compatLnSpc="1">
            <a:prstTxWarp prst="textNoShape">
              <a:avLst/>
            </a:prstTxWarp>
            <a:normAutofit/>
          </a:bodyPr>
          <a:lstStyle/>
          <a:p>
            <a:pPr eaLnBrk="1" hangingPunct="1">
              <a:spcBef>
                <a:spcPts val="600"/>
              </a:spcBef>
              <a:spcAft>
                <a:spcPts val="600"/>
              </a:spcAft>
              <a:tabLst>
                <a:tab pos="360000" algn="l"/>
              </a:tabLst>
            </a:pPr>
            <a:r>
              <a:rPr lang="ar-EG" b="1" dirty="0" smtClean="0"/>
              <a:t>أهمية التخطيط لإعداد الدروس اليومية:</a:t>
            </a:r>
            <a:endParaRPr lang="en-US" dirty="0" smtClean="0"/>
          </a:p>
        </p:txBody>
      </p:sp>
      <p:sp>
        <p:nvSpPr>
          <p:cNvPr id="3" name="Rectangle 2"/>
          <p:cNvSpPr>
            <a:spLocks noChangeArrowheads="1"/>
          </p:cNvSpPr>
          <p:nvPr/>
        </p:nvSpPr>
        <p:spPr bwMode="auto">
          <a:xfrm>
            <a:off x="500034" y="2214554"/>
            <a:ext cx="7746996" cy="39703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تساعد </a:t>
            </a:r>
            <a:r>
              <a:rPr lang="ar-EG" sz="2800" dirty="0" smtClean="0">
                <a:solidFill>
                  <a:srgbClr val="000000"/>
                </a:solidFill>
                <a:latin typeface="Times New Roman" pitchFamily="18" charset="0"/>
                <a:cs typeface="Times New Roman" pitchFamily="18" charset="0"/>
              </a:rPr>
              <a:t>في </a:t>
            </a:r>
            <a:r>
              <a:rPr lang="ar-EG" sz="2800" dirty="0">
                <a:solidFill>
                  <a:srgbClr val="000000"/>
                </a:solidFill>
                <a:latin typeface="Times New Roman" pitchFamily="18" charset="0"/>
                <a:cs typeface="Times New Roman" pitchFamily="18" charset="0"/>
              </a:rPr>
              <a:t>تحديد الأهداف </a:t>
            </a:r>
            <a:r>
              <a:rPr lang="ar-EG" sz="2800" dirty="0" smtClean="0">
                <a:solidFill>
                  <a:srgbClr val="000000"/>
                </a:solidFill>
                <a:latin typeface="Times New Roman" pitchFamily="18" charset="0"/>
                <a:cs typeface="Times New Roman" pitchFamily="18" charset="0"/>
              </a:rPr>
              <a:t>الإجرائية.</a:t>
            </a:r>
            <a:endParaRPr lang="en-US" sz="2800" dirty="0">
              <a:solidFill>
                <a:srgbClr val="000000"/>
              </a:solidFill>
              <a:latin typeface="Times New Roman" pitchFamily="18" charset="0"/>
              <a:cs typeface="Times New Roman" pitchFamily="18" charset="0"/>
            </a:endParaRPr>
          </a:p>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تساعد </a:t>
            </a:r>
            <a:r>
              <a:rPr lang="ar-EG" sz="2800" dirty="0" smtClean="0">
                <a:solidFill>
                  <a:srgbClr val="000000"/>
                </a:solidFill>
                <a:latin typeface="Times New Roman" pitchFamily="18" charset="0"/>
                <a:cs typeface="Times New Roman" pitchFamily="18" charset="0"/>
              </a:rPr>
              <a:t>في </a:t>
            </a:r>
            <a:r>
              <a:rPr lang="ar-EG" sz="2800" dirty="0">
                <a:solidFill>
                  <a:srgbClr val="000000"/>
                </a:solidFill>
                <a:latin typeface="Times New Roman" pitchFamily="18" charset="0"/>
                <a:cs typeface="Times New Roman" pitchFamily="18" charset="0"/>
              </a:rPr>
              <a:t>اختيار المادة العلمية (المحتوى</a:t>
            </a:r>
            <a:r>
              <a:rPr lang="ar-EG" sz="2800" dirty="0" smtClean="0">
                <a:solidFill>
                  <a:srgbClr val="000000"/>
                </a:solidFill>
                <a:latin typeface="Times New Roman" pitchFamily="18" charset="0"/>
                <a:cs typeface="Times New Roman" pitchFamily="18" charset="0"/>
              </a:rPr>
              <a:t>).</a:t>
            </a:r>
            <a:endParaRPr lang="en-US" sz="2800" dirty="0">
              <a:solidFill>
                <a:srgbClr val="000000"/>
              </a:solidFill>
              <a:latin typeface="Times New Roman" pitchFamily="18" charset="0"/>
              <a:cs typeface="Times New Roman" pitchFamily="18" charset="0"/>
            </a:endParaRPr>
          </a:p>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تساعد </a:t>
            </a:r>
            <a:r>
              <a:rPr lang="ar-EG" sz="2800" dirty="0" smtClean="0">
                <a:solidFill>
                  <a:srgbClr val="000000"/>
                </a:solidFill>
                <a:latin typeface="Times New Roman" pitchFamily="18" charset="0"/>
                <a:cs typeface="Times New Roman" pitchFamily="18" charset="0"/>
              </a:rPr>
              <a:t>في </a:t>
            </a:r>
            <a:r>
              <a:rPr lang="ar-EG" sz="2800" dirty="0">
                <a:solidFill>
                  <a:srgbClr val="000000"/>
                </a:solidFill>
                <a:latin typeface="Times New Roman" pitchFamily="18" charset="0"/>
                <a:cs typeface="Times New Roman" pitchFamily="18" charset="0"/>
              </a:rPr>
              <a:t>اختيار طرق التدريس والأنشطة التعليمية والوسائل </a:t>
            </a:r>
            <a:r>
              <a:rPr lang="ar-EG" sz="2800" dirty="0" smtClean="0">
                <a:solidFill>
                  <a:srgbClr val="000000"/>
                </a:solidFill>
                <a:latin typeface="Times New Roman" pitchFamily="18" charset="0"/>
                <a:cs typeface="Times New Roman" pitchFamily="18" charset="0"/>
              </a:rPr>
              <a:t>المناسبة.</a:t>
            </a:r>
            <a:endParaRPr lang="en-US" sz="2800" dirty="0">
              <a:solidFill>
                <a:srgbClr val="000000"/>
              </a:solidFill>
              <a:latin typeface="Times New Roman" pitchFamily="18" charset="0"/>
              <a:cs typeface="Times New Roman" pitchFamily="18" charset="0"/>
            </a:endParaRPr>
          </a:p>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تكسب المعلم الشعور بالثقة والاطمئنان في الفصل أو </a:t>
            </a:r>
            <a:r>
              <a:rPr lang="ar-EG" sz="2800" dirty="0" smtClean="0">
                <a:solidFill>
                  <a:srgbClr val="000000"/>
                </a:solidFill>
                <a:latin typeface="Times New Roman" pitchFamily="18" charset="0"/>
                <a:cs typeface="Times New Roman" pitchFamily="18" charset="0"/>
              </a:rPr>
              <a:t>المعمل.</a:t>
            </a:r>
            <a:endParaRPr lang="en-US" sz="2800" dirty="0">
              <a:solidFill>
                <a:srgbClr val="000000"/>
              </a:solidFill>
              <a:latin typeface="Times New Roman" pitchFamily="18" charset="0"/>
              <a:cs typeface="Times New Roman" pitchFamily="18" charset="0"/>
            </a:endParaRPr>
          </a:p>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تساعد المعلم </a:t>
            </a:r>
            <a:r>
              <a:rPr lang="ar-EG" sz="2800" dirty="0" smtClean="0">
                <a:solidFill>
                  <a:srgbClr val="000000"/>
                </a:solidFill>
                <a:latin typeface="Times New Roman" pitchFamily="18" charset="0"/>
                <a:cs typeface="Times New Roman" pitchFamily="18" charset="0"/>
              </a:rPr>
              <a:t>في تفادي </a:t>
            </a:r>
            <a:r>
              <a:rPr lang="ar-EG" sz="2800" dirty="0">
                <a:solidFill>
                  <a:srgbClr val="000000"/>
                </a:solidFill>
                <a:latin typeface="Times New Roman" pitchFamily="18" charset="0"/>
                <a:cs typeface="Times New Roman" pitchFamily="18" charset="0"/>
              </a:rPr>
              <a:t>الكثير من المشكلات </a:t>
            </a:r>
            <a:r>
              <a:rPr lang="ar-EG" sz="2800" dirty="0" smtClean="0">
                <a:solidFill>
                  <a:srgbClr val="000000"/>
                </a:solidFill>
                <a:latin typeface="Times New Roman" pitchFamily="18" charset="0"/>
                <a:cs typeface="Times New Roman" pitchFamily="18" charset="0"/>
              </a:rPr>
              <a:t>المهنية داخل الصف وخارجه.</a:t>
            </a:r>
            <a:endParaRPr lang="en-US" sz="2800" dirty="0">
              <a:solidFill>
                <a:srgbClr val="000000"/>
              </a:solidFill>
              <a:latin typeface="Times New Roman" pitchFamily="18" charset="0"/>
              <a:cs typeface="Times New Roman" pitchFamily="18" charset="0"/>
            </a:endParaRPr>
          </a:p>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تعطي للمعلم الفرص المستمرة للنمو الأكاديمي </a:t>
            </a:r>
            <a:r>
              <a:rPr lang="ar-EG" sz="2800" dirty="0" smtClean="0">
                <a:solidFill>
                  <a:srgbClr val="000000"/>
                </a:solidFill>
                <a:latin typeface="Times New Roman" pitchFamily="18" charset="0"/>
                <a:cs typeface="Times New Roman" pitchFamily="18" charset="0"/>
              </a:rPr>
              <a:t>والمهني.</a:t>
            </a:r>
            <a:endParaRPr lang="en-US" sz="2800" dirty="0">
              <a:solidFill>
                <a:srgbClr val="000000"/>
              </a:solidFill>
              <a:latin typeface="Times New Roman" pitchFamily="18" charset="0"/>
              <a:cs typeface="Times New Roman" pitchFamily="18" charset="0"/>
            </a:endParaRPr>
          </a:p>
          <a:p>
            <a:pPr marL="457200" indent="-457200" algn="r" rtl="1" fontAlgn="base">
              <a:spcBef>
                <a:spcPct val="0"/>
              </a:spcBef>
              <a:spcAft>
                <a:spcPct val="0"/>
              </a:spcAft>
              <a:buFont typeface="Arial" pitchFamily="34" charset="0"/>
              <a:buAutoNum type="arabicPeriod"/>
            </a:pPr>
            <a:r>
              <a:rPr lang="ar-EG" sz="2800" dirty="0">
                <a:solidFill>
                  <a:srgbClr val="000000"/>
                </a:solidFill>
                <a:latin typeface="Times New Roman" pitchFamily="18" charset="0"/>
                <a:cs typeface="Times New Roman" pitchFamily="18" charset="0"/>
              </a:rPr>
              <a:t>تنمي عند الطلاب </a:t>
            </a:r>
            <a:r>
              <a:rPr lang="ar-EG" sz="2800" dirty="0" smtClean="0">
                <a:solidFill>
                  <a:srgbClr val="000000"/>
                </a:solidFill>
                <a:latin typeface="Times New Roman" pitchFamily="18" charset="0"/>
                <a:cs typeface="Times New Roman" pitchFamily="18" charset="0"/>
              </a:rPr>
              <a:t>الوعي </a:t>
            </a:r>
            <a:r>
              <a:rPr lang="ar-EG" sz="2800" dirty="0">
                <a:solidFill>
                  <a:srgbClr val="000000"/>
                </a:solidFill>
                <a:latin typeface="Times New Roman" pitchFamily="18" charset="0"/>
                <a:cs typeface="Times New Roman" pitchFamily="18" charset="0"/>
              </a:rPr>
              <a:t>بأهمية التخطيط في حياتهم.</a:t>
            </a:r>
            <a:endParaRPr lang="en-US" sz="2800" dirty="0">
              <a:solidFill>
                <a:srgbClr val="00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0144023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357158" y="1000108"/>
            <a:ext cx="8143932" cy="571504"/>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t" anchorCtr="0" compatLnSpc="1">
            <a:prstTxWarp prst="textNoShape">
              <a:avLst/>
            </a:prstTxWarp>
            <a:normAutofit/>
          </a:bodyPr>
          <a:lstStyle/>
          <a:p>
            <a:pPr algn="ctr" eaLnBrk="1" hangingPunct="1"/>
            <a:r>
              <a:rPr lang="ar-EG" sz="2800" b="1" dirty="0" smtClean="0">
                <a:solidFill>
                  <a:srgbClr val="C00000"/>
                </a:solidFill>
                <a:latin typeface="Times New Roman" pitchFamily="18" charset="0"/>
                <a:cs typeface="Times New Roman" pitchFamily="18" charset="0"/>
              </a:rPr>
              <a:t>الاعتبارات الواجب مراعاتها عند التخطيط لإعداد الدروس اليومية:</a:t>
            </a:r>
            <a:endParaRPr lang="en-US" sz="2800" dirty="0" smtClean="0">
              <a:solidFill>
                <a:srgbClr val="C00000"/>
              </a:solidFill>
              <a:latin typeface="Times New Roman" pitchFamily="18" charset="0"/>
              <a:cs typeface="Times New Roman" pitchFamily="18" charset="0"/>
            </a:endParaRPr>
          </a:p>
        </p:txBody>
      </p:sp>
      <p:sp>
        <p:nvSpPr>
          <p:cNvPr id="3" name="Rectangle 2"/>
          <p:cNvSpPr>
            <a:spLocks noChangeArrowheads="1"/>
          </p:cNvSpPr>
          <p:nvPr/>
        </p:nvSpPr>
        <p:spPr bwMode="auto">
          <a:xfrm>
            <a:off x="500034" y="1928802"/>
            <a:ext cx="8321711" cy="41549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marL="514350" indent="-514350" algn="just"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التعرف على مستوى الطلاب وتحديد الخبرات السابقة لديهم والمرتبطة بموضوع الدرس.</a:t>
            </a:r>
            <a:endParaRPr lang="en-US" sz="2400" dirty="0" smtClean="0">
              <a:solidFill>
                <a:srgbClr val="000000"/>
              </a:solidFill>
              <a:latin typeface="Times New Roman" pitchFamily="18" charset="0"/>
              <a:cs typeface="Times New Roman" pitchFamily="18" charset="0"/>
            </a:endParaRPr>
          </a:p>
          <a:p>
            <a:pPr marL="514350" indent="-514350" algn="just"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القراءة الدقيقة لموضوع الدرس في الكتاب المدرسي واستخراج ما في الموضوع من حقائق ومفاهيم وغيرها.</a:t>
            </a:r>
          </a:p>
          <a:p>
            <a:pPr marL="514350" indent="-514350" algn="just" rtl="1"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الإلمام بالأهداف </a:t>
            </a:r>
            <a:r>
              <a:rPr lang="ar-EG" sz="2400" dirty="0">
                <a:solidFill>
                  <a:srgbClr val="000000"/>
                </a:solidFill>
                <a:latin typeface="Times New Roman" pitchFamily="18" charset="0"/>
                <a:cs typeface="Times New Roman" pitchFamily="18" charset="0"/>
              </a:rPr>
              <a:t>العامة للمنهج (المعرفية والمهارية والانفعالية) </a:t>
            </a:r>
            <a:r>
              <a:rPr lang="ar-EG" sz="2400" dirty="0" smtClean="0">
                <a:solidFill>
                  <a:srgbClr val="000000"/>
                </a:solidFill>
                <a:latin typeface="Times New Roman" pitchFamily="18" charset="0"/>
                <a:cs typeface="Times New Roman" pitchFamily="18" charset="0"/>
              </a:rPr>
              <a:t>وأهداف </a:t>
            </a:r>
            <a:r>
              <a:rPr lang="ar-EG" sz="2400" dirty="0">
                <a:solidFill>
                  <a:srgbClr val="000000"/>
                </a:solidFill>
                <a:latin typeface="Times New Roman" pitchFamily="18" charset="0"/>
                <a:cs typeface="Times New Roman" pitchFamily="18" charset="0"/>
              </a:rPr>
              <a:t>الوحدات الدراسية </a:t>
            </a:r>
            <a:r>
              <a:rPr lang="ar-EG" sz="2400" dirty="0" smtClean="0">
                <a:solidFill>
                  <a:srgbClr val="000000"/>
                </a:solidFill>
                <a:latin typeface="Times New Roman" pitchFamily="18" charset="0"/>
                <a:cs typeface="Times New Roman" pitchFamily="18" charset="0"/>
              </a:rPr>
              <a:t>وذلك لصياغة </a:t>
            </a:r>
            <a:r>
              <a:rPr lang="ar-EG" sz="2400" dirty="0">
                <a:solidFill>
                  <a:srgbClr val="000000"/>
                </a:solidFill>
                <a:latin typeface="Times New Roman" pitchFamily="18" charset="0"/>
                <a:cs typeface="Times New Roman" pitchFamily="18" charset="0"/>
              </a:rPr>
              <a:t>الأهداف الإجرائية </a:t>
            </a:r>
            <a:r>
              <a:rPr lang="ar-EG" sz="2400" dirty="0" smtClean="0">
                <a:solidFill>
                  <a:srgbClr val="000000"/>
                </a:solidFill>
                <a:latin typeface="Times New Roman" pitchFamily="18" charset="0"/>
                <a:cs typeface="Times New Roman" pitchFamily="18" charset="0"/>
              </a:rPr>
              <a:t>بصورة جيدة.</a:t>
            </a:r>
            <a:endParaRPr lang="ar-EG" sz="2400" dirty="0">
              <a:solidFill>
                <a:srgbClr val="000000"/>
              </a:solidFill>
              <a:latin typeface="Times New Roman" pitchFamily="18" charset="0"/>
              <a:cs typeface="Times New Roman" pitchFamily="18" charset="0"/>
            </a:endParaRPr>
          </a:p>
          <a:p>
            <a:pPr marL="514350" indent="-514350" algn="just" rtl="1"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تعرف إمكانات المدرسة وتحديد الوسائل التعليمية اللازمة.</a:t>
            </a:r>
          </a:p>
          <a:p>
            <a:pPr marL="514350" indent="-514350" algn="just" rtl="1"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تدبير بعض الوسائل التعليمية من بعض الهيئات الموجودة في البيئة المحلية.</a:t>
            </a:r>
          </a:p>
          <a:p>
            <a:pPr marL="514350" indent="-514350" algn="just" rtl="1"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يفضل مناقشة المعلم للمدرس الأول أو الموجه حول موضوع الدرس للإفادة من خبراتهم الطويلة في التدريس.</a:t>
            </a:r>
          </a:p>
          <a:p>
            <a:pPr marL="514350" indent="-514350" algn="just" rtl="1" fontAlgn="base">
              <a:spcBef>
                <a:spcPct val="0"/>
              </a:spcBef>
              <a:spcAft>
                <a:spcPct val="0"/>
              </a:spcAft>
              <a:buFont typeface="Arial" pitchFamily="34" charset="0"/>
              <a:buAutoNum type="arabicPeriod"/>
            </a:pPr>
            <a:r>
              <a:rPr lang="ar-EG" sz="2400" dirty="0" smtClean="0">
                <a:solidFill>
                  <a:srgbClr val="000000"/>
                </a:solidFill>
                <a:latin typeface="Times New Roman" pitchFamily="18" charset="0"/>
                <a:cs typeface="Times New Roman" pitchFamily="18" charset="0"/>
              </a:rPr>
              <a:t>الرجوع إلى المصادر العلمية المتخصصة لمزيد من المعلومات الحديثة والدقيقة.</a:t>
            </a:r>
          </a:p>
        </p:txBody>
      </p:sp>
    </p:spTree>
    <p:extLst>
      <p:ext uri="{BB962C8B-B14F-4D97-AF65-F5344CB8AC3E}">
        <p14:creationId xmlns="" xmlns:p14="http://schemas.microsoft.com/office/powerpoint/2010/main" val="19540425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heel(1)">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heel(1)">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bwMode="auto">
          <a:xfrm>
            <a:off x="642910" y="857232"/>
            <a:ext cx="7858180" cy="571504"/>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anchor="t" anchorCtr="0" compatLnSpc="1">
            <a:prstTxWarp prst="textNoShape">
              <a:avLst/>
            </a:prstTxWarp>
            <a:normAutofit/>
          </a:bodyPr>
          <a:lstStyle/>
          <a:p>
            <a:pPr algn="ctr" eaLnBrk="1" hangingPunct="1"/>
            <a:r>
              <a:rPr lang="ar-EG" sz="2800" b="1" dirty="0" smtClean="0">
                <a:solidFill>
                  <a:srgbClr val="C00000"/>
                </a:solidFill>
                <a:latin typeface="Times New Roman" pitchFamily="18" charset="0"/>
                <a:cs typeface="Times New Roman" pitchFamily="18" charset="0"/>
              </a:rPr>
              <a:t>عناصر التخطيط لإعداد الدروس اليومية </a:t>
            </a:r>
            <a:r>
              <a:rPr lang="ar-EG" sz="2800" b="1" dirty="0" smtClean="0">
                <a:solidFill>
                  <a:schemeClr val="tx1"/>
                </a:solidFill>
                <a:latin typeface="Times New Roman" pitchFamily="18" charset="0"/>
                <a:cs typeface="Times New Roman" pitchFamily="18" charset="0"/>
              </a:rPr>
              <a:t>(مكونات خطة الدرس):</a:t>
            </a:r>
            <a:endParaRPr lang="en-US" sz="2800" dirty="0" smtClean="0">
              <a:solidFill>
                <a:schemeClr val="tx1"/>
              </a:solidFill>
              <a:latin typeface="Times New Roman" pitchFamily="18" charset="0"/>
              <a:cs typeface="Times New Roman" pitchFamily="18" charset="0"/>
            </a:endParaRPr>
          </a:p>
        </p:txBody>
      </p:sp>
      <p:sp>
        <p:nvSpPr>
          <p:cNvPr id="46083" name="Rectangle 2"/>
          <p:cNvSpPr>
            <a:spLocks noChangeArrowheads="1"/>
          </p:cNvSpPr>
          <p:nvPr/>
        </p:nvSpPr>
        <p:spPr bwMode="auto">
          <a:xfrm>
            <a:off x="714348" y="1643050"/>
            <a:ext cx="7424731" cy="41549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lgn="r" rtl="1" fontAlgn="base">
              <a:spcBef>
                <a:spcPct val="0"/>
              </a:spcBef>
              <a:spcAft>
                <a:spcPct val="0"/>
              </a:spcAft>
            </a:pPr>
            <a:r>
              <a:rPr lang="ar-EG" sz="2400" b="1" dirty="0">
                <a:solidFill>
                  <a:srgbClr val="000000"/>
                </a:solidFill>
              </a:rPr>
              <a:t>1- موضوع الدرس (عنوان الدرس):</a:t>
            </a:r>
            <a:endParaRPr lang="en-US" sz="2400" dirty="0">
              <a:solidFill>
                <a:srgbClr val="000000"/>
              </a:solidFill>
            </a:endParaRPr>
          </a:p>
          <a:p>
            <a:pPr algn="r" rtl="1" fontAlgn="base">
              <a:spcBef>
                <a:spcPct val="0"/>
              </a:spcBef>
              <a:spcAft>
                <a:spcPct val="0"/>
              </a:spcAft>
            </a:pPr>
            <a:r>
              <a:rPr lang="ar-EG" sz="2400" b="1" dirty="0">
                <a:solidFill>
                  <a:srgbClr val="000000"/>
                </a:solidFill>
              </a:rPr>
              <a:t>2- الأهداف الإجرائية للدرس:</a:t>
            </a:r>
            <a:endParaRPr lang="en-US" sz="2400" dirty="0">
              <a:solidFill>
                <a:srgbClr val="000000"/>
              </a:solidFill>
            </a:endParaRPr>
          </a:p>
          <a:p>
            <a:pPr algn="r" rtl="1" fontAlgn="base">
              <a:spcBef>
                <a:spcPct val="0"/>
              </a:spcBef>
              <a:spcAft>
                <a:spcPct val="0"/>
              </a:spcAft>
            </a:pPr>
            <a:r>
              <a:rPr lang="ar-EG" sz="2400" dirty="0">
                <a:solidFill>
                  <a:srgbClr val="000000"/>
                </a:solidFill>
              </a:rPr>
              <a:t>ويتكون الهدف السلوكي (الإجرائي) من مجموعة من المكونات هي:</a:t>
            </a:r>
            <a:endParaRPr lang="en-US" sz="2400" dirty="0">
              <a:solidFill>
                <a:srgbClr val="000000"/>
              </a:solidFill>
            </a:endParaRPr>
          </a:p>
          <a:p>
            <a:pPr algn="r" rtl="1" fontAlgn="base">
              <a:spcBef>
                <a:spcPct val="0"/>
              </a:spcBef>
              <a:spcAft>
                <a:spcPct val="0"/>
              </a:spcAft>
            </a:pPr>
            <a:r>
              <a:rPr lang="ar-EG" sz="2400" dirty="0">
                <a:solidFill>
                  <a:srgbClr val="000000"/>
                </a:solidFill>
              </a:rPr>
              <a:t>       أن + فعل سلوكي + الطالب + محتوى السلوك + الشروط + الحد الأدنى للأداء، مثال يوضح تركيب الهدف السلوكي:</a:t>
            </a:r>
            <a:endParaRPr lang="en-US" sz="2400" dirty="0">
              <a:solidFill>
                <a:srgbClr val="000000"/>
              </a:solidFill>
            </a:endParaRPr>
          </a:p>
          <a:p>
            <a:pPr algn="just" rtl="1" fontAlgn="base">
              <a:spcBef>
                <a:spcPct val="0"/>
              </a:spcBef>
              <a:spcAft>
                <a:spcPct val="0"/>
              </a:spcAft>
            </a:pPr>
            <a:r>
              <a:rPr lang="ar-EG" sz="2400" dirty="0">
                <a:solidFill>
                  <a:srgbClr val="000000"/>
                </a:solidFill>
              </a:rPr>
              <a:t> </a:t>
            </a:r>
            <a:r>
              <a:rPr lang="ar-EG" sz="2400" b="1" u="sng" dirty="0" smtClean="0">
                <a:latin typeface="Times New Roman" pitchFamily="18" charset="0"/>
                <a:cs typeface="Times New Roman" pitchFamily="18" charset="0"/>
              </a:rPr>
              <a:t>أن </a:t>
            </a:r>
            <a:r>
              <a:rPr lang="ar-EG" sz="2400" b="1" u="sng" dirty="0">
                <a:latin typeface="Times New Roman" pitchFamily="18" charset="0"/>
                <a:cs typeface="Times New Roman" pitchFamily="18" charset="0"/>
              </a:rPr>
              <a:t>يتعرف</a:t>
            </a:r>
            <a:r>
              <a:rPr lang="ar-EG" sz="2400" b="1" dirty="0">
                <a:latin typeface="Times New Roman" pitchFamily="18" charset="0"/>
                <a:cs typeface="Times New Roman" pitchFamily="18" charset="0"/>
              </a:rPr>
              <a:t> </a:t>
            </a:r>
            <a:r>
              <a:rPr lang="ar-EG" sz="2400" b="1" dirty="0">
                <a:solidFill>
                  <a:srgbClr val="C00000"/>
                </a:solidFill>
                <a:latin typeface="Times New Roman" pitchFamily="18" charset="0"/>
                <a:cs typeface="Times New Roman" pitchFamily="18" charset="0"/>
              </a:rPr>
              <a:t>الطالب </a:t>
            </a:r>
            <a:r>
              <a:rPr lang="ar-EG" sz="2400" b="1" u="sng" dirty="0" smtClean="0">
                <a:solidFill>
                  <a:srgbClr val="7030A0"/>
                </a:solidFill>
                <a:latin typeface="Times New Roman" pitchFamily="18" charset="0"/>
                <a:cs typeface="Times New Roman" pitchFamily="18" charset="0"/>
              </a:rPr>
              <a:t>أجزاء </a:t>
            </a:r>
            <a:r>
              <a:rPr lang="ar-EG" sz="2400" b="1" u="sng" dirty="0">
                <a:solidFill>
                  <a:srgbClr val="7030A0"/>
                </a:solidFill>
                <a:latin typeface="Times New Roman" pitchFamily="18" charset="0"/>
                <a:cs typeface="Times New Roman" pitchFamily="18" charset="0"/>
              </a:rPr>
              <a:t>الجهاز الهضمي في الإنسان</a:t>
            </a:r>
            <a:r>
              <a:rPr lang="ar-EG" sz="2400" b="1" dirty="0">
                <a:solidFill>
                  <a:srgbClr val="7030A0"/>
                </a:solidFill>
                <a:latin typeface="Times New Roman" pitchFamily="18" charset="0"/>
                <a:cs typeface="Times New Roman" pitchFamily="18" charset="0"/>
              </a:rPr>
              <a:t> </a:t>
            </a:r>
            <a:r>
              <a:rPr lang="ar-EG" sz="2400" b="1" dirty="0">
                <a:latin typeface="Times New Roman" pitchFamily="18" charset="0"/>
                <a:cs typeface="Times New Roman" pitchFamily="18" charset="0"/>
              </a:rPr>
              <a:t>من خلال </a:t>
            </a:r>
            <a:r>
              <a:rPr lang="ar-EG" sz="2400" b="1" dirty="0" smtClean="0">
                <a:latin typeface="Times New Roman" pitchFamily="18" charset="0"/>
                <a:cs typeface="Times New Roman" pitchFamily="18" charset="0"/>
              </a:rPr>
              <a:t>نموذج توضيحي </a:t>
            </a:r>
            <a:r>
              <a:rPr lang="ar-EG" sz="2400" b="1" u="sng" dirty="0">
                <a:solidFill>
                  <a:srgbClr val="FF0000"/>
                </a:solidFill>
                <a:latin typeface="Times New Roman" pitchFamily="18" charset="0"/>
                <a:cs typeface="Times New Roman" pitchFamily="18" charset="0"/>
              </a:rPr>
              <a:t>دون </a:t>
            </a:r>
            <a:r>
              <a:rPr lang="ar-EG" sz="2400" b="1" u="sng" dirty="0" smtClean="0">
                <a:solidFill>
                  <a:srgbClr val="FF0000"/>
                </a:solidFill>
                <a:latin typeface="Times New Roman" pitchFamily="18" charset="0"/>
                <a:cs typeface="Times New Roman" pitchFamily="18" charset="0"/>
              </a:rPr>
              <a:t>خطأ</a:t>
            </a:r>
          </a:p>
          <a:p>
            <a:pPr algn="just" rtl="1" fontAlgn="base">
              <a:spcBef>
                <a:spcPct val="0"/>
              </a:spcBef>
              <a:spcAft>
                <a:spcPct val="0"/>
              </a:spcAft>
            </a:pPr>
            <a:endParaRPr lang="ar-EG" sz="2400" u="sng" dirty="0" smtClean="0">
              <a:solidFill>
                <a:srgbClr val="FF0000"/>
              </a:solidFill>
            </a:endParaRPr>
          </a:p>
          <a:p>
            <a:pPr algn="just" fontAlgn="base">
              <a:spcBef>
                <a:spcPct val="0"/>
              </a:spcBef>
              <a:spcAft>
                <a:spcPct val="0"/>
              </a:spcAft>
            </a:pPr>
            <a:r>
              <a:rPr lang="ar-EG" sz="2400" b="1" dirty="0" smtClean="0">
                <a:solidFill>
                  <a:srgbClr val="000000"/>
                </a:solidFill>
                <a:cs typeface="Times New Roman" pitchFamily="18" charset="0"/>
              </a:rPr>
              <a:t>أمثلة أخرى لأهداف سلوكية</a:t>
            </a:r>
            <a:r>
              <a:rPr lang="ar-EG" sz="2400" dirty="0" smtClean="0">
                <a:solidFill>
                  <a:srgbClr val="000000"/>
                </a:solidFill>
                <a:cs typeface="Times New Roman" pitchFamily="18" charset="0"/>
              </a:rPr>
              <a:t>:</a:t>
            </a:r>
            <a:endParaRPr lang="en-US" sz="1100" dirty="0" smtClean="0">
              <a:solidFill>
                <a:srgbClr val="000000"/>
              </a:solidFill>
            </a:endParaRPr>
          </a:p>
          <a:p>
            <a:pPr algn="just" rtl="1" fontAlgn="base">
              <a:spcBef>
                <a:spcPct val="0"/>
              </a:spcBef>
              <a:spcAft>
                <a:spcPct val="0"/>
              </a:spcAft>
            </a:pPr>
            <a:endParaRPr lang="ar-EG" sz="2400" u="sng" dirty="0">
              <a:solidFill>
                <a:srgbClr val="FF0000"/>
              </a:solidFill>
            </a:endParaRPr>
          </a:p>
          <a:p>
            <a:pPr algn="r" rtl="1" fontAlgn="base">
              <a:spcBef>
                <a:spcPct val="0"/>
              </a:spcBef>
              <a:spcAft>
                <a:spcPct val="0"/>
              </a:spcAft>
            </a:pPr>
            <a:endParaRPr lang="en-US" sz="2400" dirty="0">
              <a:solidFill>
                <a:srgbClr val="000000"/>
              </a:solidFill>
            </a:endParaRPr>
          </a:p>
        </p:txBody>
      </p:sp>
      <p:graphicFrame>
        <p:nvGraphicFramePr>
          <p:cNvPr id="4" name="Table 3"/>
          <p:cNvGraphicFramePr>
            <a:graphicFrameLocks noGrp="1"/>
          </p:cNvGraphicFramePr>
          <p:nvPr/>
        </p:nvGraphicFramePr>
        <p:xfrm>
          <a:off x="928662" y="5143512"/>
          <a:ext cx="7262821" cy="969332"/>
        </p:xfrm>
        <a:graphic>
          <a:graphicData uri="http://schemas.openxmlformats.org/drawingml/2006/table">
            <a:tbl>
              <a:tblPr rtl="1" firstRow="1" firstCol="1" lastRow="1" lastCol="1" bandRow="1" bandCol="1">
                <a:tableStyleId>{21E4AEA4-8DFA-4A89-87EB-49C32662AFE0}</a:tableStyleId>
              </a:tblPr>
              <a:tblGrid>
                <a:gridCol w="1687898"/>
                <a:gridCol w="5574923"/>
              </a:tblGrid>
              <a:tr h="217714">
                <a:tc>
                  <a:txBody>
                    <a:bodyPr/>
                    <a:lstStyle/>
                    <a:p>
                      <a:pPr marL="0" marR="0" algn="ctr" rtl="1">
                        <a:spcBef>
                          <a:spcPts val="0"/>
                        </a:spcBef>
                        <a:spcAft>
                          <a:spcPts val="0"/>
                        </a:spcAft>
                      </a:pPr>
                      <a:r>
                        <a:rPr lang="ar-EG" sz="1800" dirty="0">
                          <a:solidFill>
                            <a:srgbClr val="C00000"/>
                          </a:solidFill>
                          <a:effectLst/>
                        </a:rPr>
                        <a:t>هدف معرفي</a:t>
                      </a:r>
                      <a:endParaRPr lang="en-US" sz="1800" dirty="0">
                        <a:solidFill>
                          <a:srgbClr val="C00000"/>
                        </a:solidFill>
                        <a:effectLst/>
                        <a:latin typeface="Times New Roman"/>
                        <a:ea typeface="Times New Roman"/>
                      </a:endParaRPr>
                    </a:p>
                  </a:txBody>
                  <a:tcPr marL="68583" marR="68583" marT="0" marB="0" anchor="ctr">
                    <a:solidFill>
                      <a:schemeClr val="bg1">
                        <a:lumMod val="75000"/>
                      </a:schemeClr>
                    </a:solidFill>
                  </a:tcPr>
                </a:tc>
                <a:tc>
                  <a:txBody>
                    <a:bodyPr/>
                    <a:lstStyle/>
                    <a:p>
                      <a:pPr marL="0" marR="0" algn="justLow" rtl="1">
                        <a:spcBef>
                          <a:spcPts val="0"/>
                        </a:spcBef>
                        <a:spcAft>
                          <a:spcPts val="0"/>
                        </a:spcAft>
                      </a:pPr>
                      <a:r>
                        <a:rPr lang="ar-EG" sz="1800" dirty="0">
                          <a:effectLst/>
                        </a:rPr>
                        <a:t>أن يذكر الطالب 3 أشكال للبكتريا من خلال لوحة.</a:t>
                      </a:r>
                      <a:endParaRPr lang="en-US" sz="1800" dirty="0">
                        <a:effectLst/>
                        <a:latin typeface="Times New Roman"/>
                        <a:ea typeface="Times New Roman"/>
                      </a:endParaRPr>
                    </a:p>
                  </a:txBody>
                  <a:tcPr marL="68583" marR="68583" marT="0" marB="0">
                    <a:solidFill>
                      <a:schemeClr val="bg1">
                        <a:lumMod val="50000"/>
                      </a:schemeClr>
                    </a:solidFill>
                  </a:tcPr>
                </a:tc>
              </a:tr>
              <a:tr h="217714">
                <a:tc>
                  <a:txBody>
                    <a:bodyPr/>
                    <a:lstStyle/>
                    <a:p>
                      <a:pPr marL="0" marR="0" algn="ctr" rtl="1">
                        <a:spcBef>
                          <a:spcPts val="0"/>
                        </a:spcBef>
                        <a:spcAft>
                          <a:spcPts val="0"/>
                        </a:spcAft>
                      </a:pPr>
                      <a:r>
                        <a:rPr lang="ar-EG" sz="1800" dirty="0">
                          <a:solidFill>
                            <a:srgbClr val="C00000"/>
                          </a:solidFill>
                          <a:effectLst/>
                        </a:rPr>
                        <a:t>هدف مهاري</a:t>
                      </a:r>
                      <a:endParaRPr lang="en-US" sz="1800" dirty="0">
                        <a:solidFill>
                          <a:srgbClr val="C00000"/>
                        </a:solidFill>
                        <a:effectLst/>
                        <a:latin typeface="Times New Roman"/>
                        <a:ea typeface="Times New Roman"/>
                      </a:endParaRPr>
                    </a:p>
                  </a:txBody>
                  <a:tcPr marL="68583" marR="68583" marT="0" marB="0" anchor="ctr">
                    <a:solidFill>
                      <a:schemeClr val="bg1">
                        <a:lumMod val="75000"/>
                      </a:schemeClr>
                    </a:solidFill>
                  </a:tcPr>
                </a:tc>
                <a:tc>
                  <a:txBody>
                    <a:bodyPr/>
                    <a:lstStyle/>
                    <a:p>
                      <a:pPr marL="0" marR="0" algn="justLow" rtl="1">
                        <a:spcBef>
                          <a:spcPts val="0"/>
                        </a:spcBef>
                        <a:spcAft>
                          <a:spcPts val="0"/>
                        </a:spcAft>
                      </a:pPr>
                      <a:r>
                        <a:rPr lang="ar-EG" sz="1800" dirty="0">
                          <a:effectLst/>
                        </a:rPr>
                        <a:t>أن يرسم الطالب الخلية البكتيرية رسماً علمياً دقيقاً.</a:t>
                      </a:r>
                      <a:endParaRPr lang="en-US" sz="1800" dirty="0">
                        <a:effectLst/>
                        <a:latin typeface="Times New Roman"/>
                        <a:ea typeface="Times New Roman"/>
                      </a:endParaRPr>
                    </a:p>
                  </a:txBody>
                  <a:tcPr marL="68583" marR="68583" marT="0" marB="0">
                    <a:solidFill>
                      <a:schemeClr val="bg1">
                        <a:lumMod val="50000"/>
                      </a:schemeClr>
                    </a:solidFill>
                  </a:tcPr>
                </a:tc>
              </a:tr>
              <a:tr h="420692">
                <a:tc>
                  <a:txBody>
                    <a:bodyPr/>
                    <a:lstStyle/>
                    <a:p>
                      <a:pPr marL="0" marR="0" algn="ctr" rtl="1">
                        <a:spcBef>
                          <a:spcPts val="0"/>
                        </a:spcBef>
                        <a:spcAft>
                          <a:spcPts val="0"/>
                        </a:spcAft>
                      </a:pPr>
                      <a:r>
                        <a:rPr lang="ar-EG" sz="1800" dirty="0">
                          <a:solidFill>
                            <a:srgbClr val="C00000"/>
                          </a:solidFill>
                          <a:effectLst/>
                        </a:rPr>
                        <a:t>هدف انفعالي</a:t>
                      </a:r>
                      <a:endParaRPr lang="en-US" sz="1800" dirty="0">
                        <a:solidFill>
                          <a:srgbClr val="C00000"/>
                        </a:solidFill>
                        <a:effectLst/>
                        <a:latin typeface="Times New Roman"/>
                        <a:ea typeface="Times New Roman"/>
                      </a:endParaRPr>
                    </a:p>
                  </a:txBody>
                  <a:tcPr marL="68583" marR="68583" marT="0" marB="0" anchor="ctr">
                    <a:solidFill>
                      <a:schemeClr val="bg1">
                        <a:lumMod val="75000"/>
                      </a:schemeClr>
                    </a:solidFill>
                  </a:tcPr>
                </a:tc>
                <a:tc>
                  <a:txBody>
                    <a:bodyPr/>
                    <a:lstStyle/>
                    <a:p>
                      <a:pPr marL="0" marR="0" algn="justLow" rtl="1">
                        <a:spcBef>
                          <a:spcPts val="0"/>
                        </a:spcBef>
                        <a:spcAft>
                          <a:spcPts val="0"/>
                        </a:spcAft>
                      </a:pPr>
                      <a:r>
                        <a:rPr lang="ar-EG" sz="1800" dirty="0">
                          <a:effectLst/>
                        </a:rPr>
                        <a:t>أن يحرص الطالب على الابتعاد عن مصادر الإصابة بالأمراض البكتيرية.</a:t>
                      </a:r>
                      <a:endParaRPr lang="en-US" sz="1800" dirty="0">
                        <a:effectLst/>
                        <a:latin typeface="Times New Roman"/>
                        <a:ea typeface="Times New Roman"/>
                      </a:endParaRPr>
                    </a:p>
                  </a:txBody>
                  <a:tcPr marL="68583" marR="68583" marT="0" marB="0">
                    <a:solidFill>
                      <a:schemeClr val="bg1">
                        <a:lumMod val="50000"/>
                      </a:schemeClr>
                    </a:solidFill>
                  </a:tcPr>
                </a:tc>
              </a:tr>
            </a:tbl>
          </a:graphicData>
        </a:graphic>
      </p:graphicFrame>
    </p:spTree>
    <p:extLst>
      <p:ext uri="{BB962C8B-B14F-4D97-AF65-F5344CB8AC3E}">
        <p14:creationId xmlns="" xmlns:p14="http://schemas.microsoft.com/office/powerpoint/2010/main" val="202564402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0034" y="1857364"/>
            <a:ext cx="8064500" cy="3785652"/>
          </a:xfrm>
          <a:prstGeom prst="rect">
            <a:avLst/>
          </a:prstGeom>
        </p:spPr>
        <p:txBody>
          <a:bodyPr>
            <a:spAutoFit/>
          </a:bodyPr>
          <a:lstStyle/>
          <a:p>
            <a:pPr marL="457200" indent="-457200" algn="just" rtl="1" fontAlgn="base">
              <a:spcBef>
                <a:spcPct val="0"/>
              </a:spcBef>
              <a:spcAft>
                <a:spcPct val="0"/>
              </a:spcAft>
              <a:buFont typeface="Arial" pitchFamily="34" charset="0"/>
              <a:buChar char="•"/>
              <a:defRPr/>
            </a:pPr>
            <a:r>
              <a:rPr lang="ar-EG" sz="2400" dirty="0" smtClean="0">
                <a:solidFill>
                  <a:srgbClr val="000000"/>
                </a:solidFill>
              </a:rPr>
              <a:t>أن </a:t>
            </a:r>
            <a:r>
              <a:rPr lang="ar-EG" sz="2400" dirty="0">
                <a:solidFill>
                  <a:srgbClr val="000000"/>
                </a:solidFill>
              </a:rPr>
              <a:t>تكون الأهداف متنوعة غير مقصورة على الجانب المعرفي (المعلومات) من حقائق ومفاهيم وقوانين وغيرهما، ولكن يجب أن تتضمن أيضاً الجوانب المهارية والجوانب الانفعالية للتعلم.</a:t>
            </a:r>
            <a:endParaRPr lang="en-US" sz="2400" dirty="0">
              <a:solidFill>
                <a:srgbClr val="000000"/>
              </a:solidFill>
            </a:endParaRPr>
          </a:p>
          <a:p>
            <a:pPr marL="457200" indent="-457200" algn="just" rtl="1" fontAlgn="base">
              <a:spcBef>
                <a:spcPct val="0"/>
              </a:spcBef>
              <a:spcAft>
                <a:spcPct val="0"/>
              </a:spcAft>
              <a:buFont typeface="Arial" pitchFamily="34" charset="0"/>
              <a:buChar char="•"/>
              <a:defRPr/>
            </a:pPr>
            <a:r>
              <a:rPr lang="ar-EG" sz="2400" dirty="0">
                <a:solidFill>
                  <a:srgbClr val="000000"/>
                </a:solidFill>
              </a:rPr>
              <a:t>أن تحتوي الأهداف على أفعال سلوكية يمكن ملاحظتها وقياسها.</a:t>
            </a:r>
            <a:endParaRPr lang="en-US" sz="2400" dirty="0">
              <a:solidFill>
                <a:srgbClr val="000000"/>
              </a:solidFill>
            </a:endParaRPr>
          </a:p>
          <a:p>
            <a:pPr marL="457200" indent="-457200" algn="just" rtl="1" fontAlgn="base">
              <a:spcBef>
                <a:spcPct val="0"/>
              </a:spcBef>
              <a:spcAft>
                <a:spcPct val="0"/>
              </a:spcAft>
              <a:buFont typeface="Arial" pitchFamily="34" charset="0"/>
              <a:buChar char="•"/>
              <a:defRPr/>
            </a:pPr>
            <a:r>
              <a:rPr lang="ar-EG" sz="2400" dirty="0">
                <a:solidFill>
                  <a:srgbClr val="000000"/>
                </a:solidFill>
              </a:rPr>
              <a:t>أن تتنوع الأهداف السلوكية بحيث تراعي الفروق الفردية بين الطلاب.</a:t>
            </a:r>
            <a:endParaRPr lang="en-US" sz="2400" dirty="0">
              <a:solidFill>
                <a:srgbClr val="000000"/>
              </a:solidFill>
            </a:endParaRPr>
          </a:p>
          <a:p>
            <a:pPr marL="457200" indent="-457200" algn="just" rtl="1" fontAlgn="base">
              <a:spcBef>
                <a:spcPct val="0"/>
              </a:spcBef>
              <a:spcAft>
                <a:spcPct val="0"/>
              </a:spcAft>
              <a:buFont typeface="Arial" pitchFamily="34" charset="0"/>
              <a:buChar char="•"/>
              <a:defRPr/>
            </a:pPr>
            <a:r>
              <a:rPr lang="ar-EG" sz="2400" dirty="0">
                <a:solidFill>
                  <a:srgbClr val="000000"/>
                </a:solidFill>
              </a:rPr>
              <a:t>أن تكون الأهداف واقعية يمكن تحقيقها في ضوء قدرات الطالب وإمكانيات المدرسة والزمن المخصص للحصة.</a:t>
            </a:r>
            <a:endParaRPr lang="en-US" sz="2400" dirty="0">
              <a:solidFill>
                <a:srgbClr val="000000"/>
              </a:solidFill>
            </a:endParaRPr>
          </a:p>
          <a:p>
            <a:pPr marL="457200" indent="-457200" algn="just" rtl="1" fontAlgn="base">
              <a:spcBef>
                <a:spcPct val="0"/>
              </a:spcBef>
              <a:spcAft>
                <a:spcPct val="0"/>
              </a:spcAft>
              <a:buFont typeface="Arial" pitchFamily="34" charset="0"/>
              <a:buChar char="•"/>
              <a:defRPr/>
            </a:pPr>
            <a:r>
              <a:rPr lang="ar-EG" sz="2400" dirty="0">
                <a:solidFill>
                  <a:srgbClr val="000000"/>
                </a:solidFill>
              </a:rPr>
              <a:t>أن تكون الأهداف بسيطة أي تحتوي على ناتج واحد من نواتج التعلم.</a:t>
            </a:r>
            <a:endParaRPr lang="en-US" sz="2400" dirty="0">
              <a:solidFill>
                <a:srgbClr val="000000"/>
              </a:solidFill>
            </a:endParaRPr>
          </a:p>
          <a:p>
            <a:pPr marL="457200" indent="-457200" algn="just" rtl="1" fontAlgn="base">
              <a:spcBef>
                <a:spcPct val="0"/>
              </a:spcBef>
              <a:spcAft>
                <a:spcPct val="0"/>
              </a:spcAft>
              <a:buFont typeface="Arial" pitchFamily="34" charset="0"/>
              <a:buChar char="•"/>
              <a:defRPr/>
            </a:pPr>
            <a:r>
              <a:rPr lang="ar-EG" sz="2400" dirty="0">
                <a:solidFill>
                  <a:srgbClr val="000000"/>
                </a:solidFill>
              </a:rPr>
              <a:t>أن تصف الأهداف نواتج التعلم وليس نشاط المعلم.</a:t>
            </a:r>
            <a:endParaRPr lang="en-US" sz="2400" dirty="0">
              <a:solidFill>
                <a:srgbClr val="000000"/>
              </a:solidFill>
            </a:endParaRPr>
          </a:p>
          <a:p>
            <a:pPr marL="457200" indent="-457200" algn="just" rtl="1" fontAlgn="base">
              <a:spcBef>
                <a:spcPct val="0"/>
              </a:spcBef>
              <a:spcAft>
                <a:spcPct val="0"/>
              </a:spcAft>
              <a:buFont typeface="Arial" pitchFamily="34" charset="0"/>
              <a:buChar char="•"/>
              <a:defRPr/>
            </a:pPr>
            <a:r>
              <a:rPr lang="ar-EG" sz="2400" dirty="0">
                <a:solidFill>
                  <a:srgbClr val="000000"/>
                </a:solidFill>
              </a:rPr>
              <a:t>أن يتضمن الهدف المعيار (الحد الأدنى للأداء).</a:t>
            </a:r>
            <a:endParaRPr lang="en-US" sz="2400" dirty="0">
              <a:solidFill>
                <a:srgbClr val="000000"/>
              </a:solidFill>
            </a:endParaRPr>
          </a:p>
        </p:txBody>
      </p:sp>
      <p:sp>
        <p:nvSpPr>
          <p:cNvPr id="4" name="Rectangle 3"/>
          <p:cNvSpPr/>
          <p:nvPr/>
        </p:nvSpPr>
        <p:spPr>
          <a:xfrm>
            <a:off x="785786" y="857232"/>
            <a:ext cx="7408874" cy="52322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lvl="0" algn="just" fontAlgn="base">
              <a:spcBef>
                <a:spcPct val="0"/>
              </a:spcBef>
              <a:spcAft>
                <a:spcPct val="0"/>
              </a:spcAft>
              <a:defRPr/>
            </a:pPr>
            <a:r>
              <a:rPr lang="ar-EG" sz="2800" b="1" dirty="0" smtClean="0">
                <a:solidFill>
                  <a:srgbClr val="000000"/>
                </a:solidFill>
              </a:rPr>
              <a:t>الاعتبارات التي يجب مراعاتها عند صياغة الأهداف الإجرائية</a:t>
            </a:r>
            <a:endParaRPr lang="en-US" sz="2800" b="1" dirty="0">
              <a:solidFill>
                <a:srgbClr val="000000"/>
              </a:solidFill>
            </a:endParaRPr>
          </a:p>
        </p:txBody>
      </p:sp>
    </p:spTree>
    <p:extLst>
      <p:ext uri="{BB962C8B-B14F-4D97-AF65-F5344CB8AC3E}">
        <p14:creationId xmlns="" xmlns:p14="http://schemas.microsoft.com/office/powerpoint/2010/main" val="45140865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643050"/>
            <a:ext cx="8567737" cy="4401205"/>
          </a:xfrm>
          <a:prstGeom prst="rect">
            <a:avLst/>
          </a:prstGeom>
        </p:spPr>
        <p:txBody>
          <a:bodyPr>
            <a:spAutoFit/>
          </a:bodyPr>
          <a:lstStyle/>
          <a:p>
            <a:pPr marL="514350" indent="-514350" algn="r" rtl="1" fontAlgn="base">
              <a:spcBef>
                <a:spcPct val="0"/>
              </a:spcBef>
              <a:spcAft>
                <a:spcPct val="0"/>
              </a:spcAft>
              <a:buFont typeface="Arial" pitchFamily="34" charset="0"/>
              <a:buChar char="•"/>
              <a:defRPr/>
            </a:pPr>
            <a:r>
              <a:rPr lang="ar-EG" sz="2800" dirty="0" smtClean="0">
                <a:solidFill>
                  <a:srgbClr val="000000"/>
                </a:solidFill>
              </a:rPr>
              <a:t>ربط </a:t>
            </a:r>
            <a:r>
              <a:rPr lang="ar-EG" sz="2800" dirty="0">
                <a:solidFill>
                  <a:srgbClr val="000000"/>
                </a:solidFill>
              </a:rPr>
              <a:t>خبرات الطلاب السابقة بموضوع الدرس الجديد</a:t>
            </a:r>
            <a:endParaRPr lang="en-US" sz="2800" dirty="0">
              <a:solidFill>
                <a:srgbClr val="000000"/>
              </a:solidFill>
            </a:endParaRPr>
          </a:p>
          <a:p>
            <a:pPr marL="514350" indent="-514350" algn="r" rtl="1" fontAlgn="base">
              <a:spcBef>
                <a:spcPct val="0"/>
              </a:spcBef>
              <a:spcAft>
                <a:spcPct val="0"/>
              </a:spcAft>
              <a:buFont typeface="Arial" pitchFamily="34" charset="0"/>
              <a:buChar char="•"/>
              <a:defRPr/>
            </a:pPr>
            <a:r>
              <a:rPr lang="ar-EG" sz="2800" dirty="0">
                <a:solidFill>
                  <a:srgbClr val="000000"/>
                </a:solidFill>
              </a:rPr>
              <a:t>استخدام العروض العملية أو المواد التعليمية في إثارة انتباه واهتمام الطلاب</a:t>
            </a:r>
            <a:endParaRPr lang="en-US" sz="2800" dirty="0">
              <a:solidFill>
                <a:srgbClr val="000000"/>
              </a:solidFill>
            </a:endParaRPr>
          </a:p>
          <a:p>
            <a:pPr marL="514350" indent="-514350" algn="r" rtl="1" fontAlgn="base">
              <a:spcBef>
                <a:spcPct val="0"/>
              </a:spcBef>
              <a:spcAft>
                <a:spcPct val="0"/>
              </a:spcAft>
              <a:buFont typeface="Arial" pitchFamily="34" charset="0"/>
              <a:buChar char="•"/>
              <a:defRPr/>
            </a:pPr>
            <a:r>
              <a:rPr lang="ar-EG" sz="2800" dirty="0">
                <a:solidFill>
                  <a:srgbClr val="000000"/>
                </a:solidFill>
              </a:rPr>
              <a:t>استغلال المعلم خبراته الشخصية التي مر بها كمدخل للدرس الجديد </a:t>
            </a:r>
            <a:endParaRPr lang="en-US" sz="2800" dirty="0">
              <a:solidFill>
                <a:srgbClr val="000000"/>
              </a:solidFill>
            </a:endParaRPr>
          </a:p>
          <a:p>
            <a:pPr marL="514350" indent="-514350" algn="r" rtl="1" fontAlgn="base">
              <a:spcBef>
                <a:spcPct val="0"/>
              </a:spcBef>
              <a:spcAft>
                <a:spcPct val="0"/>
              </a:spcAft>
              <a:buFont typeface="Arial" pitchFamily="34" charset="0"/>
              <a:buChar char="•"/>
              <a:defRPr/>
            </a:pPr>
            <a:r>
              <a:rPr lang="ar-EG" sz="2800" dirty="0">
                <a:solidFill>
                  <a:srgbClr val="000000"/>
                </a:solidFill>
              </a:rPr>
              <a:t>اصطحاب الطلاب لزيارة متحف الأحياء بالمدرسة إن وجد</a:t>
            </a:r>
            <a:endParaRPr lang="en-US" sz="2800" dirty="0">
              <a:solidFill>
                <a:srgbClr val="000000"/>
              </a:solidFill>
            </a:endParaRPr>
          </a:p>
          <a:p>
            <a:pPr marL="514350" indent="-514350" algn="r" rtl="1" fontAlgn="base">
              <a:spcBef>
                <a:spcPct val="0"/>
              </a:spcBef>
              <a:spcAft>
                <a:spcPct val="0"/>
              </a:spcAft>
              <a:buFont typeface="Arial" pitchFamily="34" charset="0"/>
              <a:buChar char="•"/>
              <a:defRPr/>
            </a:pPr>
            <a:r>
              <a:rPr lang="ar-EG" sz="2800" dirty="0">
                <a:solidFill>
                  <a:srgbClr val="000000"/>
                </a:solidFill>
              </a:rPr>
              <a:t>استغلال المعلم لما لدى الطلاب من معلومات اكتسبوها من وسائل الإعلام المختلفة والمرتبطة ببعض الأحداث الجارية والتي ترتبط بموضوع الدرس كتمهيد للدرس</a:t>
            </a:r>
            <a:endParaRPr lang="en-US" sz="2800" dirty="0">
              <a:solidFill>
                <a:srgbClr val="000000"/>
              </a:solidFill>
            </a:endParaRPr>
          </a:p>
          <a:p>
            <a:pPr marL="514350" indent="-514350" algn="r" rtl="1" fontAlgn="base">
              <a:spcBef>
                <a:spcPct val="0"/>
              </a:spcBef>
              <a:spcAft>
                <a:spcPct val="0"/>
              </a:spcAft>
              <a:buFont typeface="Arial" pitchFamily="34" charset="0"/>
              <a:buChar char="•"/>
              <a:defRPr/>
            </a:pPr>
            <a:r>
              <a:rPr lang="ar-EG" sz="2800" dirty="0">
                <a:solidFill>
                  <a:srgbClr val="000000"/>
                </a:solidFill>
              </a:rPr>
              <a:t>استغلال المعلم للمشكلات البيئية الموجودة كتمهيد للدرس الجديد</a:t>
            </a:r>
            <a:endParaRPr lang="en-US" sz="2800" dirty="0">
              <a:solidFill>
                <a:srgbClr val="000000"/>
              </a:solidFill>
            </a:endParaRPr>
          </a:p>
          <a:p>
            <a:pPr marL="514350" indent="-514350" algn="r" rtl="1" fontAlgn="base">
              <a:spcBef>
                <a:spcPct val="0"/>
              </a:spcBef>
              <a:spcAft>
                <a:spcPct val="0"/>
              </a:spcAft>
              <a:buFont typeface="Arial" pitchFamily="34" charset="0"/>
              <a:buChar char="•"/>
              <a:defRPr/>
            </a:pPr>
            <a:r>
              <a:rPr lang="ar-EG" sz="2800" dirty="0">
                <a:solidFill>
                  <a:srgbClr val="000000"/>
                </a:solidFill>
              </a:rPr>
              <a:t>استخدام الطرائف العلمية كتمهيد لموضوع الدرس</a:t>
            </a:r>
            <a:endParaRPr lang="en-US" sz="2800" dirty="0">
              <a:solidFill>
                <a:srgbClr val="000000"/>
              </a:solidFill>
            </a:endParaRPr>
          </a:p>
        </p:txBody>
      </p:sp>
      <p:sp>
        <p:nvSpPr>
          <p:cNvPr id="3" name="Rectangle 2"/>
          <p:cNvSpPr/>
          <p:nvPr/>
        </p:nvSpPr>
        <p:spPr>
          <a:xfrm>
            <a:off x="2071670" y="785794"/>
            <a:ext cx="4500594"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ctr" fontAlgn="base">
              <a:spcBef>
                <a:spcPct val="0"/>
              </a:spcBef>
              <a:spcAft>
                <a:spcPct val="0"/>
              </a:spcAft>
              <a:defRPr/>
            </a:pPr>
            <a:r>
              <a:rPr lang="ar-EG" sz="3600" b="1" dirty="0" smtClean="0">
                <a:solidFill>
                  <a:srgbClr val="000000"/>
                </a:solidFill>
              </a:rPr>
              <a:t>3- التمهيد للدرس:</a:t>
            </a:r>
            <a:endParaRPr lang="en-US" sz="3600" b="1" dirty="0">
              <a:solidFill>
                <a:srgbClr val="000000"/>
              </a:solidFill>
            </a:endParaRPr>
          </a:p>
        </p:txBody>
      </p:sp>
    </p:spTree>
    <p:extLst>
      <p:ext uri="{BB962C8B-B14F-4D97-AF65-F5344CB8AC3E}">
        <p14:creationId xmlns="" xmlns:p14="http://schemas.microsoft.com/office/powerpoint/2010/main" val="78591802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000108"/>
            <a:ext cx="7572428" cy="4832092"/>
          </a:xfrm>
          <a:prstGeom prst="rect">
            <a:avLst/>
          </a:prstGeom>
        </p:spPr>
        <p:txBody>
          <a:bodyPr wrap="square">
            <a:spAutoFit/>
          </a:bodyPr>
          <a:lstStyle/>
          <a:p>
            <a:pPr algn="r" rtl="1" fontAlgn="base">
              <a:spcBef>
                <a:spcPct val="0"/>
              </a:spcBef>
              <a:spcAft>
                <a:spcPct val="0"/>
              </a:spcAft>
              <a:defRPr/>
            </a:pP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تحديد المحتوى والأنشطة التعليمية المختلفة التي تحقق جميع أهداف الدرس.</a:t>
            </a: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تنظيم محتوى الدرس بأسلوب منطقي متسلسل بحيث يمهد كل عنصر من عناصر الدرس للعنصر الذي يليه، مراعياً ترابط المحتوى مع الأنشطة التعليمية المناسبة.</a:t>
            </a: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إبراز التطبيقات العلمية لمعلومات الدرس في مجالات الحياة المختلفة.</a:t>
            </a: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مراعاة كتابة محتوى الدرس بلغة صحيحة.</a:t>
            </a: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تنظيم معلومات الدرس في صورة مشكلات تثير تفكير الطلاب.</a:t>
            </a:r>
            <a:endParaRPr lang="en-US" sz="2800" dirty="0">
              <a:solidFill>
                <a:srgbClr val="000000"/>
              </a:solidFill>
            </a:endParaRPr>
          </a:p>
        </p:txBody>
      </p:sp>
      <p:graphicFrame>
        <p:nvGraphicFramePr>
          <p:cNvPr id="3" name="Table 2"/>
          <p:cNvGraphicFramePr>
            <a:graphicFrameLocks noGrp="1"/>
          </p:cNvGraphicFramePr>
          <p:nvPr/>
        </p:nvGraphicFramePr>
        <p:xfrm>
          <a:off x="1285852" y="857232"/>
          <a:ext cx="6524628" cy="457200"/>
        </p:xfrm>
        <a:graphic>
          <a:graphicData uri="http://schemas.openxmlformats.org/drawingml/2006/table">
            <a:tbl>
              <a:tblPr rtl="1" firstRow="1" bandRow="1">
                <a:tableStyleId>{9D7B26C5-4107-4FEC-AEDC-1716B250A1EF}</a:tableStyleId>
              </a:tblPr>
              <a:tblGrid>
                <a:gridCol w="6524628"/>
              </a:tblGrid>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2400" dirty="0" smtClean="0"/>
                        <a:t>4- خطوات السير في الدرس (محتوى الدرس وتتابع الأنشطة):</a:t>
                      </a:r>
                    </a:p>
                  </a:txBody>
                  <a:tcPr/>
                </a:tc>
              </a:tr>
            </a:tbl>
          </a:graphicData>
        </a:graphic>
      </p:graphicFrame>
    </p:spTree>
    <p:extLst>
      <p:ext uri="{BB962C8B-B14F-4D97-AF65-F5344CB8AC3E}">
        <p14:creationId xmlns="" xmlns:p14="http://schemas.microsoft.com/office/powerpoint/2010/main" val="23922542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heel(1)">
                                      <p:cBhvr>
                                        <p:cTn id="7" dur="2000"/>
                                        <p:tgtEl>
                                          <p:spTgt spid="2">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heel(1)">
                                      <p:cBhvr>
                                        <p:cTn id="17" dur="20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heel(1)">
                                      <p:cBhvr>
                                        <p:cTn id="2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4"/>
          <p:cNvSpPr txBox="1">
            <a:spLocks noChangeArrowheads="1"/>
          </p:cNvSpPr>
          <p:nvPr/>
        </p:nvSpPr>
        <p:spPr bwMode="auto">
          <a:xfrm>
            <a:off x="3348047" y="6237288"/>
            <a:ext cx="2989023"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r>
              <a:rPr lang="fr-FR">
                <a:solidFill>
                  <a:srgbClr val="000000"/>
                </a:solidFill>
                <a:hlinkClick r:id="rId2"/>
              </a:rPr>
              <a:t>Free Powerpoint Templates</a:t>
            </a:r>
            <a:endParaRPr lang="fr-FR">
              <a:solidFill>
                <a:srgbClr val="000000"/>
              </a:solidFill>
            </a:endParaRPr>
          </a:p>
        </p:txBody>
      </p:sp>
      <p:pic>
        <p:nvPicPr>
          <p:cNvPr id="5123" name="Picture 23" descr="1"/>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4" name="Text Box 6"/>
          <p:cNvSpPr txBox="1">
            <a:spLocks noChangeArrowheads="1"/>
          </p:cNvSpPr>
          <p:nvPr/>
        </p:nvSpPr>
        <p:spPr bwMode="auto">
          <a:xfrm>
            <a:off x="4843463" y="188918"/>
            <a:ext cx="4068762" cy="128684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80000" tIns="180000" rIns="180000" bIns="18000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ar-EG" sz="2000" b="1">
                <a:solidFill>
                  <a:srgbClr val="0087B9"/>
                </a:solidFill>
                <a:latin typeface="Verdana" pitchFamily="34" charset="0"/>
              </a:rPr>
              <a:t>جامعة الأزهر</a:t>
            </a:r>
          </a:p>
          <a:p>
            <a:pPr algn="ctr" eaLnBrk="1" fontAlgn="base" hangingPunct="1">
              <a:spcBef>
                <a:spcPct val="0"/>
              </a:spcBef>
              <a:spcAft>
                <a:spcPct val="0"/>
              </a:spcAft>
            </a:pPr>
            <a:r>
              <a:rPr lang="ar-EG" sz="2000" b="1">
                <a:solidFill>
                  <a:srgbClr val="0087B9"/>
                </a:solidFill>
                <a:latin typeface="Verdana" pitchFamily="34" charset="0"/>
              </a:rPr>
              <a:t>كلية التربية</a:t>
            </a:r>
          </a:p>
          <a:p>
            <a:pPr algn="ctr" eaLnBrk="1" fontAlgn="base" hangingPunct="1">
              <a:spcBef>
                <a:spcPct val="0"/>
              </a:spcBef>
              <a:spcAft>
                <a:spcPct val="0"/>
              </a:spcAft>
            </a:pPr>
            <a:r>
              <a:rPr lang="ar-EG" sz="2000" b="1">
                <a:solidFill>
                  <a:srgbClr val="0087B9"/>
                </a:solidFill>
                <a:latin typeface="Verdana" pitchFamily="34" charset="0"/>
              </a:rPr>
              <a:t>قسم المناهج وطرق التدريس</a:t>
            </a:r>
          </a:p>
        </p:txBody>
      </p:sp>
      <p:sp>
        <p:nvSpPr>
          <p:cNvPr id="5" name="Text Box 6"/>
          <p:cNvSpPr txBox="1">
            <a:spLocks noChangeArrowheads="1"/>
          </p:cNvSpPr>
          <p:nvPr/>
        </p:nvSpPr>
        <p:spPr bwMode="auto">
          <a:xfrm>
            <a:off x="-107950" y="1773238"/>
            <a:ext cx="5468938" cy="140995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80000" tIns="180000" rIns="180000" bIns="18000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ar-EG" sz="4000" b="1" dirty="0">
                <a:solidFill>
                  <a:srgbClr val="000000"/>
                </a:solidFill>
                <a:latin typeface="Verdana" pitchFamily="34" charset="0"/>
              </a:rPr>
              <a:t>طرق </a:t>
            </a:r>
            <a:r>
              <a:rPr lang="ar-EG" sz="4000" b="1">
                <a:solidFill>
                  <a:srgbClr val="000000"/>
                </a:solidFill>
                <a:latin typeface="Verdana" pitchFamily="34" charset="0"/>
              </a:rPr>
              <a:t>التدريس </a:t>
            </a:r>
            <a:r>
              <a:rPr lang="ar-EG" sz="4000" b="1" smtClean="0">
                <a:solidFill>
                  <a:srgbClr val="000000"/>
                </a:solidFill>
                <a:latin typeface="Verdana" pitchFamily="34" charset="0"/>
              </a:rPr>
              <a:t>(1- أ) </a:t>
            </a:r>
            <a:endParaRPr lang="ar-EG" sz="4000" b="1" dirty="0">
              <a:solidFill>
                <a:srgbClr val="000000"/>
              </a:solidFill>
              <a:latin typeface="Verdana" pitchFamily="34" charset="0"/>
            </a:endParaRPr>
          </a:p>
          <a:p>
            <a:pPr algn="ctr" eaLnBrk="1" fontAlgn="base" hangingPunct="1">
              <a:spcBef>
                <a:spcPct val="0"/>
              </a:spcBef>
              <a:spcAft>
                <a:spcPct val="0"/>
              </a:spcAft>
            </a:pPr>
            <a:r>
              <a:rPr lang="ar-EG" sz="2800" b="1" dirty="0">
                <a:solidFill>
                  <a:srgbClr val="00B050"/>
                </a:solidFill>
                <a:latin typeface="Verdana" pitchFamily="34" charset="0"/>
              </a:rPr>
              <a:t>(الأهداف التدريسية – مهارات التدريس)</a:t>
            </a:r>
          </a:p>
        </p:txBody>
      </p:sp>
    </p:spTree>
    <p:extLst>
      <p:ext uri="{BB962C8B-B14F-4D97-AF65-F5344CB8AC3E}">
        <p14:creationId xmlns:p14="http://schemas.microsoft.com/office/powerpoint/2010/main" xmlns="" val="399079155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 calcmode="lin" valueType="num">
                                      <p:cBhvr additive="base">
                                        <p:cTn id="7" dur="500" fill="hold"/>
                                        <p:tgtEl>
                                          <p:spTgt spid="2054"/>
                                        </p:tgtEl>
                                        <p:attrNameLst>
                                          <p:attrName>ppt_x</p:attrName>
                                        </p:attrNameLst>
                                      </p:cBhvr>
                                      <p:tavLst>
                                        <p:tav tm="0">
                                          <p:val>
                                            <p:strVal val="#ppt_x"/>
                                          </p:val>
                                        </p:tav>
                                        <p:tav tm="100000">
                                          <p:val>
                                            <p:strVal val="#ppt_x"/>
                                          </p:val>
                                        </p:tav>
                                      </p:tavLst>
                                    </p:anim>
                                    <p:anim calcmode="lin" valueType="num">
                                      <p:cBhvr additive="base">
                                        <p:cTn id="8" dur="500" fill="hold"/>
                                        <p:tgtEl>
                                          <p:spTgt spid="205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214422"/>
            <a:ext cx="7572428" cy="4832092"/>
          </a:xfrm>
          <a:prstGeom prst="rect">
            <a:avLst/>
          </a:prstGeom>
        </p:spPr>
        <p:txBody>
          <a:bodyPr wrap="square">
            <a:spAutoFit/>
          </a:bodyPr>
          <a:lstStyle/>
          <a:p>
            <a:pPr algn="r" rtl="1" fontAlgn="base">
              <a:spcBef>
                <a:spcPct val="0"/>
              </a:spcBef>
              <a:spcAft>
                <a:spcPct val="0"/>
              </a:spcAft>
              <a:defRPr/>
            </a:pP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استخدام الخرائط المجسمة لدرس عن التضاريس في مصر.</a:t>
            </a: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استخدام نموذج للكعبة في درس عن العمرة.</a:t>
            </a:r>
            <a:endParaRPr lang="en-US" sz="2800" dirty="0">
              <a:solidFill>
                <a:srgbClr val="000000"/>
              </a:solidFill>
            </a:endParaRPr>
          </a:p>
          <a:p>
            <a:pPr marL="457200" indent="-457200" algn="r" rtl="1" fontAlgn="base">
              <a:spcBef>
                <a:spcPct val="0"/>
              </a:spcBef>
              <a:spcAft>
                <a:spcPct val="0"/>
              </a:spcAft>
              <a:buFont typeface="Arial" pitchFamily="34" charset="0"/>
              <a:buChar char="•"/>
              <a:defRPr/>
            </a:pPr>
            <a:r>
              <a:rPr lang="ar-EG" sz="2800" dirty="0">
                <a:solidFill>
                  <a:srgbClr val="000000"/>
                </a:solidFill>
              </a:rPr>
              <a:t>استخدام أدوات الهندسة كالمثلث والمنقلة والفرجار في درس عن الأشكال الهندسية.</a:t>
            </a:r>
          </a:p>
          <a:p>
            <a:pPr algn="r" rtl="1" fontAlgn="base">
              <a:spcBef>
                <a:spcPct val="0"/>
              </a:spcBef>
              <a:spcAft>
                <a:spcPct val="0"/>
              </a:spcAft>
              <a:defRPr/>
            </a:pPr>
            <a:r>
              <a:rPr lang="ar-EG" sz="2800" b="1" dirty="0">
                <a:solidFill>
                  <a:srgbClr val="000000"/>
                </a:solidFill>
              </a:rPr>
              <a:t>ويجب على المعلم عند تحديد الوسائل المستخدمة مراعاة ما يلي:</a:t>
            </a:r>
            <a:endParaRPr lang="en-US" sz="2800" b="1" dirty="0">
              <a:solidFill>
                <a:srgbClr val="000000"/>
              </a:solidFill>
            </a:endParaRPr>
          </a:p>
          <a:p>
            <a:pPr marL="342900" indent="-342900" algn="r" rtl="1" fontAlgn="base">
              <a:spcBef>
                <a:spcPct val="0"/>
              </a:spcBef>
              <a:spcAft>
                <a:spcPct val="0"/>
              </a:spcAft>
              <a:buFont typeface="Arial" pitchFamily="34" charset="0"/>
              <a:buChar char="•"/>
              <a:defRPr/>
            </a:pPr>
            <a:r>
              <a:rPr lang="ar-EG" sz="2800" dirty="0">
                <a:solidFill>
                  <a:srgbClr val="000000"/>
                </a:solidFill>
              </a:rPr>
              <a:t>مناسبة الوسائل المستخدمة لموضوع وأهداف الدرس الإجرائية.</a:t>
            </a:r>
            <a:endParaRPr lang="en-US" sz="2800" dirty="0">
              <a:solidFill>
                <a:srgbClr val="000000"/>
              </a:solidFill>
            </a:endParaRPr>
          </a:p>
          <a:p>
            <a:pPr marL="342900" indent="-342900" algn="r" rtl="1" fontAlgn="base">
              <a:spcBef>
                <a:spcPct val="0"/>
              </a:spcBef>
              <a:spcAft>
                <a:spcPct val="0"/>
              </a:spcAft>
              <a:buFont typeface="Arial" pitchFamily="34" charset="0"/>
              <a:buChar char="•"/>
              <a:defRPr/>
            </a:pPr>
            <a:r>
              <a:rPr lang="ar-EG" sz="2800" dirty="0">
                <a:solidFill>
                  <a:srgbClr val="000000"/>
                </a:solidFill>
              </a:rPr>
              <a:t>مراعاة قواعد الرسم العلمي الدقيق في الرسوم المرتبطة بمحتوى الدرس </a:t>
            </a:r>
          </a:p>
          <a:p>
            <a:pPr marL="342900" indent="-342900" algn="r" rtl="1" fontAlgn="base">
              <a:spcBef>
                <a:spcPct val="0"/>
              </a:spcBef>
              <a:spcAft>
                <a:spcPct val="0"/>
              </a:spcAft>
              <a:buFont typeface="Arial" pitchFamily="34" charset="0"/>
              <a:buChar char="•"/>
              <a:defRPr/>
            </a:pPr>
            <a:r>
              <a:rPr lang="ar-EG" sz="2800" dirty="0">
                <a:solidFill>
                  <a:srgbClr val="000000"/>
                </a:solidFill>
              </a:rPr>
              <a:t>مراعاة الدقة العلمية والحداثة وسهولة الاستخدام للوسائل التعليمية المختارة للدرس.</a:t>
            </a:r>
            <a:endParaRPr lang="en-US" sz="2800" dirty="0">
              <a:solidFill>
                <a:srgbClr val="000000"/>
              </a:solidFill>
            </a:endParaRPr>
          </a:p>
        </p:txBody>
      </p:sp>
      <p:graphicFrame>
        <p:nvGraphicFramePr>
          <p:cNvPr id="4" name="Table 3"/>
          <p:cNvGraphicFramePr>
            <a:graphicFrameLocks noGrp="1"/>
          </p:cNvGraphicFramePr>
          <p:nvPr/>
        </p:nvGraphicFramePr>
        <p:xfrm>
          <a:off x="2500298" y="857232"/>
          <a:ext cx="3690942" cy="457200"/>
        </p:xfrm>
        <a:graphic>
          <a:graphicData uri="http://schemas.openxmlformats.org/drawingml/2006/table">
            <a:tbl>
              <a:tblPr rtl="1" firstRow="1" bandRow="1">
                <a:tableStyleId>{3B4B98B0-60AC-42C2-AFA5-B58CD77FA1E5}</a:tableStyleId>
              </a:tblPr>
              <a:tblGrid>
                <a:gridCol w="3690942"/>
              </a:tblGrid>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2400" dirty="0" smtClean="0"/>
                        <a:t>5- الوسائل المستخدمة في الدرس:</a:t>
                      </a:r>
                      <a:endParaRPr lang="ar-EG" sz="2400" b="1" dirty="0" smtClean="0">
                        <a:solidFill>
                          <a:srgbClr val="000000"/>
                        </a:solidFill>
                      </a:endParaRPr>
                    </a:p>
                  </a:txBody>
                  <a:tcPr/>
                </a:tc>
              </a:tr>
            </a:tbl>
          </a:graphicData>
        </a:graphic>
      </p:graphicFrame>
    </p:spTree>
    <p:extLst>
      <p:ext uri="{BB962C8B-B14F-4D97-AF65-F5344CB8AC3E}">
        <p14:creationId xmlns="" xmlns:p14="http://schemas.microsoft.com/office/powerpoint/2010/main" val="7181246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ircle(in)">
                                      <p:cBhvr>
                                        <p:cTn id="7" dur="2000"/>
                                        <p:tgtEl>
                                          <p:spTgt spid="2">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circle(in)">
                                      <p:cBhvr>
                                        <p:cTn id="17" dur="20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circle(in)">
                                      <p:cBhvr>
                                        <p:cTn id="22" dur="20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circle(in)">
                                      <p:cBhvr>
                                        <p:cTn id="27" dur="2000"/>
                                        <p:tgtEl>
                                          <p:spTgt spid="2">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circle(in)">
                                      <p:cBhvr>
                                        <p:cTn id="32" dur="2000"/>
                                        <p:tgtEl>
                                          <p:spTgt spid="2">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circle(in)">
                                      <p:cBhvr>
                                        <p:cTn id="37"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8317" y="765179"/>
            <a:ext cx="7461269" cy="5632311"/>
          </a:xfrm>
          <a:prstGeom prst="rect">
            <a:avLst/>
          </a:prstGeom>
        </p:spPr>
        <p:txBody>
          <a:bodyPr wrap="square">
            <a:spAutoFit/>
          </a:bodyPr>
          <a:lstStyle/>
          <a:p>
            <a:pPr algn="r" rtl="1" fontAlgn="base">
              <a:spcBef>
                <a:spcPct val="0"/>
              </a:spcBef>
              <a:spcAft>
                <a:spcPct val="0"/>
              </a:spcAft>
              <a:defRPr/>
            </a:pPr>
            <a:endParaRPr lang="ar-EG" sz="2400" dirty="0" smtClean="0">
              <a:solidFill>
                <a:srgbClr val="000000"/>
              </a:solidFill>
            </a:endParaRPr>
          </a:p>
          <a:p>
            <a:pPr algn="r" rtl="1" fontAlgn="base">
              <a:spcBef>
                <a:spcPct val="0"/>
              </a:spcBef>
              <a:spcAft>
                <a:spcPct val="0"/>
              </a:spcAft>
              <a:defRPr/>
            </a:pPr>
            <a:endParaRPr lang="ar-EG" sz="2400" dirty="0" smtClean="0">
              <a:solidFill>
                <a:srgbClr val="000000"/>
              </a:solidFill>
            </a:endParaRPr>
          </a:p>
          <a:p>
            <a:pPr algn="just" rtl="1" fontAlgn="base">
              <a:spcBef>
                <a:spcPct val="0"/>
              </a:spcBef>
              <a:spcAft>
                <a:spcPct val="0"/>
              </a:spcAft>
              <a:defRPr/>
            </a:pPr>
            <a:r>
              <a:rPr lang="ar-EG" sz="2400" dirty="0" smtClean="0">
                <a:solidFill>
                  <a:srgbClr val="000000"/>
                </a:solidFill>
              </a:rPr>
              <a:t>يقوم </a:t>
            </a:r>
            <a:r>
              <a:rPr lang="ar-EG" sz="2400" dirty="0">
                <a:solidFill>
                  <a:srgbClr val="000000"/>
                </a:solidFill>
              </a:rPr>
              <a:t>المعلم بكتابة ملخص الدرس على السبورة، فكلما انتهى من عرض ومناقشة حقيقة أو مفهوم معين بالدرس يقوم بكتابته على السبورة، ويفضل أن يستنتج المعلم ما يريد كتابته من أفواه </a:t>
            </a:r>
            <a:r>
              <a:rPr lang="ar-EG" sz="2400" dirty="0" smtClean="0">
                <a:solidFill>
                  <a:srgbClr val="000000"/>
                </a:solidFill>
              </a:rPr>
              <a:t>الطلاب، </a:t>
            </a:r>
            <a:r>
              <a:rPr lang="ar-EG" sz="2400" dirty="0">
                <a:solidFill>
                  <a:srgbClr val="000000"/>
                </a:solidFill>
              </a:rPr>
              <a:t>ثم ينتقل إلى مفهوم آخر وهكذا</a:t>
            </a:r>
            <a:r>
              <a:rPr lang="ar-EG" sz="2400" dirty="0" smtClean="0">
                <a:solidFill>
                  <a:srgbClr val="000000"/>
                </a:solidFill>
              </a:rPr>
              <a:t>.</a:t>
            </a:r>
          </a:p>
          <a:p>
            <a:pPr algn="r" rtl="1" fontAlgn="base">
              <a:spcBef>
                <a:spcPct val="0"/>
              </a:spcBef>
              <a:spcAft>
                <a:spcPct val="0"/>
              </a:spcAft>
              <a:defRPr/>
            </a:pPr>
            <a:endParaRPr lang="ar-EG" sz="2400" dirty="0" smtClean="0">
              <a:solidFill>
                <a:srgbClr val="000000"/>
              </a:solidFill>
            </a:endParaRPr>
          </a:p>
          <a:p>
            <a:pPr algn="r" rtl="1" fontAlgn="base">
              <a:spcBef>
                <a:spcPct val="0"/>
              </a:spcBef>
              <a:spcAft>
                <a:spcPct val="0"/>
              </a:spcAft>
              <a:defRPr/>
            </a:pPr>
            <a:endParaRPr lang="en-US" sz="2400" dirty="0">
              <a:solidFill>
                <a:srgbClr val="000000"/>
              </a:solidFill>
            </a:endParaRPr>
          </a:p>
          <a:p>
            <a:pPr algn="r" rtl="1" fontAlgn="base">
              <a:spcBef>
                <a:spcPct val="0"/>
              </a:spcBef>
              <a:spcAft>
                <a:spcPct val="0"/>
              </a:spcAft>
              <a:defRPr/>
            </a:pPr>
            <a:r>
              <a:rPr lang="ar-EG" sz="2400" b="1" dirty="0" smtClean="0">
                <a:solidFill>
                  <a:srgbClr val="000000"/>
                </a:solidFill>
              </a:rPr>
              <a:t>يجب على </a:t>
            </a:r>
            <a:r>
              <a:rPr lang="ar-EG" sz="2400" b="1" dirty="0">
                <a:solidFill>
                  <a:srgbClr val="000000"/>
                </a:solidFill>
              </a:rPr>
              <a:t>المعلم أثناء تحديد أساليب تقويم الدرس مراعاة ما يلي:</a:t>
            </a:r>
            <a:endParaRPr lang="en-US" sz="2400" b="1" dirty="0">
              <a:solidFill>
                <a:srgbClr val="000000"/>
              </a:solidFill>
            </a:endParaRPr>
          </a:p>
          <a:p>
            <a:pPr marL="342900" indent="-342900" algn="just" rtl="1" fontAlgn="base">
              <a:spcBef>
                <a:spcPct val="0"/>
              </a:spcBef>
              <a:spcAft>
                <a:spcPct val="0"/>
              </a:spcAft>
              <a:buFont typeface="Arial" pitchFamily="34" charset="0"/>
              <a:buChar char="•"/>
              <a:defRPr/>
            </a:pPr>
            <a:r>
              <a:rPr lang="ar-EG" sz="2400" dirty="0">
                <a:solidFill>
                  <a:srgbClr val="000000"/>
                </a:solidFill>
              </a:rPr>
              <a:t>تحديد أساليب تقويم مناسبة تغطي جميع أهداف الدرس المعرفية والمهارية والانفعالية.</a:t>
            </a:r>
            <a:endParaRPr lang="en-US" sz="2400" dirty="0">
              <a:solidFill>
                <a:srgbClr val="000000"/>
              </a:solidFill>
            </a:endParaRPr>
          </a:p>
          <a:p>
            <a:pPr marL="342900" indent="-342900" algn="just" rtl="1" fontAlgn="base">
              <a:spcBef>
                <a:spcPct val="0"/>
              </a:spcBef>
              <a:spcAft>
                <a:spcPct val="0"/>
              </a:spcAft>
              <a:buFont typeface="Arial" pitchFamily="34" charset="0"/>
              <a:buChar char="•"/>
              <a:defRPr/>
            </a:pPr>
            <a:r>
              <a:rPr lang="ar-EG" sz="2400" dirty="0">
                <a:solidFill>
                  <a:srgbClr val="000000"/>
                </a:solidFill>
              </a:rPr>
              <a:t>التنويع في الأسئلة بحيث تقيس المستويات المعرفية المختلفة</a:t>
            </a:r>
          </a:p>
          <a:p>
            <a:pPr marL="342900" indent="-342900" algn="just" rtl="1" fontAlgn="base">
              <a:spcBef>
                <a:spcPct val="0"/>
              </a:spcBef>
              <a:spcAft>
                <a:spcPct val="0"/>
              </a:spcAft>
              <a:buFont typeface="Arial" pitchFamily="34" charset="0"/>
              <a:buChar char="•"/>
              <a:defRPr/>
            </a:pPr>
            <a:r>
              <a:rPr lang="ar-EG" sz="2400" dirty="0">
                <a:solidFill>
                  <a:srgbClr val="000000"/>
                </a:solidFill>
              </a:rPr>
              <a:t>التنويع في صياغة الأسئلة بحيث تشمل بالإضافة إلى أسئلة المقال أسئلة موضوعية (تكملة – صح وخطأ – اختيار من متعدد – ترتيب – كتابة البيانات على بعض الرسوم – مقابلة).</a:t>
            </a:r>
            <a:endParaRPr lang="en-US" sz="2400" dirty="0">
              <a:solidFill>
                <a:srgbClr val="000000"/>
              </a:solidFill>
            </a:endParaRPr>
          </a:p>
        </p:txBody>
      </p:sp>
      <p:graphicFrame>
        <p:nvGraphicFramePr>
          <p:cNvPr id="3" name="Table 2"/>
          <p:cNvGraphicFramePr>
            <a:graphicFrameLocks noGrp="1"/>
          </p:cNvGraphicFramePr>
          <p:nvPr/>
        </p:nvGraphicFramePr>
        <p:xfrm>
          <a:off x="5786446" y="3143248"/>
          <a:ext cx="1809720" cy="396240"/>
        </p:xfrm>
        <a:graphic>
          <a:graphicData uri="http://schemas.openxmlformats.org/drawingml/2006/table">
            <a:tbl>
              <a:tblPr rtl="1" firstRow="1" bandRow="1">
                <a:tableStyleId>{9D7B26C5-4107-4FEC-AEDC-1716B250A1EF}</a:tableStyleId>
              </a:tblPr>
              <a:tblGrid>
                <a:gridCol w="1809720"/>
              </a:tblGrid>
              <a:tr h="324802">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2000" dirty="0" smtClean="0"/>
                        <a:t>7- تقويم الدرس:</a:t>
                      </a:r>
                      <a:endParaRPr lang="en-US" sz="2000" dirty="0" smtClean="0">
                        <a:solidFill>
                          <a:srgbClr val="000000"/>
                        </a:solidFill>
                      </a:endParaRPr>
                    </a:p>
                  </a:txBody>
                  <a:tcPr/>
                </a:tc>
              </a:tr>
            </a:tbl>
          </a:graphicData>
        </a:graphic>
      </p:graphicFrame>
      <p:graphicFrame>
        <p:nvGraphicFramePr>
          <p:cNvPr id="4" name="Table 3"/>
          <p:cNvGraphicFramePr>
            <a:graphicFrameLocks noGrp="1"/>
          </p:cNvGraphicFramePr>
          <p:nvPr/>
        </p:nvGraphicFramePr>
        <p:xfrm>
          <a:off x="5715008" y="857232"/>
          <a:ext cx="1833554" cy="396240"/>
        </p:xfrm>
        <a:graphic>
          <a:graphicData uri="http://schemas.openxmlformats.org/drawingml/2006/table">
            <a:tbl>
              <a:tblPr rtl="1" firstRow="1" bandRow="1">
                <a:tableStyleId>{3B4B98B0-60AC-42C2-AFA5-B58CD77FA1E5}</a:tableStyleId>
              </a:tblPr>
              <a:tblGrid>
                <a:gridCol w="1833554"/>
              </a:tblGrid>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2000" dirty="0" smtClean="0"/>
                        <a:t>6- ملخص الدرس:</a:t>
                      </a:r>
                      <a:endParaRPr lang="en-US" sz="2000" dirty="0" smtClean="0">
                        <a:solidFill>
                          <a:srgbClr val="000000"/>
                        </a:solidFill>
                      </a:endParaRPr>
                    </a:p>
                  </a:txBody>
                  <a:tcPr/>
                </a:tc>
              </a:tr>
            </a:tbl>
          </a:graphicData>
        </a:graphic>
      </p:graphicFrame>
    </p:spTree>
    <p:extLst>
      <p:ext uri="{BB962C8B-B14F-4D97-AF65-F5344CB8AC3E}">
        <p14:creationId xmlns="" xmlns:p14="http://schemas.microsoft.com/office/powerpoint/2010/main" val="37569154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circle(in)">
                                      <p:cBhvr>
                                        <p:cTn id="7" dur="2000"/>
                                        <p:tgtEl>
                                          <p:spTgt spid="2">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circle(in)">
                                      <p:cBhvr>
                                        <p:cTn id="12" dur="2000"/>
                                        <p:tgtEl>
                                          <p:spTgt spid="2">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circle(in)">
                                      <p:cBhvr>
                                        <p:cTn id="17" dur="2000"/>
                                        <p:tgtEl>
                                          <p:spTgt spid="2">
                                            <p:txEl>
                                              <p:pRg st="6" end="6"/>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circle(in)">
                                      <p:cBhvr>
                                        <p:cTn id="22" dur="2000"/>
                                        <p:tgtEl>
                                          <p:spTgt spid="2">
                                            <p:txEl>
                                              <p:pRg st="7" end="7"/>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circle(in)">
                                      <p:cBhvr>
                                        <p:cTn id="27"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57224" y="1714488"/>
            <a:ext cx="6715172" cy="41549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lgn="just" rtl="1" fontAlgn="base">
              <a:spcBef>
                <a:spcPct val="0"/>
              </a:spcBef>
              <a:spcAft>
                <a:spcPct val="0"/>
              </a:spcAft>
            </a:pPr>
            <a:r>
              <a:rPr lang="ar-EG" sz="2400" dirty="0" smtClean="0">
                <a:solidFill>
                  <a:srgbClr val="000000"/>
                </a:solidFill>
              </a:rPr>
              <a:t>الأعمال </a:t>
            </a:r>
            <a:r>
              <a:rPr lang="ar-EG" sz="2400" dirty="0">
                <a:solidFill>
                  <a:srgbClr val="000000"/>
                </a:solidFill>
              </a:rPr>
              <a:t>التي يكلف الطالب القيام بها خارج المدرسة ويعد جزءاً مكملاً للعمل داخل الفصل لأن وقت الحصة قد يكون غير كاف للقيام بجميع أوجه النشاط اللازم لتحقيق الأهداف المرجوة من الدرس</a:t>
            </a:r>
            <a:r>
              <a:rPr lang="ar-EG" sz="2400" dirty="0" smtClean="0">
                <a:solidFill>
                  <a:srgbClr val="000000"/>
                </a:solidFill>
              </a:rPr>
              <a:t>.</a:t>
            </a:r>
          </a:p>
          <a:p>
            <a:pPr algn="r" rtl="1" fontAlgn="base">
              <a:spcBef>
                <a:spcPct val="0"/>
              </a:spcBef>
              <a:spcAft>
                <a:spcPct val="0"/>
              </a:spcAft>
            </a:pPr>
            <a:endParaRPr lang="en-US" sz="2400" dirty="0">
              <a:solidFill>
                <a:srgbClr val="000000"/>
              </a:solidFill>
            </a:endParaRPr>
          </a:p>
          <a:p>
            <a:pPr algn="just" rtl="1" fontAlgn="base">
              <a:spcBef>
                <a:spcPct val="0"/>
              </a:spcBef>
              <a:spcAft>
                <a:spcPct val="0"/>
              </a:spcAft>
            </a:pPr>
            <a:r>
              <a:rPr lang="ar-EG" sz="2400" dirty="0">
                <a:solidFill>
                  <a:srgbClr val="000000"/>
                </a:solidFill>
              </a:rPr>
              <a:t> </a:t>
            </a:r>
            <a:r>
              <a:rPr lang="ar-EG" sz="2400" dirty="0" smtClean="0">
                <a:solidFill>
                  <a:srgbClr val="000000"/>
                </a:solidFill>
              </a:rPr>
              <a:t>وتتنوع </a:t>
            </a:r>
            <a:r>
              <a:rPr lang="ar-EG" sz="2400" dirty="0">
                <a:solidFill>
                  <a:srgbClr val="000000"/>
                </a:solidFill>
              </a:rPr>
              <a:t>الأنشطة اللاصفية حسب تنوع الدروس والأهداف المرجوة منها حيث يمكن أن تتضمن الواجبات المنزلية: حل أسئلة ومسائل، أو تحضير عينات من البيئة المحلية، أو قراءة موضوع معين في مجلة علمية أو كتاب علمي وكتابة ملخص له، أو متابعة برنامج في التليفزيون وكتابة ملخص له، أو عمل نموذج أو رسم توضيحي لجهاز معين، أو إعداد تقرير عن درس عملي... وغير ذلك، </a:t>
            </a:r>
            <a:endParaRPr lang="ar-EG" sz="2400" dirty="0" smtClean="0">
              <a:solidFill>
                <a:srgbClr val="000000"/>
              </a:solidFill>
            </a:endParaRPr>
          </a:p>
          <a:p>
            <a:pPr algn="r" rtl="1" fontAlgn="base">
              <a:spcBef>
                <a:spcPct val="0"/>
              </a:spcBef>
              <a:spcAft>
                <a:spcPct val="0"/>
              </a:spcAft>
            </a:pPr>
            <a:endParaRPr lang="en-US" sz="2400" dirty="0">
              <a:solidFill>
                <a:srgbClr val="000000"/>
              </a:solidFill>
            </a:endParaRPr>
          </a:p>
        </p:txBody>
      </p:sp>
      <p:graphicFrame>
        <p:nvGraphicFramePr>
          <p:cNvPr id="3" name="Table 2"/>
          <p:cNvGraphicFramePr>
            <a:graphicFrameLocks noGrp="1"/>
          </p:cNvGraphicFramePr>
          <p:nvPr/>
        </p:nvGraphicFramePr>
        <p:xfrm>
          <a:off x="3643306" y="1142984"/>
          <a:ext cx="3548066" cy="396240"/>
        </p:xfrm>
        <a:graphic>
          <a:graphicData uri="http://schemas.openxmlformats.org/drawingml/2006/table">
            <a:tbl>
              <a:tblPr rtl="1" firstRow="1" bandRow="1">
                <a:tableStyleId>{3B4B98B0-60AC-42C2-AFA5-B58CD77FA1E5}</a:tableStyleId>
              </a:tblPr>
              <a:tblGrid>
                <a:gridCol w="3548066"/>
              </a:tblGrid>
              <a:tr h="18192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2000" dirty="0" smtClean="0"/>
                        <a:t>8- الأنشطة اللاصفية (الواجب المنزلي):</a:t>
                      </a:r>
                      <a:endParaRPr lang="en-US" sz="2000" dirty="0" smtClean="0">
                        <a:solidFill>
                          <a:srgbClr val="000000"/>
                        </a:solidFill>
                      </a:endParaRPr>
                    </a:p>
                  </a:txBody>
                  <a:tcPr/>
                </a:tc>
              </a:tr>
            </a:tbl>
          </a:graphicData>
        </a:graphic>
      </p:graphicFrame>
    </p:spTree>
    <p:extLst>
      <p:ext uri="{BB962C8B-B14F-4D97-AF65-F5344CB8AC3E}">
        <p14:creationId xmlns="" xmlns:p14="http://schemas.microsoft.com/office/powerpoint/2010/main" val="239586107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395288" y="2060579"/>
            <a:ext cx="7772400" cy="20907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fontAlgn="base" hangingPunct="1">
              <a:spcBef>
                <a:spcPct val="0"/>
              </a:spcBef>
              <a:spcAft>
                <a:spcPct val="0"/>
              </a:spcAft>
            </a:pPr>
            <a:r>
              <a:rPr lang="ar-EG" sz="5400" b="1" dirty="0">
                <a:solidFill>
                  <a:srgbClr val="000000"/>
                </a:solidFill>
              </a:rPr>
              <a:t>ثانياً: مهارات التنفيذ</a:t>
            </a:r>
            <a:r>
              <a:rPr lang="en-US" sz="5400" dirty="0">
                <a:solidFill>
                  <a:srgbClr val="000000"/>
                </a:solidFill>
              </a:rPr>
              <a:t/>
            </a:r>
            <a:br>
              <a:rPr lang="en-US" sz="5400" dirty="0">
                <a:solidFill>
                  <a:srgbClr val="000000"/>
                </a:solidFill>
              </a:rPr>
            </a:br>
            <a:r>
              <a:rPr lang="en-US" sz="5400" b="1" dirty="0">
                <a:solidFill>
                  <a:srgbClr val="000000"/>
                </a:solidFill>
              </a:rPr>
              <a:t>Implementation Skills</a:t>
            </a:r>
            <a:endParaRPr lang="en-US" sz="5400" dirty="0">
              <a:solidFill>
                <a:srgbClr val="000000"/>
              </a:solidFill>
            </a:endParaRPr>
          </a:p>
        </p:txBody>
      </p:sp>
    </p:spTree>
    <p:extLst>
      <p:ext uri="{BB962C8B-B14F-4D97-AF65-F5344CB8AC3E}">
        <p14:creationId xmlns="" xmlns:p14="http://schemas.microsoft.com/office/powerpoint/2010/main" val="1649697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57356" y="1500174"/>
            <a:ext cx="5448280" cy="714372"/>
          </a:xfrm>
        </p:spPr>
        <p:txBody>
          <a:bodyPr>
            <a:normAutofit/>
          </a:bodyPr>
          <a:lstStyle/>
          <a:p>
            <a:pPr algn="r"/>
            <a:r>
              <a:rPr lang="ar-EG" sz="3600" b="1" dirty="0" smtClean="0">
                <a:solidFill>
                  <a:schemeClr val="tx1"/>
                </a:solidFill>
              </a:rPr>
              <a:t>1- التمهيد لموضوع الدرس</a:t>
            </a:r>
            <a:endParaRPr lang="ar-EG" sz="3600" b="1" dirty="0">
              <a:solidFill>
                <a:schemeClr val="tx1"/>
              </a:solidFill>
            </a:endParaRPr>
          </a:p>
        </p:txBody>
      </p:sp>
      <p:sp>
        <p:nvSpPr>
          <p:cNvPr id="4" name="Rectangle 3"/>
          <p:cNvSpPr/>
          <p:nvPr/>
        </p:nvSpPr>
        <p:spPr>
          <a:xfrm>
            <a:off x="1357290" y="2500306"/>
            <a:ext cx="6858048" cy="4031873"/>
          </a:xfrm>
          <a:prstGeom prst="rect">
            <a:avLst/>
          </a:prstGeom>
        </p:spPr>
        <p:txBody>
          <a:bodyPr wrap="square">
            <a:spAutoFit/>
          </a:bodyPr>
          <a:lstStyle/>
          <a:p>
            <a:pPr marL="628650" lvl="0" indent="-342900" algn="just" defTabSz="1333500">
              <a:buFont typeface="Wingdings" pitchFamily="2" charset="2"/>
              <a:buChar char="ü"/>
            </a:pPr>
            <a:r>
              <a:rPr lang="ar-EG" sz="3200" dirty="0" smtClean="0">
                <a:latin typeface="Times New Roman" pitchFamily="18" charset="0"/>
                <a:cs typeface="Times New Roman" pitchFamily="18" charset="0"/>
              </a:rPr>
              <a:t>استخدام التمهيد المناسب لموضوع الدرس والذي يهيئ الطلاب ذهنياً لتعلم الخبرات الجديدة بالدرس.</a:t>
            </a:r>
            <a:endParaRPr lang="en-US" sz="3200" dirty="0" smtClean="0">
              <a:latin typeface="Times New Roman" pitchFamily="18" charset="0"/>
              <a:cs typeface="Times New Roman" pitchFamily="18" charset="0"/>
            </a:endParaRPr>
          </a:p>
          <a:p>
            <a:pPr marL="628650" lvl="0" indent="-342900" algn="just" defTabSz="1333500">
              <a:buFont typeface="Wingdings" pitchFamily="2" charset="2"/>
              <a:buChar char="ü"/>
            </a:pPr>
            <a:r>
              <a:rPr lang="ar-EG" sz="3200" dirty="0" smtClean="0">
                <a:latin typeface="Times New Roman" pitchFamily="18" charset="0"/>
                <a:cs typeface="Times New Roman" pitchFamily="18" charset="0"/>
              </a:rPr>
              <a:t>مراعاة المستويات المعرفية للطلاب وخبراتهم </a:t>
            </a:r>
            <a:r>
              <a:rPr lang="ar-EG" sz="3200" dirty="0" smtClean="0">
                <a:latin typeface="Times New Roman" pitchFamily="18" charset="0"/>
                <a:cs typeface="Times New Roman" pitchFamily="18" charset="0"/>
              </a:rPr>
              <a:t>السابقة.</a:t>
            </a:r>
            <a:endParaRPr lang="ar-EG" sz="3200" dirty="0" smtClean="0">
              <a:latin typeface="Times New Roman" pitchFamily="18" charset="0"/>
              <a:cs typeface="Times New Roman" pitchFamily="18" charset="0"/>
            </a:endParaRPr>
          </a:p>
          <a:p>
            <a:pPr marL="628650" lvl="0" indent="-342900" algn="just" defTabSz="1333500">
              <a:buFont typeface="Wingdings" pitchFamily="2" charset="2"/>
              <a:buChar char="ü"/>
            </a:pPr>
            <a:r>
              <a:rPr lang="ar-EG" sz="3200" dirty="0" smtClean="0">
                <a:latin typeface="Times New Roman" pitchFamily="18" charset="0"/>
                <a:cs typeface="Times New Roman" pitchFamily="18" charset="0"/>
              </a:rPr>
              <a:t>مراعاة </a:t>
            </a:r>
            <a:r>
              <a:rPr lang="ar-EG" sz="3200" dirty="0" smtClean="0">
                <a:latin typeface="Times New Roman" pitchFamily="18" charset="0"/>
                <a:cs typeface="Times New Roman" pitchFamily="18" charset="0"/>
              </a:rPr>
              <a:t>صحة التمهيد من الناحية العلمية. </a:t>
            </a:r>
            <a:endParaRPr lang="ar-EG" sz="3200" dirty="0" smtClean="0">
              <a:latin typeface="Times New Roman" pitchFamily="18" charset="0"/>
              <a:cs typeface="Times New Roman" pitchFamily="18" charset="0"/>
            </a:endParaRPr>
          </a:p>
          <a:p>
            <a:pPr marL="628650" lvl="0" indent="-342900" algn="just" defTabSz="1333500">
              <a:buFont typeface="Wingdings" pitchFamily="2" charset="2"/>
              <a:buChar char="ü"/>
            </a:pPr>
            <a:r>
              <a:rPr lang="ar-EG" sz="3200" dirty="0" smtClean="0">
                <a:latin typeface="Times New Roman" pitchFamily="18" charset="0"/>
                <a:cs typeface="Times New Roman" pitchFamily="18" charset="0"/>
              </a:rPr>
              <a:t>التمهيد </a:t>
            </a:r>
            <a:r>
              <a:rPr lang="ar-EG" sz="3200" dirty="0" smtClean="0">
                <a:latin typeface="Times New Roman" pitchFamily="18" charset="0"/>
                <a:cs typeface="Times New Roman" pitchFamily="18" charset="0"/>
              </a:rPr>
              <a:t>للدرس بطريقة تجعله مشوقاً </a:t>
            </a:r>
            <a:r>
              <a:rPr lang="ar-EG" sz="3200" dirty="0" smtClean="0">
                <a:latin typeface="Times New Roman" pitchFamily="18" charset="0"/>
                <a:cs typeface="Times New Roman" pitchFamily="18" charset="0"/>
              </a:rPr>
              <a:t>وجذاباً للطلاب.</a:t>
            </a:r>
            <a:endParaRPr lang="en-US" sz="3200" dirty="0" smtClean="0">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1643042" y="785794"/>
          <a:ext cx="6096000" cy="701040"/>
        </p:xfrm>
        <a:graphic>
          <a:graphicData uri="http://schemas.openxmlformats.org/drawingml/2006/table">
            <a:tbl>
              <a:tblPr rtl="1" firstRow="1" bandRow="1">
                <a:tableStyleId>{5C22544A-7EE6-4342-B048-85BDC9FD1C3A}</a:tableStyleId>
              </a:tblPr>
              <a:tblGrid>
                <a:gridCol w="6096000"/>
              </a:tblGrid>
              <a:tr h="370840">
                <a:tc>
                  <a:txBody>
                    <a:bodyPr/>
                    <a:lstStyle/>
                    <a:p>
                      <a:pPr rtl="1"/>
                      <a:r>
                        <a:rPr lang="ar-EG" sz="4000" dirty="0" smtClean="0"/>
                        <a:t>ثانيا</a:t>
                      </a:r>
                      <a:r>
                        <a:rPr lang="ar-EG" sz="4000" baseline="0" dirty="0" smtClean="0"/>
                        <a:t> : مهارات تنفيذ الدرس</a:t>
                      </a:r>
                      <a:endParaRPr lang="ar-EG" sz="4000" dirty="0"/>
                    </a:p>
                  </a:txBody>
                  <a:tcPr/>
                </a:tc>
              </a:tr>
            </a:tbl>
          </a:graphicData>
        </a:graphic>
      </p:graphicFrame>
    </p:spTree>
    <p:extLst>
      <p:ext uri="{BB962C8B-B14F-4D97-AF65-F5344CB8AC3E}">
        <p14:creationId xmlns="" xmlns:p14="http://schemas.microsoft.com/office/powerpoint/2010/main" val="2211040791"/>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620712"/>
            <a:ext cx="7532712" cy="5808683"/>
          </a:xfrm>
        </p:spPr>
        <p:txBody>
          <a:bodyPr>
            <a:normAutofit lnSpcReduction="10000"/>
          </a:bodyPr>
          <a:lstStyle/>
          <a:p>
            <a:pPr marL="457200" indent="-457200" algn="ctr" rtl="1" eaLnBrk="1" hangingPunct="1">
              <a:buNone/>
              <a:defRPr/>
            </a:pPr>
            <a:r>
              <a:rPr lang="ar-EG" sz="3200" b="1" dirty="0" smtClean="0"/>
              <a:t>2- </a:t>
            </a:r>
            <a:r>
              <a:rPr lang="ar-EG" sz="3200" b="1" dirty="0" smtClean="0"/>
              <a:t>عرض الدرس وتتابع الأنشطة (إجراءات التدريس</a:t>
            </a:r>
            <a:r>
              <a:rPr lang="ar-EG" sz="3200" b="1" dirty="0" smtClean="0"/>
              <a:t>):</a:t>
            </a:r>
          </a:p>
          <a:p>
            <a:pPr marL="457200" indent="-457200" algn="ctr" rtl="1" eaLnBrk="1" hangingPunct="1">
              <a:buNone/>
              <a:defRPr/>
            </a:pPr>
            <a:endParaRPr lang="en-US" sz="2000" dirty="0" smtClean="0"/>
          </a:p>
          <a:p>
            <a:pPr algn="r" rtl="1" eaLnBrk="1" hangingPunct="1">
              <a:defRPr/>
            </a:pPr>
            <a:r>
              <a:rPr lang="ar-EG" sz="2400" dirty="0" smtClean="0"/>
              <a:t>استخدام </a:t>
            </a:r>
            <a:r>
              <a:rPr lang="ar-EG" sz="2400" dirty="0" smtClean="0"/>
              <a:t>اللغة اللفظية التي تناسب </a:t>
            </a:r>
            <a:r>
              <a:rPr lang="ar-EG" sz="2400" dirty="0" smtClean="0"/>
              <a:t>مستويات الطلاب وخبراتهم السابقة</a:t>
            </a:r>
            <a:endParaRPr lang="en-US" sz="2400" dirty="0" smtClean="0"/>
          </a:p>
          <a:p>
            <a:pPr algn="r" rtl="1" eaLnBrk="1" hangingPunct="1">
              <a:defRPr/>
            </a:pPr>
            <a:r>
              <a:rPr lang="ar-EG" sz="2400" dirty="0" smtClean="0"/>
              <a:t>مراعاة التسلسل المنطقي في عرض محتوى الدرس</a:t>
            </a:r>
            <a:endParaRPr lang="en-US" sz="2400" dirty="0" smtClean="0"/>
          </a:p>
          <a:p>
            <a:pPr algn="r" rtl="1" eaLnBrk="1" hangingPunct="1">
              <a:defRPr/>
            </a:pPr>
            <a:r>
              <a:rPr lang="ar-EG" sz="2400" dirty="0" smtClean="0"/>
              <a:t>استخدام </a:t>
            </a:r>
            <a:r>
              <a:rPr lang="ar-EG" sz="2400" dirty="0" smtClean="0"/>
              <a:t>طرائق التدريس المناسبة </a:t>
            </a:r>
            <a:r>
              <a:rPr lang="ar-EG" sz="2400" dirty="0" smtClean="0"/>
              <a:t>لأهداف الدروس وطبيعته</a:t>
            </a:r>
            <a:endParaRPr lang="en-US" sz="2400" dirty="0" smtClean="0"/>
          </a:p>
          <a:p>
            <a:pPr algn="r" rtl="1" eaLnBrk="1" hangingPunct="1">
              <a:defRPr/>
            </a:pPr>
            <a:r>
              <a:rPr lang="ar-EG" sz="2400" dirty="0" smtClean="0"/>
              <a:t>استخدام </a:t>
            </a:r>
            <a:r>
              <a:rPr lang="ar-EG" sz="2400" dirty="0" smtClean="0"/>
              <a:t>الأنشطة التعليمية اللازمة لتحقيق </a:t>
            </a:r>
            <a:r>
              <a:rPr lang="ar-EG" sz="2400" dirty="0" smtClean="0"/>
              <a:t>أهداف الدرس </a:t>
            </a:r>
            <a:endParaRPr lang="en-US" sz="2400" dirty="0" smtClean="0"/>
          </a:p>
          <a:p>
            <a:pPr algn="r" rtl="1" eaLnBrk="1" hangingPunct="1">
              <a:defRPr/>
            </a:pPr>
            <a:r>
              <a:rPr lang="ar-EG" sz="2400" dirty="0" smtClean="0"/>
              <a:t>الإفادة من إمكانات البيئة المحيطة </a:t>
            </a:r>
            <a:r>
              <a:rPr lang="ar-EG" sz="2400" dirty="0" smtClean="0"/>
              <a:t>في تدريس الموضوع</a:t>
            </a:r>
            <a:endParaRPr lang="en-US" sz="2400" dirty="0" smtClean="0"/>
          </a:p>
          <a:p>
            <a:pPr algn="r" rtl="1" eaLnBrk="1" hangingPunct="1">
              <a:defRPr/>
            </a:pPr>
            <a:r>
              <a:rPr lang="ar-EG" sz="2400" dirty="0" smtClean="0"/>
              <a:t>إبراز التطبيقات العلمية لمعلومات الدرس في حياة </a:t>
            </a:r>
            <a:r>
              <a:rPr lang="ar-EG" sz="2400" dirty="0" smtClean="0"/>
              <a:t>الطلاب</a:t>
            </a:r>
            <a:endParaRPr lang="en-US" sz="2400" dirty="0" smtClean="0"/>
          </a:p>
          <a:p>
            <a:pPr algn="r" rtl="1" eaLnBrk="1" hangingPunct="1">
              <a:defRPr/>
            </a:pPr>
            <a:r>
              <a:rPr lang="ar-EG" sz="2400" dirty="0" smtClean="0"/>
              <a:t>مساعدة الطلاب على اكتساب بعض المهارات العملية المناسبة للدرس </a:t>
            </a:r>
            <a:endParaRPr lang="en-US" sz="2400" dirty="0" smtClean="0"/>
          </a:p>
          <a:p>
            <a:pPr algn="r" rtl="1" eaLnBrk="1" hangingPunct="1">
              <a:defRPr/>
            </a:pPr>
            <a:r>
              <a:rPr lang="ar-EG" sz="2400" dirty="0" smtClean="0"/>
              <a:t>مساعدة الطلاب على اكتساب بعض الاتجاهات المرغوبة المرتبطة بالدرس</a:t>
            </a:r>
            <a:endParaRPr lang="en-US" sz="2400" dirty="0" smtClean="0"/>
          </a:p>
          <a:p>
            <a:pPr algn="r" rtl="1" eaLnBrk="1" hangingPunct="1">
              <a:defRPr/>
            </a:pPr>
            <a:r>
              <a:rPr lang="ar-EG" sz="2400" dirty="0" smtClean="0"/>
              <a:t>عرض </a:t>
            </a:r>
            <a:r>
              <a:rPr lang="ar-EG" sz="2400" dirty="0" smtClean="0"/>
              <a:t>معلومات الدرس في صورة مشكلات تثير تفكير الطلاب </a:t>
            </a:r>
            <a:endParaRPr lang="en-US" sz="2400" dirty="0" smtClean="0"/>
          </a:p>
          <a:p>
            <a:pPr algn="r" rtl="1" eaLnBrk="1" hangingPunct="1">
              <a:defRPr/>
            </a:pPr>
            <a:r>
              <a:rPr lang="ar-EG" sz="2400" dirty="0" smtClean="0"/>
              <a:t>توظيف </a:t>
            </a:r>
            <a:r>
              <a:rPr lang="ar-EG" sz="2400" dirty="0" smtClean="0"/>
              <a:t>الزمن المخصص للدرس بصورة مناسبة لتحقيق </a:t>
            </a:r>
            <a:r>
              <a:rPr lang="ar-EG" sz="2400" dirty="0" smtClean="0"/>
              <a:t>الأهداف</a:t>
            </a:r>
            <a:endParaRPr lang="en-US" sz="2400" dirty="0" smtClean="0"/>
          </a:p>
          <a:p>
            <a:pPr algn="r" rtl="1" eaLnBrk="1" hangingPunct="1">
              <a:defRPr/>
            </a:pPr>
            <a:r>
              <a:rPr lang="ar-EG" sz="2400" dirty="0" smtClean="0"/>
              <a:t>تغيير إيقاع عرض الدرس بما يحقق التشويق وإثارة انتباه الطلاب</a:t>
            </a:r>
            <a:endParaRPr lang="en-US" sz="2400" dirty="0" smtClean="0"/>
          </a:p>
          <a:p>
            <a:pPr marL="0" indent="0" algn="r" rtl="1" eaLnBrk="1" hangingPunct="1">
              <a:buFontTx/>
              <a:buNone/>
              <a:defRPr/>
            </a:pPr>
            <a:endParaRPr lang="en-US" sz="2000" dirty="0" smtClean="0"/>
          </a:p>
        </p:txBody>
      </p:sp>
    </p:spTree>
    <p:extLst>
      <p:ext uri="{BB962C8B-B14F-4D97-AF65-F5344CB8AC3E}">
        <p14:creationId xmlns="" xmlns:p14="http://schemas.microsoft.com/office/powerpoint/2010/main" val="39980044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ircle(in)">
                                      <p:cBhvr>
                                        <p:cTn id="27" dur="2000"/>
                                        <p:tgtEl>
                                          <p:spTgt spid="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ircle(in)">
                                      <p:cBhvr>
                                        <p:cTn id="37" dur="2000"/>
                                        <p:tgtEl>
                                          <p:spTgt spid="3">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circle(in)">
                                      <p:cBhvr>
                                        <p:cTn id="42" dur="2000"/>
                                        <p:tgtEl>
                                          <p:spTgt spid="3">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circle(in)">
                                      <p:cBhvr>
                                        <p:cTn id="47" dur="2000"/>
                                        <p:tgtEl>
                                          <p:spTgt spid="3">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circle(in)">
                                      <p:cBhvr>
                                        <p:cTn id="52" dur="2000"/>
                                        <p:tgtEl>
                                          <p:spTgt spid="3">
                                            <p:txEl>
                                              <p:pRg st="10" end="1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circle(in)">
                                      <p:cBhvr>
                                        <p:cTn id="57" dur="2000"/>
                                        <p:tgtEl>
                                          <p:spTgt spid="3">
                                            <p:txEl>
                                              <p:pRg st="11" end="11"/>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circle(in)">
                                      <p:cBhvr>
                                        <p:cTn id="62"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850" y="620718"/>
            <a:ext cx="8496300" cy="5447645"/>
          </a:xfrm>
          <a:prstGeom prst="rect">
            <a:avLst/>
          </a:prstGeom>
        </p:spPr>
        <p:txBody>
          <a:bodyPr>
            <a:spAutoFit/>
          </a:bodyPr>
          <a:lstStyle/>
          <a:p>
            <a:pPr lvl="1" fontAlgn="base">
              <a:spcBef>
                <a:spcPct val="0"/>
              </a:spcBef>
              <a:spcAft>
                <a:spcPct val="0"/>
              </a:spcAft>
              <a:defRPr/>
            </a:pPr>
            <a:r>
              <a:rPr lang="ar-EG" sz="3600" b="1" dirty="0">
                <a:solidFill>
                  <a:srgbClr val="000000"/>
                </a:solidFill>
              </a:rPr>
              <a:t>3- إلقاء الأسئلة والتعزيز </a:t>
            </a:r>
            <a:r>
              <a:rPr lang="ar-EG" sz="3600" b="1" dirty="0" smtClean="0">
                <a:solidFill>
                  <a:srgbClr val="000000"/>
                </a:solidFill>
              </a:rPr>
              <a:t>الفوري:</a:t>
            </a:r>
          </a:p>
          <a:p>
            <a:pPr algn="r" rtl="1" fontAlgn="base">
              <a:spcBef>
                <a:spcPct val="0"/>
              </a:spcBef>
              <a:spcAft>
                <a:spcPct val="0"/>
              </a:spcAft>
              <a:defRPr/>
            </a:pP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طرح أسئلة محددة ودقيقة ومتنوعة على الطلاب مرتبطة بأهداف الدرس ومفاهيمه.</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توجيه السؤال بصوت واضح إلى طلاب الفصل ككل بهدوء</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الانتظار فترة زمنية مناسبة بعد طرح السؤال (3-5 ثوان) فإتاحة الفرصة للطلاب للتفكير في السؤال.</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توزيع الأسئلة بعدالة على جميع الطلاب، بحيث يشعر كل طالب بأنه موقع اهتمام المعلم.</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الإكثار من الأسئلة المفتوحة التي تثير تفكير الطلاب والإقلال من الأسئلة المغلقة.</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الاستماع للطالب حتى يتم إجابته وعدم مقاطعته أثناء الإجابة</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استخدام التعزيز الفوري المناسب لاستجابات الطلاب الصحيحة </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تشجيع الطلاب بطيئ التعلم على التقدم في تعلمهم، وذلك بتوجيه بعض الأسئلة السهلة والمتوقع إجابتهم عليها.</a:t>
            </a:r>
            <a:endParaRPr lang="en-US" sz="2400" dirty="0">
              <a:solidFill>
                <a:srgbClr val="000000"/>
              </a:solidFill>
            </a:endParaRPr>
          </a:p>
          <a:p>
            <a:pPr marL="342900" indent="-342900" algn="r" rtl="1" fontAlgn="base">
              <a:spcBef>
                <a:spcPct val="0"/>
              </a:spcBef>
              <a:spcAft>
                <a:spcPct val="0"/>
              </a:spcAft>
              <a:buFont typeface="Arial" pitchFamily="34" charset="0"/>
              <a:buChar char="•"/>
              <a:defRPr/>
            </a:pPr>
            <a:r>
              <a:rPr lang="ar-EG" sz="2400" dirty="0">
                <a:solidFill>
                  <a:srgbClr val="000000"/>
                </a:solidFill>
              </a:rPr>
              <a:t>تجنب عقاب أو لوم وتأنيب الطالب الذي يخطئ في الإجابة</a:t>
            </a:r>
            <a:endParaRPr lang="en-US" sz="2400" dirty="0">
              <a:solidFill>
                <a:srgbClr val="000000"/>
              </a:solidFill>
            </a:endParaRPr>
          </a:p>
        </p:txBody>
      </p:sp>
    </p:spTree>
    <p:extLst>
      <p:ext uri="{BB962C8B-B14F-4D97-AF65-F5344CB8AC3E}">
        <p14:creationId xmlns="" xmlns:p14="http://schemas.microsoft.com/office/powerpoint/2010/main" val="31953450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heel(1)">
                                      <p:cBhvr>
                                        <p:cTn id="17" dur="20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heel(1)">
                                      <p:cBhvr>
                                        <p:cTn id="27" dur="2000"/>
                                        <p:tgtEl>
                                          <p:spTgt spid="2">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wheel(1)">
                                      <p:cBhvr>
                                        <p:cTn id="32" dur="2000"/>
                                        <p:tgtEl>
                                          <p:spTgt spid="2">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wheel(1)">
                                      <p:cBhvr>
                                        <p:cTn id="37" dur="2000"/>
                                        <p:tgtEl>
                                          <p:spTgt spid="2">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wheel(1)">
                                      <p:cBhvr>
                                        <p:cTn id="42" dur="2000"/>
                                        <p:tgtEl>
                                          <p:spTgt spid="2">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wheel(1)">
                                      <p:cBhvr>
                                        <p:cTn id="47" dur="2000"/>
                                        <p:tgtEl>
                                          <p:spTgt spid="2">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wheel(1)">
                                      <p:cBhvr>
                                        <p:cTn id="52" dur="2000"/>
                                        <p:tgtEl>
                                          <p:spTgt spid="2">
                                            <p:txEl>
                                              <p:pRg st="10" end="1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1" presetClass="entr" presetSubtype="1" fill="hold" nodeType="clickEffect">
                                  <p:stCondLst>
                                    <p:cond delay="0"/>
                                  </p:stCondLst>
                                  <p:childTnLst>
                                    <p:set>
                                      <p:cBhvr>
                                        <p:cTn id="56" dur="1" fill="hold">
                                          <p:stCondLst>
                                            <p:cond delay="0"/>
                                          </p:stCondLst>
                                        </p:cTn>
                                        <p:tgtEl>
                                          <p:spTgt spid="2">
                                            <p:txEl>
                                              <p:pRg st="2" end="2"/>
                                            </p:txEl>
                                          </p:spTgt>
                                        </p:tgtEl>
                                        <p:attrNameLst>
                                          <p:attrName>style.visibility</p:attrName>
                                        </p:attrNameLst>
                                      </p:cBhvr>
                                      <p:to>
                                        <p:strVal val="visible"/>
                                      </p:to>
                                    </p:set>
                                    <p:animEffect transition="in" filter="wheel(1)">
                                      <p:cBhvr>
                                        <p:cTn id="57" dur="2000"/>
                                        <p:tgtEl>
                                          <p:spTgt spid="2">
                                            <p:txEl>
                                              <p:pRg st="2" end="2"/>
                                            </p:txEl>
                                          </p:spTgt>
                                        </p:tgtEl>
                                      </p:cBhvr>
                                    </p:animEffect>
                                  </p:childTnLst>
                                </p:cTn>
                              </p:par>
                              <p:par>
                                <p:cTn id="58" presetID="21" presetClass="entr" presetSubtype="1" fill="hold" nodeType="withEffect">
                                  <p:stCondLst>
                                    <p:cond delay="0"/>
                                  </p:stCondLst>
                                  <p:childTnLst>
                                    <p:set>
                                      <p:cBhvr>
                                        <p:cTn id="59" dur="1" fill="hold">
                                          <p:stCondLst>
                                            <p:cond delay="0"/>
                                          </p:stCondLst>
                                        </p:cTn>
                                        <p:tgtEl>
                                          <p:spTgt spid="2">
                                            <p:txEl>
                                              <p:pRg st="3" end="3"/>
                                            </p:txEl>
                                          </p:spTgt>
                                        </p:tgtEl>
                                        <p:attrNameLst>
                                          <p:attrName>style.visibility</p:attrName>
                                        </p:attrNameLst>
                                      </p:cBhvr>
                                      <p:to>
                                        <p:strVal val="visible"/>
                                      </p:to>
                                    </p:set>
                                    <p:animEffect transition="in" filter="wheel(1)">
                                      <p:cBhvr>
                                        <p:cTn id="60" dur="2000"/>
                                        <p:tgtEl>
                                          <p:spTgt spid="2">
                                            <p:txEl>
                                              <p:pRg st="3" end="3"/>
                                            </p:txEl>
                                          </p:spTgt>
                                        </p:tgtEl>
                                      </p:cBhvr>
                                    </p:animEffect>
                                  </p:childTnLst>
                                </p:cTn>
                              </p:par>
                              <p:par>
                                <p:cTn id="61" presetID="21" presetClass="entr" presetSubtype="1" fill="hold" nodeType="withEffect">
                                  <p:stCondLst>
                                    <p:cond delay="0"/>
                                  </p:stCondLst>
                                  <p:childTnLst>
                                    <p:set>
                                      <p:cBhvr>
                                        <p:cTn id="62" dur="1" fill="hold">
                                          <p:stCondLst>
                                            <p:cond delay="0"/>
                                          </p:stCondLst>
                                        </p:cTn>
                                        <p:tgtEl>
                                          <p:spTgt spid="2">
                                            <p:txEl>
                                              <p:pRg st="4" end="4"/>
                                            </p:txEl>
                                          </p:spTgt>
                                        </p:tgtEl>
                                        <p:attrNameLst>
                                          <p:attrName>style.visibility</p:attrName>
                                        </p:attrNameLst>
                                      </p:cBhvr>
                                      <p:to>
                                        <p:strVal val="visible"/>
                                      </p:to>
                                    </p:set>
                                    <p:animEffect transition="in" filter="wheel(1)">
                                      <p:cBhvr>
                                        <p:cTn id="63" dur="2000"/>
                                        <p:tgtEl>
                                          <p:spTgt spid="2">
                                            <p:txEl>
                                              <p:pRg st="4" end="4"/>
                                            </p:txEl>
                                          </p:spTgt>
                                        </p:tgtEl>
                                      </p:cBhvr>
                                    </p:animEffect>
                                  </p:childTnLst>
                                </p:cTn>
                              </p:par>
                              <p:par>
                                <p:cTn id="64" presetID="21" presetClass="entr" presetSubtype="1" fill="hold" nodeType="withEffect">
                                  <p:stCondLst>
                                    <p:cond delay="0"/>
                                  </p:stCondLst>
                                  <p:childTnLst>
                                    <p:set>
                                      <p:cBhvr>
                                        <p:cTn id="65" dur="1" fill="hold">
                                          <p:stCondLst>
                                            <p:cond delay="0"/>
                                          </p:stCondLst>
                                        </p:cTn>
                                        <p:tgtEl>
                                          <p:spTgt spid="2">
                                            <p:txEl>
                                              <p:pRg st="5" end="5"/>
                                            </p:txEl>
                                          </p:spTgt>
                                        </p:tgtEl>
                                        <p:attrNameLst>
                                          <p:attrName>style.visibility</p:attrName>
                                        </p:attrNameLst>
                                      </p:cBhvr>
                                      <p:to>
                                        <p:strVal val="visible"/>
                                      </p:to>
                                    </p:set>
                                    <p:animEffect transition="in" filter="wheel(1)">
                                      <p:cBhvr>
                                        <p:cTn id="66" dur="2000"/>
                                        <p:tgtEl>
                                          <p:spTgt spid="2">
                                            <p:txEl>
                                              <p:pRg st="5" end="5"/>
                                            </p:txEl>
                                          </p:spTgt>
                                        </p:tgtEl>
                                      </p:cBhvr>
                                    </p:animEffect>
                                  </p:childTnLst>
                                </p:cTn>
                              </p:par>
                              <p:par>
                                <p:cTn id="67" presetID="21" presetClass="entr" presetSubtype="1" fill="hold" nodeType="withEffect">
                                  <p:stCondLst>
                                    <p:cond delay="0"/>
                                  </p:stCondLst>
                                  <p:childTnLst>
                                    <p:set>
                                      <p:cBhvr>
                                        <p:cTn id="68" dur="1" fill="hold">
                                          <p:stCondLst>
                                            <p:cond delay="0"/>
                                          </p:stCondLst>
                                        </p:cTn>
                                        <p:tgtEl>
                                          <p:spTgt spid="2">
                                            <p:txEl>
                                              <p:pRg st="6" end="6"/>
                                            </p:txEl>
                                          </p:spTgt>
                                        </p:tgtEl>
                                        <p:attrNameLst>
                                          <p:attrName>style.visibility</p:attrName>
                                        </p:attrNameLst>
                                      </p:cBhvr>
                                      <p:to>
                                        <p:strVal val="visible"/>
                                      </p:to>
                                    </p:set>
                                    <p:animEffect transition="in" filter="wheel(1)">
                                      <p:cBhvr>
                                        <p:cTn id="69" dur="2000"/>
                                        <p:tgtEl>
                                          <p:spTgt spid="2">
                                            <p:txEl>
                                              <p:pRg st="6" end="6"/>
                                            </p:txEl>
                                          </p:spTgt>
                                        </p:tgtEl>
                                      </p:cBhvr>
                                    </p:animEffect>
                                  </p:childTnLst>
                                </p:cTn>
                              </p:par>
                              <p:par>
                                <p:cTn id="70" presetID="21" presetClass="entr" presetSubtype="1" fill="hold" nodeType="withEffect">
                                  <p:stCondLst>
                                    <p:cond delay="0"/>
                                  </p:stCondLst>
                                  <p:childTnLst>
                                    <p:set>
                                      <p:cBhvr>
                                        <p:cTn id="71" dur="1" fill="hold">
                                          <p:stCondLst>
                                            <p:cond delay="0"/>
                                          </p:stCondLst>
                                        </p:cTn>
                                        <p:tgtEl>
                                          <p:spTgt spid="2">
                                            <p:txEl>
                                              <p:pRg st="7" end="7"/>
                                            </p:txEl>
                                          </p:spTgt>
                                        </p:tgtEl>
                                        <p:attrNameLst>
                                          <p:attrName>style.visibility</p:attrName>
                                        </p:attrNameLst>
                                      </p:cBhvr>
                                      <p:to>
                                        <p:strVal val="visible"/>
                                      </p:to>
                                    </p:set>
                                    <p:animEffect transition="in" filter="wheel(1)">
                                      <p:cBhvr>
                                        <p:cTn id="72" dur="2000"/>
                                        <p:tgtEl>
                                          <p:spTgt spid="2">
                                            <p:txEl>
                                              <p:pRg st="7" end="7"/>
                                            </p:txEl>
                                          </p:spTgt>
                                        </p:tgtEl>
                                      </p:cBhvr>
                                    </p:animEffect>
                                  </p:childTnLst>
                                </p:cTn>
                              </p:par>
                              <p:par>
                                <p:cTn id="73" presetID="21" presetClass="entr" presetSubtype="1" fill="hold" nodeType="withEffect">
                                  <p:stCondLst>
                                    <p:cond delay="0"/>
                                  </p:stCondLst>
                                  <p:childTnLst>
                                    <p:set>
                                      <p:cBhvr>
                                        <p:cTn id="74" dur="1" fill="hold">
                                          <p:stCondLst>
                                            <p:cond delay="0"/>
                                          </p:stCondLst>
                                        </p:cTn>
                                        <p:tgtEl>
                                          <p:spTgt spid="2">
                                            <p:txEl>
                                              <p:pRg st="8" end="8"/>
                                            </p:txEl>
                                          </p:spTgt>
                                        </p:tgtEl>
                                        <p:attrNameLst>
                                          <p:attrName>style.visibility</p:attrName>
                                        </p:attrNameLst>
                                      </p:cBhvr>
                                      <p:to>
                                        <p:strVal val="visible"/>
                                      </p:to>
                                    </p:set>
                                    <p:animEffect transition="in" filter="wheel(1)">
                                      <p:cBhvr>
                                        <p:cTn id="75" dur="2000"/>
                                        <p:tgtEl>
                                          <p:spTgt spid="2">
                                            <p:txEl>
                                              <p:pRg st="8" end="8"/>
                                            </p:txEl>
                                          </p:spTgt>
                                        </p:tgtEl>
                                      </p:cBhvr>
                                    </p:animEffect>
                                  </p:childTnLst>
                                </p:cTn>
                              </p:par>
                              <p:par>
                                <p:cTn id="76" presetID="21" presetClass="entr" presetSubtype="1" fill="hold" nodeType="withEffect">
                                  <p:stCondLst>
                                    <p:cond delay="0"/>
                                  </p:stCondLst>
                                  <p:childTnLst>
                                    <p:set>
                                      <p:cBhvr>
                                        <p:cTn id="77" dur="1" fill="hold">
                                          <p:stCondLst>
                                            <p:cond delay="0"/>
                                          </p:stCondLst>
                                        </p:cTn>
                                        <p:tgtEl>
                                          <p:spTgt spid="2">
                                            <p:txEl>
                                              <p:pRg st="9" end="9"/>
                                            </p:txEl>
                                          </p:spTgt>
                                        </p:tgtEl>
                                        <p:attrNameLst>
                                          <p:attrName>style.visibility</p:attrName>
                                        </p:attrNameLst>
                                      </p:cBhvr>
                                      <p:to>
                                        <p:strVal val="visible"/>
                                      </p:to>
                                    </p:set>
                                    <p:animEffect transition="in" filter="wheel(1)">
                                      <p:cBhvr>
                                        <p:cTn id="78" dur="2000"/>
                                        <p:tgtEl>
                                          <p:spTgt spid="2">
                                            <p:txEl>
                                              <p:pRg st="9" end="9"/>
                                            </p:txEl>
                                          </p:spTgt>
                                        </p:tgtEl>
                                      </p:cBhvr>
                                    </p:animEffect>
                                  </p:childTnLst>
                                </p:cTn>
                              </p:par>
                              <p:par>
                                <p:cTn id="79" presetID="21" presetClass="entr" presetSubtype="1" fill="hold" nodeType="withEffect">
                                  <p:stCondLst>
                                    <p:cond delay="0"/>
                                  </p:stCondLst>
                                  <p:childTnLst>
                                    <p:set>
                                      <p:cBhvr>
                                        <p:cTn id="80" dur="1" fill="hold">
                                          <p:stCondLst>
                                            <p:cond delay="0"/>
                                          </p:stCondLst>
                                        </p:cTn>
                                        <p:tgtEl>
                                          <p:spTgt spid="2">
                                            <p:txEl>
                                              <p:pRg st="10" end="10"/>
                                            </p:txEl>
                                          </p:spTgt>
                                        </p:tgtEl>
                                        <p:attrNameLst>
                                          <p:attrName>style.visibility</p:attrName>
                                        </p:attrNameLst>
                                      </p:cBhvr>
                                      <p:to>
                                        <p:strVal val="visible"/>
                                      </p:to>
                                    </p:set>
                                    <p:animEffect transition="in" filter="wheel(1)">
                                      <p:cBhvr>
                                        <p:cTn id="81" dur="20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297" y="612776"/>
            <a:ext cx="7605728" cy="5755422"/>
          </a:xfrm>
          <a:prstGeom prst="rect">
            <a:avLst/>
          </a:prstGeom>
        </p:spPr>
        <p:txBody>
          <a:bodyPr wrap="square">
            <a:spAutoFit/>
          </a:bodyPr>
          <a:lstStyle/>
          <a:p>
            <a:pPr lvl="2" fontAlgn="base">
              <a:spcBef>
                <a:spcPct val="0"/>
              </a:spcBef>
              <a:spcAft>
                <a:spcPct val="0"/>
              </a:spcAft>
              <a:defRPr/>
            </a:pPr>
            <a:r>
              <a:rPr lang="ar-EG" sz="3600" b="1" dirty="0" smtClean="0">
                <a:solidFill>
                  <a:srgbClr val="000000"/>
                </a:solidFill>
              </a:rPr>
              <a:t>4- </a:t>
            </a:r>
            <a:r>
              <a:rPr lang="ar-EG" sz="3600" b="1" dirty="0">
                <a:solidFill>
                  <a:srgbClr val="000000"/>
                </a:solidFill>
              </a:rPr>
              <a:t>استخدام الوسائل التعليمية</a:t>
            </a:r>
            <a:r>
              <a:rPr lang="ar-EG" sz="3600" b="1" dirty="0" smtClean="0">
                <a:solidFill>
                  <a:srgbClr val="000000"/>
                </a:solidFill>
              </a:rPr>
              <a:t>:</a:t>
            </a:r>
          </a:p>
          <a:p>
            <a:pPr algn="r" rtl="1" fontAlgn="base">
              <a:spcBef>
                <a:spcPct val="0"/>
              </a:spcBef>
              <a:spcAft>
                <a:spcPct val="0"/>
              </a:spcAft>
              <a:defRPr/>
            </a:pPr>
            <a:endParaRPr lang="en-US" sz="24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تهيئة الظروف المكانية المناسبة لاستخدام </a:t>
            </a:r>
            <a:r>
              <a:rPr lang="ar-EG" sz="2800" dirty="0" smtClean="0">
                <a:solidFill>
                  <a:srgbClr val="000000"/>
                </a:solidFill>
              </a:rPr>
              <a:t>الوسائل.</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استخدام الوسائل في الوقت المناسب من </a:t>
            </a:r>
            <a:r>
              <a:rPr lang="ar-EG" sz="2800" dirty="0" smtClean="0">
                <a:solidFill>
                  <a:srgbClr val="000000"/>
                </a:solidFill>
              </a:rPr>
              <a:t>الدرس.</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عرض الوسائل في مكان مناسب بحيث يراها جميع </a:t>
            </a:r>
            <a:r>
              <a:rPr lang="ar-EG" sz="2800" dirty="0" smtClean="0">
                <a:solidFill>
                  <a:srgbClr val="000000"/>
                </a:solidFill>
              </a:rPr>
              <a:t>الطلاب.</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عرض الوسائل بسرعة مناسبة حتى يتمكن جميع الطلاب من متابعة </a:t>
            </a:r>
            <a:r>
              <a:rPr lang="ar-EG" sz="2800" dirty="0" smtClean="0">
                <a:solidFill>
                  <a:srgbClr val="000000"/>
                </a:solidFill>
              </a:rPr>
              <a:t>العرض.</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إتاحة الفرصة للطلاب للمشاركة في استخدام بعض الوسائل أثناء العرض.</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استخدام السبورة بنظام حيث يمكن تقسيمها إلى قسمين أحدهما ثابت لكتابة الملخص السبوري والآخر متغير لكتابة المصطلحات أو المعادلات أو الرسوم، ويمكن إضافة قسم ثالث لكتابة الأنشطة اللاصفية.</a:t>
            </a:r>
            <a:endParaRPr lang="en-US" sz="2800" dirty="0">
              <a:solidFill>
                <a:srgbClr val="000000"/>
              </a:solidFill>
            </a:endParaRPr>
          </a:p>
        </p:txBody>
      </p:sp>
    </p:spTree>
    <p:extLst>
      <p:ext uri="{BB962C8B-B14F-4D97-AF65-F5344CB8AC3E}">
        <p14:creationId xmlns="" xmlns:p14="http://schemas.microsoft.com/office/powerpoint/2010/main" val="276787927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heel(1)">
                                      <p:cBhvr>
                                        <p:cTn id="17" dur="20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heel(1)">
                                      <p:cBhvr>
                                        <p:cTn id="27" dur="2000"/>
                                        <p:tgtEl>
                                          <p:spTgt spid="2">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wheel(1)">
                                      <p:cBhvr>
                                        <p:cTn id="32" dur="2000"/>
                                        <p:tgtEl>
                                          <p:spTgt spid="2">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wheel(1)">
                                      <p:cBhvr>
                                        <p:cTn id="37"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928670"/>
            <a:ext cx="7643866" cy="5324535"/>
          </a:xfrm>
          <a:prstGeom prst="rect">
            <a:avLst/>
          </a:prstGeom>
        </p:spPr>
        <p:txBody>
          <a:bodyPr wrap="square">
            <a:spAutoFit/>
          </a:bodyPr>
          <a:lstStyle/>
          <a:p>
            <a:pPr fontAlgn="base">
              <a:spcBef>
                <a:spcPct val="0"/>
              </a:spcBef>
              <a:spcAft>
                <a:spcPct val="0"/>
              </a:spcAft>
              <a:defRPr/>
            </a:pPr>
            <a:r>
              <a:rPr lang="ar-EG" sz="3600" b="1" dirty="0">
                <a:solidFill>
                  <a:srgbClr val="000000"/>
                </a:solidFill>
              </a:rPr>
              <a:t>5- </a:t>
            </a:r>
            <a:r>
              <a:rPr lang="ar-EG" sz="3600" b="1" dirty="0" smtClean="0">
                <a:solidFill>
                  <a:srgbClr val="000000"/>
                </a:solidFill>
              </a:rPr>
              <a:t>ضبط </a:t>
            </a:r>
            <a:r>
              <a:rPr lang="ar-EG" sz="3600" b="1" dirty="0" smtClean="0">
                <a:solidFill>
                  <a:srgbClr val="000000"/>
                </a:solidFill>
              </a:rPr>
              <a:t>الصف وإدارة بيئة التعلم </a:t>
            </a:r>
            <a:r>
              <a:rPr lang="ar-EG" sz="3600" dirty="0" smtClean="0">
                <a:solidFill>
                  <a:srgbClr val="000000"/>
                </a:solidFill>
              </a:rPr>
              <a:t>:</a:t>
            </a:r>
          </a:p>
          <a:p>
            <a:pPr algn="r" rtl="1" fontAlgn="base">
              <a:spcBef>
                <a:spcPct val="0"/>
              </a:spcBef>
              <a:spcAft>
                <a:spcPct val="0"/>
              </a:spcAft>
              <a:defRPr/>
            </a:pPr>
            <a:endParaRPr lang="en-US" sz="24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معاملة الطلاب معاملة حسنة، وتجنب السخرية والاستهزاء بهم.</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ضبط سلوك الطلاب داخل الصف وذلك بإظهار السلوك المرغوب فيه بالمدح والثناء المعتدل وتجاهل السلوك غير السوي.</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توفير النظام </a:t>
            </a:r>
            <a:r>
              <a:rPr lang="ar-EG" sz="2800" dirty="0" smtClean="0">
                <a:solidFill>
                  <a:srgbClr val="000000"/>
                </a:solidFill>
              </a:rPr>
              <a:t>والهدوء </a:t>
            </a:r>
            <a:r>
              <a:rPr lang="ar-EG" sz="2800" dirty="0">
                <a:solidFill>
                  <a:srgbClr val="000000"/>
                </a:solidFill>
              </a:rPr>
              <a:t>داخل الصف، ومعالجة </a:t>
            </a:r>
            <a:r>
              <a:rPr lang="ar-EG" sz="2800" dirty="0" smtClean="0">
                <a:solidFill>
                  <a:srgbClr val="000000"/>
                </a:solidFill>
              </a:rPr>
              <a:t>المشكلات السلوكية </a:t>
            </a:r>
            <a:r>
              <a:rPr lang="ar-EG" sz="2800" dirty="0">
                <a:solidFill>
                  <a:srgbClr val="000000"/>
                </a:solidFill>
              </a:rPr>
              <a:t>عند </a:t>
            </a:r>
            <a:r>
              <a:rPr lang="ar-EG" sz="2800" dirty="0" smtClean="0">
                <a:solidFill>
                  <a:srgbClr val="000000"/>
                </a:solidFill>
              </a:rPr>
              <a:t>الطلاب.</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تجنب المناقشة الفردية مع طالب أو أكثر وإهمال بقية </a:t>
            </a:r>
            <a:r>
              <a:rPr lang="ar-EG" sz="2800" dirty="0" smtClean="0">
                <a:solidFill>
                  <a:srgbClr val="000000"/>
                </a:solidFill>
              </a:rPr>
              <a:t>الطلاب.</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السماح للطالب بإبداء رأيه </a:t>
            </a:r>
            <a:r>
              <a:rPr lang="ar-EG" sz="2800" dirty="0" smtClean="0">
                <a:solidFill>
                  <a:srgbClr val="000000"/>
                </a:solidFill>
              </a:rPr>
              <a:t>ومناقشته بحرية </a:t>
            </a:r>
            <a:r>
              <a:rPr lang="ar-EG" sz="2800" dirty="0">
                <a:solidFill>
                  <a:srgbClr val="000000"/>
                </a:solidFill>
              </a:rPr>
              <a:t>أثناء الدرس.</a:t>
            </a:r>
            <a:endParaRPr lang="en-US" sz="2800" dirty="0">
              <a:solidFill>
                <a:srgbClr val="000000"/>
              </a:solidFill>
            </a:endParaRPr>
          </a:p>
          <a:p>
            <a:pPr marL="342900" indent="-342900" algn="just" rtl="1" fontAlgn="base">
              <a:spcBef>
                <a:spcPct val="0"/>
              </a:spcBef>
              <a:spcAft>
                <a:spcPct val="0"/>
              </a:spcAft>
              <a:buFont typeface="Arial" pitchFamily="34" charset="0"/>
              <a:buChar char="•"/>
              <a:defRPr/>
            </a:pPr>
            <a:r>
              <a:rPr lang="ar-EG" sz="2800" dirty="0">
                <a:solidFill>
                  <a:srgbClr val="000000"/>
                </a:solidFill>
              </a:rPr>
              <a:t>الثقة في النفس باعتدال، </a:t>
            </a:r>
            <a:r>
              <a:rPr lang="ar-EG" sz="2800" dirty="0" smtClean="0">
                <a:solidFill>
                  <a:srgbClr val="000000"/>
                </a:solidFill>
              </a:rPr>
              <a:t>ويساعد </a:t>
            </a:r>
            <a:r>
              <a:rPr lang="ar-EG" sz="2800" dirty="0">
                <a:solidFill>
                  <a:srgbClr val="000000"/>
                </a:solidFill>
              </a:rPr>
              <a:t>في الثقة بالنفس الإعداد الجيد للدرس قبل </a:t>
            </a:r>
            <a:r>
              <a:rPr lang="ar-EG" sz="2800" dirty="0" smtClean="0">
                <a:solidFill>
                  <a:srgbClr val="000000"/>
                </a:solidFill>
              </a:rPr>
              <a:t>تنفيذه.</a:t>
            </a:r>
            <a:endParaRPr lang="en-US" sz="2800" dirty="0">
              <a:solidFill>
                <a:srgbClr val="000000"/>
              </a:solidFill>
            </a:endParaRPr>
          </a:p>
        </p:txBody>
      </p:sp>
    </p:spTree>
    <p:extLst>
      <p:ext uri="{BB962C8B-B14F-4D97-AF65-F5344CB8AC3E}">
        <p14:creationId xmlns="" xmlns:p14="http://schemas.microsoft.com/office/powerpoint/2010/main" val="315960543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heel(1)">
                                      <p:cBhvr>
                                        <p:cTn id="17" dur="20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heel(1)">
                                      <p:cBhvr>
                                        <p:cTn id="27" dur="2000"/>
                                        <p:tgtEl>
                                          <p:spTgt spid="2">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wheel(1)">
                                      <p:cBhvr>
                                        <p:cTn id="32" dur="2000"/>
                                        <p:tgtEl>
                                          <p:spTgt spid="2">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wheel(1)">
                                      <p:cBhvr>
                                        <p:cTn id="37"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a:spLocks noChangeArrowheads="1"/>
          </p:cNvSpPr>
          <p:nvPr/>
        </p:nvSpPr>
        <p:spPr bwMode="auto">
          <a:xfrm>
            <a:off x="428596" y="285728"/>
            <a:ext cx="7951215" cy="3046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pPr algn="ctr" rtl="1" fontAlgn="base">
              <a:spcBef>
                <a:spcPct val="0"/>
              </a:spcBef>
              <a:spcAft>
                <a:spcPct val="0"/>
              </a:spcAft>
            </a:pPr>
            <a:r>
              <a:rPr lang="ar-EG" sz="3200" b="1" dirty="0" smtClean="0">
                <a:solidFill>
                  <a:srgbClr val="C00000"/>
                </a:solidFill>
                <a:cs typeface="Times New Roman" pitchFamily="18" charset="0"/>
              </a:rPr>
              <a:t>أساليب ضبط الصف وادارة بيئة التعلم</a:t>
            </a:r>
            <a:endParaRPr lang="ar-EG" sz="3200" dirty="0" smtClean="0">
              <a:solidFill>
                <a:srgbClr val="C00000"/>
              </a:solidFill>
              <a:cs typeface="Times New Roman" pitchFamily="18" charset="0"/>
            </a:endParaRPr>
          </a:p>
          <a:p>
            <a:pPr algn="r" rtl="1" fontAlgn="base">
              <a:spcBef>
                <a:spcPct val="0"/>
              </a:spcBef>
              <a:spcAft>
                <a:spcPct val="0"/>
              </a:spcAft>
            </a:pPr>
            <a:r>
              <a:rPr lang="ar-EG" sz="1400" dirty="0" smtClean="0">
                <a:solidFill>
                  <a:srgbClr val="C00000"/>
                </a:solidFill>
                <a:cs typeface="Times New Roman" pitchFamily="18" charset="0"/>
              </a:rPr>
              <a:t>  </a:t>
            </a:r>
            <a:endParaRPr lang="ar-EG" sz="3200" dirty="0" smtClean="0">
              <a:solidFill>
                <a:srgbClr val="000000"/>
              </a:solidFill>
              <a:cs typeface="Times New Roman" pitchFamily="18" charset="0"/>
            </a:endParaRPr>
          </a:p>
          <a:p>
            <a:pPr algn="r" rtl="1" fontAlgn="base">
              <a:spcBef>
                <a:spcPct val="0"/>
              </a:spcBef>
              <a:spcAft>
                <a:spcPct val="0"/>
              </a:spcAft>
            </a:pPr>
            <a:endParaRPr lang="en-US" sz="1400" dirty="0">
              <a:solidFill>
                <a:srgbClr val="000000"/>
              </a:solidFill>
            </a:endParaRPr>
          </a:p>
          <a:p>
            <a:pPr algn="r" rtl="1" eaLnBrk="0" fontAlgn="base" hangingPunct="0">
              <a:spcBef>
                <a:spcPct val="0"/>
              </a:spcBef>
              <a:spcAft>
                <a:spcPct val="0"/>
              </a:spcAft>
            </a:pPr>
            <a:r>
              <a:rPr lang="ar-EG" sz="3200" b="1" dirty="0">
                <a:solidFill>
                  <a:srgbClr val="000000"/>
                </a:solidFill>
                <a:cs typeface="Times New Roman" pitchFamily="18" charset="0"/>
              </a:rPr>
              <a:t>(أ) استخدام التعزيز لتعديل السلوك:</a:t>
            </a:r>
            <a:endParaRPr lang="en-US" sz="1400" dirty="0">
              <a:solidFill>
                <a:srgbClr val="000000"/>
              </a:solidFill>
            </a:endParaRPr>
          </a:p>
          <a:p>
            <a:pPr algn="r" rtl="1" eaLnBrk="0" fontAlgn="base" hangingPunct="0">
              <a:spcBef>
                <a:spcPct val="0"/>
              </a:spcBef>
              <a:spcAft>
                <a:spcPct val="0"/>
              </a:spcAft>
            </a:pPr>
            <a:r>
              <a:rPr lang="ar-EG" sz="3200" dirty="0">
                <a:solidFill>
                  <a:srgbClr val="000000"/>
                </a:solidFill>
                <a:cs typeface="Times New Roman" pitchFamily="18" charset="0"/>
              </a:rPr>
              <a:t>     يمكن استخدام التعزيز الإيجابي أو التعزيز السلبي لتعديل </a:t>
            </a:r>
            <a:br>
              <a:rPr lang="ar-EG" sz="3200" dirty="0">
                <a:solidFill>
                  <a:srgbClr val="000000"/>
                </a:solidFill>
                <a:cs typeface="Times New Roman" pitchFamily="18" charset="0"/>
              </a:rPr>
            </a:br>
            <a:r>
              <a:rPr lang="ar-EG" sz="3200" dirty="0">
                <a:solidFill>
                  <a:srgbClr val="000000"/>
                </a:solidFill>
                <a:cs typeface="Times New Roman" pitchFamily="18" charset="0"/>
              </a:rPr>
              <a:t>السلوك كما يلي:</a:t>
            </a:r>
            <a:endParaRPr lang="en-US" sz="1400" dirty="0">
              <a:solidFill>
                <a:srgbClr val="000000"/>
              </a:solidFill>
            </a:endParaRPr>
          </a:p>
          <a:p>
            <a:pPr algn="r" rtl="1" eaLnBrk="0" fontAlgn="base" hangingPunct="0">
              <a:spcBef>
                <a:spcPct val="0"/>
              </a:spcBef>
              <a:spcAft>
                <a:spcPct val="0"/>
              </a:spcAft>
            </a:pPr>
            <a:r>
              <a:rPr lang="ar-EG" sz="3200" b="1" dirty="0" smtClean="0">
                <a:solidFill>
                  <a:srgbClr val="000000"/>
                </a:solidFill>
                <a:cs typeface="Times New Roman" pitchFamily="18" charset="0"/>
              </a:rPr>
              <a:t>            - التعزيز </a:t>
            </a:r>
            <a:r>
              <a:rPr lang="ar-EG" sz="3200" b="1" dirty="0">
                <a:solidFill>
                  <a:srgbClr val="000000"/>
                </a:solidFill>
                <a:cs typeface="Times New Roman" pitchFamily="18" charset="0"/>
              </a:rPr>
              <a:t>الإيجابي</a:t>
            </a:r>
            <a:endParaRPr lang="en-US" sz="1400" dirty="0">
              <a:solidFill>
                <a:srgbClr val="000000"/>
              </a:solidFill>
            </a:endParaRPr>
          </a:p>
        </p:txBody>
      </p:sp>
      <p:sp>
        <p:nvSpPr>
          <p:cNvPr id="15" name="Rectangle 10"/>
          <p:cNvSpPr>
            <a:spLocks noChangeArrowheads="1"/>
          </p:cNvSpPr>
          <p:nvPr/>
        </p:nvSpPr>
        <p:spPr bwMode="auto">
          <a:xfrm>
            <a:off x="6215074" y="5000636"/>
            <a:ext cx="2357454" cy="571500"/>
          </a:xfrm>
          <a:prstGeom prst="rect">
            <a:avLst/>
          </a:prstGeom>
          <a:solidFill>
            <a:schemeClr val="bg1">
              <a:lumMod val="75000"/>
            </a:schemeClr>
          </a:solidFill>
          <a:ln w="9525">
            <a:solidFill>
              <a:srgbClr val="000000"/>
            </a:solidFill>
            <a:miter lim="800000"/>
            <a:headEnd/>
            <a:tailEnd/>
          </a:ln>
        </p:spPr>
        <p:txBody>
          <a:bodyPr/>
          <a:lstStyle/>
          <a:p>
            <a:pPr algn="ctr" rtl="1" fontAlgn="base">
              <a:spcBef>
                <a:spcPct val="0"/>
              </a:spcBef>
              <a:spcAft>
                <a:spcPct val="0"/>
              </a:spcAft>
            </a:pPr>
            <a:r>
              <a:rPr lang="ar-EG" sz="1600" b="1" dirty="0">
                <a:solidFill>
                  <a:srgbClr val="000000"/>
                </a:solidFill>
                <a:cs typeface="Times New Roman" pitchFamily="18" charset="0"/>
              </a:rPr>
              <a:t>سلوك التلميذ المرغوب فيه</a:t>
            </a:r>
            <a:endParaRPr lang="ar-EG" sz="2400" dirty="0">
              <a:solidFill>
                <a:srgbClr val="000000"/>
              </a:solidFill>
            </a:endParaRPr>
          </a:p>
        </p:txBody>
      </p:sp>
      <p:sp>
        <p:nvSpPr>
          <p:cNvPr id="16" name="Rectangle 9"/>
          <p:cNvSpPr>
            <a:spLocks noChangeArrowheads="1"/>
          </p:cNvSpPr>
          <p:nvPr/>
        </p:nvSpPr>
        <p:spPr bwMode="auto">
          <a:xfrm>
            <a:off x="4214810" y="3429000"/>
            <a:ext cx="1187450" cy="677862"/>
          </a:xfrm>
          <a:prstGeom prst="rect">
            <a:avLst/>
          </a:prstGeom>
          <a:solidFill>
            <a:srgbClr val="FFFFFF"/>
          </a:solidFill>
          <a:ln w="9525">
            <a:solidFill>
              <a:srgbClr val="000000"/>
            </a:solidFill>
            <a:miter lim="800000"/>
            <a:headEnd/>
            <a:tailEnd/>
          </a:ln>
        </p:spPr>
        <p:txBody>
          <a:bodyPr/>
          <a:lstStyle/>
          <a:p>
            <a:pPr algn="ctr" rtl="1" fontAlgn="base">
              <a:spcBef>
                <a:spcPct val="0"/>
              </a:spcBef>
              <a:spcAft>
                <a:spcPct val="0"/>
              </a:spcAft>
            </a:pPr>
            <a:r>
              <a:rPr lang="ar-EG" sz="1100" b="1" dirty="0">
                <a:solidFill>
                  <a:srgbClr val="000000"/>
                </a:solidFill>
                <a:cs typeface="Times New Roman" pitchFamily="18" charset="0"/>
              </a:rPr>
              <a:t>التعزيز الإيجابي</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ـــــــ</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تقديم مثير سار</a:t>
            </a:r>
            <a:endParaRPr lang="ar-EG" sz="1600" dirty="0">
              <a:solidFill>
                <a:srgbClr val="000000"/>
              </a:solidFill>
            </a:endParaRPr>
          </a:p>
        </p:txBody>
      </p:sp>
      <p:sp>
        <p:nvSpPr>
          <p:cNvPr id="17" name="Rectangle 8"/>
          <p:cNvSpPr>
            <a:spLocks noChangeArrowheads="1"/>
          </p:cNvSpPr>
          <p:nvPr/>
        </p:nvSpPr>
        <p:spPr bwMode="auto">
          <a:xfrm>
            <a:off x="1571604" y="3429000"/>
            <a:ext cx="1306513" cy="785818"/>
          </a:xfrm>
          <a:prstGeom prst="rect">
            <a:avLst/>
          </a:prstGeom>
          <a:solidFill>
            <a:srgbClr val="FFFFFF"/>
          </a:solidFill>
          <a:ln w="9525">
            <a:solidFill>
              <a:srgbClr val="000000"/>
            </a:solidFill>
            <a:miter lim="800000"/>
            <a:headEnd/>
            <a:tailEnd/>
          </a:ln>
        </p:spPr>
        <p:txBody>
          <a:bodyPr/>
          <a:lstStyle/>
          <a:p>
            <a:pPr algn="ctr" rtl="1" fontAlgn="base">
              <a:spcBef>
                <a:spcPct val="0"/>
              </a:spcBef>
              <a:spcAft>
                <a:spcPct val="0"/>
              </a:spcAft>
            </a:pPr>
            <a:r>
              <a:rPr lang="ar-EG" sz="1100" b="1" dirty="0">
                <a:solidFill>
                  <a:srgbClr val="000000"/>
                </a:solidFill>
                <a:cs typeface="Times New Roman" pitchFamily="18" charset="0"/>
              </a:rPr>
              <a:t>النتيجة</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ــــــــــ</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تكرار السلوك المرغوب فيه</a:t>
            </a:r>
            <a:endParaRPr lang="ar-EG" sz="1600" dirty="0">
              <a:solidFill>
                <a:srgbClr val="000000"/>
              </a:solidFill>
            </a:endParaRPr>
          </a:p>
        </p:txBody>
      </p:sp>
      <p:sp>
        <p:nvSpPr>
          <p:cNvPr id="18" name="Rectangle 5"/>
          <p:cNvSpPr>
            <a:spLocks noChangeArrowheads="1"/>
          </p:cNvSpPr>
          <p:nvPr/>
        </p:nvSpPr>
        <p:spPr bwMode="auto">
          <a:xfrm>
            <a:off x="6324606" y="3429000"/>
            <a:ext cx="2195513" cy="571500"/>
          </a:xfrm>
          <a:prstGeom prst="rect">
            <a:avLst/>
          </a:prstGeom>
          <a:solidFill>
            <a:schemeClr val="bg1">
              <a:lumMod val="75000"/>
            </a:schemeClr>
          </a:solidFill>
          <a:ln w="9525">
            <a:solidFill>
              <a:srgbClr val="000000"/>
            </a:solidFill>
            <a:miter lim="800000"/>
            <a:headEnd/>
            <a:tailEnd/>
          </a:ln>
        </p:spPr>
        <p:txBody>
          <a:bodyPr/>
          <a:lstStyle/>
          <a:p>
            <a:pPr algn="ctr" rtl="1" fontAlgn="base">
              <a:spcBef>
                <a:spcPct val="0"/>
              </a:spcBef>
              <a:spcAft>
                <a:spcPct val="0"/>
              </a:spcAft>
            </a:pPr>
            <a:r>
              <a:rPr lang="ar-EG" sz="1600" b="1">
                <a:solidFill>
                  <a:srgbClr val="000000"/>
                </a:solidFill>
                <a:cs typeface="Times New Roman" pitchFamily="18" charset="0"/>
              </a:rPr>
              <a:t>سلوك التلميذ المرغوب فيه</a:t>
            </a:r>
            <a:endParaRPr lang="ar-EG" sz="2400">
              <a:solidFill>
                <a:srgbClr val="000000"/>
              </a:solidFill>
            </a:endParaRPr>
          </a:p>
        </p:txBody>
      </p:sp>
      <p:sp>
        <p:nvSpPr>
          <p:cNvPr id="19" name="Rectangle 4"/>
          <p:cNvSpPr>
            <a:spLocks noChangeArrowheads="1"/>
          </p:cNvSpPr>
          <p:nvPr/>
        </p:nvSpPr>
        <p:spPr bwMode="auto">
          <a:xfrm>
            <a:off x="4143372" y="4857760"/>
            <a:ext cx="1187450" cy="677863"/>
          </a:xfrm>
          <a:prstGeom prst="rect">
            <a:avLst/>
          </a:prstGeom>
          <a:solidFill>
            <a:srgbClr val="FFFFFF"/>
          </a:solidFill>
          <a:ln w="9525">
            <a:solidFill>
              <a:srgbClr val="000000"/>
            </a:solidFill>
            <a:miter lim="800000"/>
            <a:headEnd/>
            <a:tailEnd/>
          </a:ln>
        </p:spPr>
        <p:txBody>
          <a:bodyPr/>
          <a:lstStyle/>
          <a:p>
            <a:pPr algn="ctr" rtl="1" fontAlgn="base">
              <a:spcBef>
                <a:spcPct val="0"/>
              </a:spcBef>
              <a:spcAft>
                <a:spcPct val="0"/>
              </a:spcAft>
            </a:pPr>
            <a:r>
              <a:rPr lang="ar-EG" sz="1100" b="1" dirty="0">
                <a:solidFill>
                  <a:srgbClr val="000000"/>
                </a:solidFill>
                <a:cs typeface="Times New Roman" pitchFamily="18" charset="0"/>
              </a:rPr>
              <a:t>التعزيز السلبي</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ـــــــ</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استبعاد مثير غير سار</a:t>
            </a:r>
            <a:endParaRPr lang="ar-EG" sz="1600" dirty="0">
              <a:solidFill>
                <a:srgbClr val="000000"/>
              </a:solidFill>
            </a:endParaRPr>
          </a:p>
        </p:txBody>
      </p:sp>
      <p:sp>
        <p:nvSpPr>
          <p:cNvPr id="20" name="Rectangle 3"/>
          <p:cNvSpPr>
            <a:spLocks noChangeArrowheads="1"/>
          </p:cNvSpPr>
          <p:nvPr/>
        </p:nvSpPr>
        <p:spPr bwMode="auto">
          <a:xfrm>
            <a:off x="1643042" y="4857760"/>
            <a:ext cx="1306512" cy="785818"/>
          </a:xfrm>
          <a:prstGeom prst="rect">
            <a:avLst/>
          </a:prstGeom>
          <a:solidFill>
            <a:srgbClr val="FFFFFF"/>
          </a:solidFill>
          <a:ln w="9525">
            <a:solidFill>
              <a:srgbClr val="000000"/>
            </a:solidFill>
            <a:miter lim="800000"/>
            <a:headEnd/>
            <a:tailEnd/>
          </a:ln>
        </p:spPr>
        <p:txBody>
          <a:bodyPr/>
          <a:lstStyle/>
          <a:p>
            <a:pPr algn="ctr" rtl="1" fontAlgn="base">
              <a:spcBef>
                <a:spcPct val="0"/>
              </a:spcBef>
              <a:spcAft>
                <a:spcPct val="0"/>
              </a:spcAft>
            </a:pPr>
            <a:r>
              <a:rPr lang="ar-EG" sz="1100" b="1" dirty="0">
                <a:solidFill>
                  <a:srgbClr val="000000"/>
                </a:solidFill>
                <a:cs typeface="Times New Roman" pitchFamily="18" charset="0"/>
              </a:rPr>
              <a:t>النتيجة</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ــــــــــ</a:t>
            </a:r>
            <a:endParaRPr lang="fr-FR" sz="700" dirty="0">
              <a:solidFill>
                <a:srgbClr val="000000"/>
              </a:solidFill>
            </a:endParaRPr>
          </a:p>
          <a:p>
            <a:pPr algn="ctr" rtl="1" eaLnBrk="0" fontAlgn="base" hangingPunct="0">
              <a:spcBef>
                <a:spcPct val="0"/>
              </a:spcBef>
              <a:spcAft>
                <a:spcPct val="0"/>
              </a:spcAft>
            </a:pPr>
            <a:r>
              <a:rPr lang="ar-EG" sz="1100" b="1" dirty="0">
                <a:solidFill>
                  <a:srgbClr val="000000"/>
                </a:solidFill>
                <a:cs typeface="Times New Roman" pitchFamily="18" charset="0"/>
              </a:rPr>
              <a:t>تكرار السلوك المرغوب فيه</a:t>
            </a:r>
            <a:endParaRPr lang="ar-EG" sz="1600" dirty="0">
              <a:solidFill>
                <a:srgbClr val="000000"/>
              </a:solidFill>
            </a:endParaRPr>
          </a:p>
        </p:txBody>
      </p:sp>
      <p:sp>
        <p:nvSpPr>
          <p:cNvPr id="22" name="Line 6"/>
          <p:cNvSpPr>
            <a:spLocks noChangeShapeType="1"/>
          </p:cNvSpPr>
          <p:nvPr/>
        </p:nvSpPr>
        <p:spPr bwMode="auto">
          <a:xfrm flipH="1">
            <a:off x="3357554" y="5286388"/>
            <a:ext cx="593725" cy="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ar-EG">
              <a:solidFill>
                <a:srgbClr val="000000"/>
              </a:solidFill>
            </a:endParaRPr>
          </a:p>
        </p:txBody>
      </p:sp>
      <p:sp>
        <p:nvSpPr>
          <p:cNvPr id="23" name="Line 2"/>
          <p:cNvSpPr>
            <a:spLocks noChangeShapeType="1"/>
          </p:cNvSpPr>
          <p:nvPr/>
        </p:nvSpPr>
        <p:spPr bwMode="auto">
          <a:xfrm flipH="1">
            <a:off x="5989646" y="5172075"/>
            <a:ext cx="166687" cy="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ar-EG">
              <a:solidFill>
                <a:srgbClr val="000000"/>
              </a:solidFill>
            </a:endParaRPr>
          </a:p>
        </p:txBody>
      </p:sp>
      <p:sp>
        <p:nvSpPr>
          <p:cNvPr id="25" name="Rectangle 15"/>
          <p:cNvSpPr>
            <a:spLocks noChangeArrowheads="1"/>
          </p:cNvSpPr>
          <p:nvPr/>
        </p:nvSpPr>
        <p:spPr bwMode="auto">
          <a:xfrm>
            <a:off x="3643306" y="4214818"/>
            <a:ext cx="3613150"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pPr algn="r" rtl="1" eaLnBrk="0" fontAlgn="base" hangingPunct="0">
              <a:spcBef>
                <a:spcPct val="0"/>
              </a:spcBef>
              <a:spcAft>
                <a:spcPct val="0"/>
              </a:spcAft>
            </a:pPr>
            <a:r>
              <a:rPr lang="ar-EG" sz="3200" b="1" dirty="0" smtClean="0">
                <a:solidFill>
                  <a:srgbClr val="000000"/>
                </a:solidFill>
                <a:cs typeface="Times New Roman" pitchFamily="18" charset="0"/>
              </a:rPr>
              <a:t>- التعزيز </a:t>
            </a:r>
            <a:r>
              <a:rPr lang="ar-EG" sz="3200" b="1" dirty="0">
                <a:solidFill>
                  <a:srgbClr val="000000"/>
                </a:solidFill>
                <a:cs typeface="Times New Roman" pitchFamily="18" charset="0"/>
              </a:rPr>
              <a:t>السلبي</a:t>
            </a:r>
            <a:endParaRPr lang="en-US" sz="1400" dirty="0">
              <a:solidFill>
                <a:srgbClr val="000000"/>
              </a:solidFill>
            </a:endParaRPr>
          </a:p>
        </p:txBody>
      </p:sp>
      <p:sp>
        <p:nvSpPr>
          <p:cNvPr id="58380" name="Rectangle 19"/>
          <p:cNvSpPr>
            <a:spLocks noChangeArrowheads="1"/>
          </p:cNvSpPr>
          <p:nvPr/>
        </p:nvSpPr>
        <p:spPr bwMode="auto">
          <a:xfrm>
            <a:off x="195619" y="3011307"/>
            <a:ext cx="223203" cy="8771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r>
              <a:rPr lang="en-US" sz="700">
                <a:solidFill>
                  <a:srgbClr val="000000"/>
                </a:solidFill>
              </a:rPr>
              <a:t/>
            </a:r>
            <a:br>
              <a:rPr lang="en-US" sz="700">
                <a:solidFill>
                  <a:srgbClr val="000000"/>
                </a:solidFill>
              </a:rPr>
            </a:br>
            <a:endParaRPr lang="en-US" sz="1600">
              <a:solidFill>
                <a:srgbClr val="000000"/>
              </a:solidFill>
            </a:endParaRPr>
          </a:p>
          <a:p>
            <a:pPr rtl="1" eaLnBrk="0" fontAlgn="base" hangingPunct="0">
              <a:spcBef>
                <a:spcPct val="0"/>
              </a:spcBef>
              <a:spcAft>
                <a:spcPct val="0"/>
              </a:spcAft>
            </a:pPr>
            <a:r>
              <a:rPr lang="ar-EG" sz="1200" b="1">
                <a:solidFill>
                  <a:srgbClr val="000000"/>
                </a:solidFill>
                <a:cs typeface="Times New Roman" pitchFamily="18" charset="0"/>
              </a:rPr>
              <a:t> </a:t>
            </a:r>
            <a:endParaRPr lang="en-US" sz="700">
              <a:solidFill>
                <a:srgbClr val="000000"/>
              </a:solidFill>
            </a:endParaRPr>
          </a:p>
          <a:p>
            <a:pPr eaLnBrk="0" fontAlgn="base" hangingPunct="0">
              <a:spcBef>
                <a:spcPct val="0"/>
              </a:spcBef>
              <a:spcAft>
                <a:spcPct val="0"/>
              </a:spcAft>
            </a:pPr>
            <a:endParaRPr lang="en-US" sz="1600">
              <a:solidFill>
                <a:srgbClr val="000000"/>
              </a:solidFill>
            </a:endParaRPr>
          </a:p>
        </p:txBody>
      </p:sp>
      <p:sp>
        <p:nvSpPr>
          <p:cNvPr id="28" name="Line 2"/>
          <p:cNvSpPr>
            <a:spLocks noChangeShapeType="1"/>
          </p:cNvSpPr>
          <p:nvPr/>
        </p:nvSpPr>
        <p:spPr bwMode="auto">
          <a:xfrm flipH="1">
            <a:off x="3143240" y="3786190"/>
            <a:ext cx="890588" cy="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ar-EG">
              <a:solidFill>
                <a:srgbClr val="000000"/>
              </a:solidFill>
            </a:endParaRPr>
          </a:p>
        </p:txBody>
      </p:sp>
      <p:sp>
        <p:nvSpPr>
          <p:cNvPr id="29" name="Line 2"/>
          <p:cNvSpPr>
            <a:spLocks noChangeShapeType="1"/>
          </p:cNvSpPr>
          <p:nvPr/>
        </p:nvSpPr>
        <p:spPr bwMode="auto">
          <a:xfrm flipH="1">
            <a:off x="5894388" y="3763963"/>
            <a:ext cx="260350" cy="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ar-EG">
              <a:solidFill>
                <a:srgbClr val="000000"/>
              </a:solidFill>
            </a:endParaRPr>
          </a:p>
        </p:txBody>
      </p:sp>
    </p:spTree>
    <p:extLst>
      <p:ext uri="{BB962C8B-B14F-4D97-AF65-F5344CB8AC3E}">
        <p14:creationId xmlns="" xmlns:p14="http://schemas.microsoft.com/office/powerpoint/2010/main" val="217601289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circle(in)">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circle(in)">
                                      <p:cBhvr>
                                        <p:cTn id="12" dur="2000"/>
                                        <p:tgtEl>
                                          <p:spTgt spid="1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animEffect transition="in" filter="circle(in)">
                                      <p:cBhvr>
                                        <p:cTn id="17" dur="2000"/>
                                        <p:tgtEl>
                                          <p:spTgt spid="1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2">
                                            <p:txEl>
                                              <p:pRg st="4" end="4"/>
                                            </p:txEl>
                                          </p:spTgt>
                                        </p:tgtEl>
                                        <p:attrNameLst>
                                          <p:attrName>style.visibility</p:attrName>
                                        </p:attrNameLst>
                                      </p:cBhvr>
                                      <p:to>
                                        <p:strVal val="visible"/>
                                      </p:to>
                                    </p:set>
                                    <p:animEffect transition="in" filter="circle(in)">
                                      <p:cBhvr>
                                        <p:cTn id="22" dur="2000"/>
                                        <p:tgtEl>
                                          <p:spTgt spid="1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2">
                                            <p:txEl>
                                              <p:pRg st="5" end="5"/>
                                            </p:txEl>
                                          </p:spTgt>
                                        </p:tgtEl>
                                        <p:attrNameLst>
                                          <p:attrName>style.visibility</p:attrName>
                                        </p:attrNameLst>
                                      </p:cBhvr>
                                      <p:to>
                                        <p:strVal val="visible"/>
                                      </p:to>
                                    </p:set>
                                    <p:animEffect transition="in" filter="circle(in)">
                                      <p:cBhvr>
                                        <p:cTn id="27" dur="2000"/>
                                        <p:tgtEl>
                                          <p:spTgt spid="12">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barn(inVertical)">
                                      <p:cBhvr>
                                        <p:cTn id="35" dur="500"/>
                                        <p:tgtEl>
                                          <p:spTgt spid="29"/>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barn(inVertical)">
                                      <p:cBhvr>
                                        <p:cTn id="38" dur="500"/>
                                        <p:tgtEl>
                                          <p:spTgt spid="16"/>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barn(inVertical)">
                                      <p:cBhvr>
                                        <p:cTn id="41" dur="500"/>
                                        <p:tgtEl>
                                          <p:spTgt spid="28"/>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arn(inVertical)">
                                      <p:cBhvr>
                                        <p:cTn id="44" dur="500"/>
                                        <p:tgtEl>
                                          <p:spTgt spid="1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wipe(down)">
                                      <p:cBhvr>
                                        <p:cTn id="49" dur="500"/>
                                        <p:tgtEl>
                                          <p:spTgt spid="25"/>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1" presetClass="entr" presetSubtype="1"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wheel(1)">
                                      <p:cBhvr>
                                        <p:cTn id="54" dur="2000"/>
                                        <p:tgtEl>
                                          <p:spTgt spid="15"/>
                                        </p:tgtEl>
                                      </p:cBhvr>
                                    </p:animEffect>
                                  </p:childTnLst>
                                </p:cTn>
                              </p:par>
                              <p:par>
                                <p:cTn id="55" presetID="21" presetClass="entr" presetSubtype="1"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wheel(1)">
                                      <p:cBhvr>
                                        <p:cTn id="57" dur="2000"/>
                                        <p:tgtEl>
                                          <p:spTgt spid="23"/>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wheel(1)">
                                      <p:cBhvr>
                                        <p:cTn id="60" dur="2000"/>
                                        <p:tgtEl>
                                          <p:spTgt spid="19"/>
                                        </p:tgtEl>
                                      </p:cBhvr>
                                    </p:animEffect>
                                  </p:childTnLst>
                                </p:cTn>
                              </p:par>
                              <p:par>
                                <p:cTn id="61" presetID="21" presetClass="entr" presetSubtype="1"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wheel(1)">
                                      <p:cBhvr>
                                        <p:cTn id="63" dur="2000"/>
                                        <p:tgtEl>
                                          <p:spTgt spid="22"/>
                                        </p:tgtEl>
                                      </p:cBhvr>
                                    </p:animEffect>
                                  </p:childTnLst>
                                </p:cTn>
                              </p:par>
                              <p:par>
                                <p:cTn id="64" presetID="21" presetClass="entr" presetSubtype="1" fill="hold" grpId="0" nodeType="with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wheel(1)">
                                      <p:cBhvr>
                                        <p:cTn id="66"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P spid="15" grpId="0" animBg="1"/>
      <p:bldP spid="16" grpId="0" animBg="1"/>
      <p:bldP spid="17" grpId="0" animBg="1"/>
      <p:bldP spid="18" grpId="0" animBg="1"/>
      <p:bldP spid="19" grpId="0" animBg="1"/>
      <p:bldP spid="20" grpId="0" animBg="1"/>
      <p:bldP spid="22" grpId="0" animBg="1"/>
      <p:bldP spid="23" grpId="0" animBg="1"/>
      <p:bldP spid="25" grpId="0"/>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Text Box 7"/>
          <p:cNvSpPr txBox="1">
            <a:spLocks noChangeArrowheads="1"/>
          </p:cNvSpPr>
          <p:nvPr/>
        </p:nvSpPr>
        <p:spPr bwMode="auto">
          <a:xfrm>
            <a:off x="1643042" y="1071546"/>
            <a:ext cx="5976937" cy="584775"/>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rtl="1" fontAlgn="base">
              <a:spcBef>
                <a:spcPct val="0"/>
              </a:spcBef>
              <a:spcAft>
                <a:spcPct val="0"/>
              </a:spcAft>
              <a:defRPr/>
            </a:pPr>
            <a:r>
              <a:rPr lang="ar-EG" sz="3200" b="1" dirty="0">
                <a:solidFill>
                  <a:srgbClr val="FFFFFF"/>
                </a:solidFill>
              </a:rPr>
              <a:t>تعريف الأهداف التدريسية</a:t>
            </a:r>
            <a:endParaRPr lang="en-US" sz="3200" dirty="0">
              <a:solidFill>
                <a:srgbClr val="FFFFFF"/>
              </a:solidFill>
            </a:endParaRPr>
          </a:p>
        </p:txBody>
      </p:sp>
      <p:sp>
        <p:nvSpPr>
          <p:cNvPr id="3080" name="Text Box 8"/>
          <p:cNvSpPr txBox="1">
            <a:spLocks noChangeArrowheads="1"/>
          </p:cNvSpPr>
          <p:nvPr/>
        </p:nvSpPr>
        <p:spPr bwMode="auto">
          <a:xfrm>
            <a:off x="785786" y="2428868"/>
            <a:ext cx="7704137" cy="3214710"/>
          </a:xfrm>
          <a:prstGeom prst="rect">
            <a:avLst/>
          </a:prstGeom>
          <a:noFill/>
          <a:ln>
            <a:noFill/>
          </a:ln>
          <a:effectLst/>
          <a:extLst>
            <a:ext uri="{909E8E84-426E-40DD-AFC4-6F175D3DCCD1}">
              <a14:hiddenFill xmlns:a14="http://schemas.microsoft.com/office/drawing/2010/main" xmlns="">
                <a:solidFill>
                  <a:schemeClr val="bg1">
                    <a:alpha val="79999"/>
                  </a:schemeClr>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80000" tIns="180000" rIns="180000" bIns="180000"/>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just" eaLnBrk="1" fontAlgn="base" hangingPunct="1">
              <a:spcBef>
                <a:spcPct val="0"/>
              </a:spcBef>
              <a:spcAft>
                <a:spcPct val="0"/>
              </a:spcAft>
            </a:pPr>
            <a:r>
              <a:rPr lang="ar-EG" sz="3200" b="1" dirty="0" smtClean="0">
                <a:latin typeface="Verdana" pitchFamily="34" charset="0"/>
              </a:rPr>
              <a:t>الأهداف </a:t>
            </a:r>
            <a:r>
              <a:rPr lang="ar-EG" sz="3200" b="1" dirty="0">
                <a:latin typeface="Verdana" pitchFamily="34" charset="0"/>
              </a:rPr>
              <a:t>التدريسية </a:t>
            </a:r>
            <a:r>
              <a:rPr lang="ar-EG" sz="3200" dirty="0" smtClean="0">
                <a:latin typeface="Verdana" pitchFamily="34" charset="0"/>
              </a:rPr>
              <a:t>(السلوكية – الاجرائية – نواتج التعلم) </a:t>
            </a:r>
            <a:r>
              <a:rPr lang="ar-EG" sz="3200" b="1" dirty="0" smtClean="0">
                <a:latin typeface="Verdana" pitchFamily="34" charset="0"/>
              </a:rPr>
              <a:t>هى عبارات محددة وواضخة تصف </a:t>
            </a:r>
            <a:r>
              <a:rPr lang="ar-EG" sz="3200" b="1" dirty="0">
                <a:latin typeface="Verdana" pitchFamily="34" charset="0"/>
              </a:rPr>
              <a:t>التغير المرغوب </a:t>
            </a:r>
            <a:r>
              <a:rPr lang="ar-EG" sz="3200" b="1" dirty="0" smtClean="0">
                <a:latin typeface="Verdana" pitchFamily="34" charset="0"/>
              </a:rPr>
              <a:t>في خبرة </a:t>
            </a:r>
            <a:r>
              <a:rPr lang="ar-EG" sz="3200" b="1" dirty="0">
                <a:latin typeface="Verdana" pitchFamily="34" charset="0"/>
              </a:rPr>
              <a:t>أو سلوك المتعلم معرفياً، أو مهارياً، أو وجدانياً </a:t>
            </a:r>
            <a:r>
              <a:rPr lang="ar-EG" sz="3200" b="1" dirty="0" smtClean="0">
                <a:latin typeface="Verdana" pitchFamily="34" charset="0"/>
              </a:rPr>
              <a:t>بعد الانتهاء من دراسة موضوع ما أو وحدة دراسية معينة، </a:t>
            </a:r>
            <a:r>
              <a:rPr lang="ar-EG" sz="3200" b="1" dirty="0">
                <a:latin typeface="Verdana" pitchFamily="34" charset="0"/>
              </a:rPr>
              <a:t>بحيث يكون هذا التغير قابلاً للملاحظة والتقويم.</a:t>
            </a:r>
          </a:p>
        </p:txBody>
      </p:sp>
    </p:spTree>
    <p:extLst>
      <p:ext uri="{BB962C8B-B14F-4D97-AF65-F5344CB8AC3E}">
        <p14:creationId xmlns:p14="http://schemas.microsoft.com/office/powerpoint/2010/main" xmlns="" val="3491223108"/>
      </p:ext>
    </p:extLst>
  </p:cSld>
  <p:clrMapOvr>
    <a:masterClrMapping/>
  </p:clrMapOvr>
  <p:transition spd="slow">
    <p:randomBar dir="vert"/>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wipe(down)">
                                      <p:cBhvr>
                                        <p:cTn id="7" dur="500"/>
                                        <p:tgtEl>
                                          <p:spTgt spid="30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080">
                                            <p:txEl>
                                              <p:pRg st="0" end="0"/>
                                            </p:txEl>
                                          </p:spTgt>
                                        </p:tgtEl>
                                        <p:attrNameLst>
                                          <p:attrName>style.visibility</p:attrName>
                                        </p:attrNameLst>
                                      </p:cBhvr>
                                      <p:to>
                                        <p:strVal val="visible"/>
                                      </p:to>
                                    </p:set>
                                    <p:anim calcmode="lin" valueType="num">
                                      <p:cBhvr>
                                        <p:cTn id="12" dur="500" fill="hold"/>
                                        <p:tgtEl>
                                          <p:spTgt spid="3080">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080">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0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animBg="1"/>
      <p:bldP spid="3080"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008" name="Picture 2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7096" y="871539"/>
            <a:ext cx="7947025" cy="45640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23583453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42008"/>
                                        </p:tgtEl>
                                        <p:attrNameLst>
                                          <p:attrName>style.visibility</p:attrName>
                                        </p:attrNameLst>
                                      </p:cBhvr>
                                      <p:to>
                                        <p:strVal val="visible"/>
                                      </p:to>
                                    </p:set>
                                    <p:animEffect transition="in" filter="wheel(1)">
                                      <p:cBhvr>
                                        <p:cTn id="7" dur="2000"/>
                                        <p:tgtEl>
                                          <p:spTgt spid="420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3238" y="765179"/>
            <a:ext cx="7854976" cy="5816977"/>
          </a:xfrm>
          <a:prstGeom prst="rect">
            <a:avLst/>
          </a:prstGeom>
        </p:spPr>
        <p:txBody>
          <a:bodyPr wrap="square">
            <a:spAutoFit/>
          </a:bodyPr>
          <a:lstStyle/>
          <a:p>
            <a:pPr lvl="2" algn="just" fontAlgn="base">
              <a:spcBef>
                <a:spcPct val="0"/>
              </a:spcBef>
              <a:spcAft>
                <a:spcPct val="0"/>
              </a:spcAft>
              <a:defRPr/>
            </a:pPr>
            <a:r>
              <a:rPr lang="ar-EG" sz="3600" b="1" dirty="0" smtClean="0">
                <a:solidFill>
                  <a:srgbClr val="000000"/>
                </a:solidFill>
              </a:rPr>
              <a:t>6- تقويم </a:t>
            </a:r>
            <a:r>
              <a:rPr lang="ar-EG" sz="3600" b="1" dirty="0">
                <a:solidFill>
                  <a:srgbClr val="000000"/>
                </a:solidFill>
              </a:rPr>
              <a:t>الدرس</a:t>
            </a:r>
            <a:r>
              <a:rPr lang="ar-EG" sz="3600" dirty="0">
                <a:solidFill>
                  <a:srgbClr val="000000"/>
                </a:solidFill>
              </a:rPr>
              <a:t>:</a:t>
            </a:r>
            <a:endParaRPr lang="en-US" sz="3600" dirty="0">
              <a:solidFill>
                <a:srgbClr val="000000"/>
              </a:solidFill>
            </a:endParaRPr>
          </a:p>
          <a:p>
            <a:pPr marL="457200" indent="-457200" algn="just" rtl="1" fontAlgn="base">
              <a:spcBef>
                <a:spcPct val="0"/>
              </a:spcBef>
              <a:spcAft>
                <a:spcPct val="0"/>
              </a:spcAft>
              <a:buFont typeface="Arial" pitchFamily="34" charset="0"/>
              <a:buChar char="•"/>
              <a:defRPr/>
            </a:pPr>
            <a:r>
              <a:rPr lang="ar-EG" sz="2800" dirty="0">
                <a:solidFill>
                  <a:srgbClr val="000000"/>
                </a:solidFill>
              </a:rPr>
              <a:t>استخدام أساليب تقويم مناسبة لقياس مدى تحقيق أهداف الدرس المختلفة، حيث يستخدم المعلم الاختبارات التحصيلية لقياس الجوانب المعرفية، وبطاقات الملاحظة لقياس الجوانب المهارية ومقاييس الاتجاهات أو الميول أو أوجه التقدير لقياس الجوانب الانفعالية.</a:t>
            </a:r>
            <a:endParaRPr lang="en-US" sz="2800" dirty="0">
              <a:solidFill>
                <a:srgbClr val="000000"/>
              </a:solidFill>
            </a:endParaRPr>
          </a:p>
          <a:p>
            <a:pPr marL="457200" indent="-457200" algn="just" rtl="1" fontAlgn="base">
              <a:spcBef>
                <a:spcPct val="0"/>
              </a:spcBef>
              <a:spcAft>
                <a:spcPct val="0"/>
              </a:spcAft>
              <a:buFont typeface="Arial" pitchFamily="34" charset="0"/>
              <a:buChar char="•"/>
              <a:defRPr/>
            </a:pPr>
            <a:r>
              <a:rPr lang="ar-EG" sz="2800" dirty="0">
                <a:solidFill>
                  <a:srgbClr val="000000"/>
                </a:solidFill>
              </a:rPr>
              <a:t>متابعة سير عملية التعلم وذلك باستخدام التقويم البنائي للدرس للتأكد من متابعة الطلاب له، وتشخيص جوانب الضعف في تعلم الطلاب ومعالجتها.</a:t>
            </a:r>
            <a:endParaRPr lang="en-US" sz="2800" dirty="0">
              <a:solidFill>
                <a:srgbClr val="000000"/>
              </a:solidFill>
            </a:endParaRPr>
          </a:p>
          <a:p>
            <a:pPr marL="457200" indent="-457200" algn="just" rtl="1" fontAlgn="base">
              <a:spcBef>
                <a:spcPct val="0"/>
              </a:spcBef>
              <a:spcAft>
                <a:spcPct val="0"/>
              </a:spcAft>
              <a:buFont typeface="Arial" pitchFamily="34" charset="0"/>
              <a:buChar char="•"/>
              <a:defRPr/>
            </a:pPr>
            <a:r>
              <a:rPr lang="ar-EG" sz="2800" dirty="0">
                <a:solidFill>
                  <a:srgbClr val="000000"/>
                </a:solidFill>
              </a:rPr>
              <a:t>التنويع في صياغة الأسئلة التي يوجهها للطلاب بحيث تتضمن أسئلة مقالية وأخرى موضوعية.</a:t>
            </a:r>
            <a:endParaRPr lang="en-US" sz="2800" dirty="0">
              <a:solidFill>
                <a:srgbClr val="000000"/>
              </a:solidFill>
            </a:endParaRPr>
          </a:p>
          <a:p>
            <a:pPr marL="457200" indent="-457200" algn="just" rtl="1" fontAlgn="base">
              <a:spcBef>
                <a:spcPct val="0"/>
              </a:spcBef>
              <a:spcAft>
                <a:spcPct val="0"/>
              </a:spcAft>
              <a:buFont typeface="Arial" pitchFamily="34" charset="0"/>
              <a:buChar char="•"/>
              <a:defRPr/>
            </a:pPr>
            <a:r>
              <a:rPr lang="ar-EG" sz="2800" dirty="0">
                <a:solidFill>
                  <a:srgbClr val="000000"/>
                </a:solidFill>
              </a:rPr>
              <a:t>استخدام أسئلة متنوعة لقياس المستويات المعرفة المختلفة (تذكر – فهم – تطبيق – تحليل – تركيب – تقويم).</a:t>
            </a:r>
            <a:endParaRPr lang="en-US" sz="2800" dirty="0">
              <a:solidFill>
                <a:srgbClr val="000000"/>
              </a:solidFill>
            </a:endParaRPr>
          </a:p>
        </p:txBody>
      </p:sp>
    </p:spTree>
    <p:extLst>
      <p:ext uri="{BB962C8B-B14F-4D97-AF65-F5344CB8AC3E}">
        <p14:creationId xmlns="" xmlns:p14="http://schemas.microsoft.com/office/powerpoint/2010/main" val="1330533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ircle(in)">
                                      <p:cBhvr>
                                        <p:cTn id="17" dur="20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ircle(in)">
                                      <p:cBhvr>
                                        <p:cTn id="22" dur="2000"/>
                                        <p:tgtEl>
                                          <p:spTgt spid="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ircle(in)">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p:nvPr/>
        </p:nvPicPr>
        <p:blipFill>
          <a:blip r:embed="rId3" cstate="print">
            <a:extLst/>
          </a:blip>
          <a:stretch>
            <a:fillRect/>
          </a:stretch>
        </p:blipFill>
        <p:spPr>
          <a:xfrm>
            <a:off x="611560" y="603320"/>
            <a:ext cx="1512168" cy="17080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3553" name="Rectangle 1"/>
          <p:cNvSpPr>
            <a:spLocks noChangeArrowheads="1"/>
          </p:cNvSpPr>
          <p:nvPr/>
        </p:nvSpPr>
        <p:spPr bwMode="auto">
          <a:xfrm>
            <a:off x="5357818" y="214290"/>
            <a:ext cx="3454028" cy="1384995"/>
          </a:xfrm>
          <a:prstGeom prst="rect">
            <a:avLst/>
          </a:prstGeom>
          <a:noFill/>
          <a:ln w="9525">
            <a:noFill/>
            <a:miter lim="800000"/>
            <a:headEnd/>
            <a:tailEnd/>
          </a:ln>
          <a:effectLst/>
        </p:spPr>
        <p:txBody>
          <a:bodyPr wrap="square" anchor="ctr">
            <a:spAutoFit/>
          </a:bodyPr>
          <a:lstStyle/>
          <a:p>
            <a:pPr algn="r" rtl="1" fontAlgn="base">
              <a:spcBef>
                <a:spcPct val="0"/>
              </a:spcBef>
              <a:spcAft>
                <a:spcPct val="0"/>
              </a:spcAft>
              <a:defRPr/>
            </a:pPr>
            <a:r>
              <a:rPr lang="ar-EG" altLang="ja-JP" sz="2800" b="1" dirty="0" smtClean="0">
                <a:solidFill>
                  <a:prstClr val="black"/>
                </a:solidFill>
                <a:latin typeface="ae_AlBattar" pitchFamily="18" charset="-78"/>
                <a:ea typeface="MS Gothic" pitchFamily="49" charset="-128"/>
                <a:cs typeface="ae_AlBattar" pitchFamily="18" charset="-78"/>
              </a:rPr>
              <a:t>         جامعة </a:t>
            </a:r>
            <a:r>
              <a:rPr lang="ar-EG" altLang="ja-JP" sz="2800" b="1" dirty="0">
                <a:solidFill>
                  <a:prstClr val="black"/>
                </a:solidFill>
                <a:latin typeface="ae_AlBattar" pitchFamily="18" charset="-78"/>
                <a:ea typeface="MS Gothic" pitchFamily="49" charset="-128"/>
                <a:cs typeface="ae_AlBattar" pitchFamily="18" charset="-78"/>
              </a:rPr>
              <a:t>الأزهر</a:t>
            </a:r>
            <a:endParaRPr lang="en-US" altLang="ja-JP" sz="1200" b="1" dirty="0">
              <a:solidFill>
                <a:prstClr val="black"/>
              </a:solidFill>
              <a:latin typeface="ae_AlBattar" pitchFamily="18" charset="-78"/>
              <a:cs typeface="ae_AlBattar" pitchFamily="18" charset="-78"/>
            </a:endParaRPr>
          </a:p>
          <a:p>
            <a:pPr algn="r" rtl="1" eaLnBrk="0" fontAlgn="base" hangingPunct="0">
              <a:spcBef>
                <a:spcPct val="0"/>
              </a:spcBef>
              <a:spcAft>
                <a:spcPct val="0"/>
              </a:spcAft>
              <a:defRPr/>
            </a:pPr>
            <a:r>
              <a:rPr lang="ar-EG" altLang="ja-JP" sz="2800" dirty="0" smtClean="0">
                <a:solidFill>
                  <a:prstClr val="black"/>
                </a:solidFill>
                <a:latin typeface="ae_AlBattar" pitchFamily="18" charset="-78"/>
                <a:ea typeface="MS Gothic" pitchFamily="49" charset="-128"/>
                <a:cs typeface="ae_AlBattar" pitchFamily="18" charset="-78"/>
              </a:rPr>
              <a:t>     كليــــــة التربيـــــة</a:t>
            </a:r>
            <a:endParaRPr lang="en-US" altLang="ja-JP" sz="2800" dirty="0">
              <a:solidFill>
                <a:prstClr val="black"/>
              </a:solidFill>
              <a:latin typeface="ae_AlBattar" pitchFamily="18" charset="-78"/>
              <a:ea typeface="MS Gothic" pitchFamily="49" charset="-128"/>
              <a:cs typeface="ae_AlBattar" pitchFamily="18" charset="-78"/>
            </a:endParaRPr>
          </a:p>
          <a:p>
            <a:pPr algn="r" eaLnBrk="0" fontAlgn="base" hangingPunct="0">
              <a:spcBef>
                <a:spcPct val="0"/>
              </a:spcBef>
              <a:spcAft>
                <a:spcPct val="0"/>
              </a:spcAft>
              <a:defRPr/>
            </a:pPr>
            <a:r>
              <a:rPr lang="ar-EG" altLang="ja-JP" sz="2800" dirty="0">
                <a:solidFill>
                  <a:prstClr val="black"/>
                </a:solidFill>
                <a:latin typeface="ae_AlBattar" pitchFamily="18" charset="-78"/>
                <a:ea typeface="MS Gothic" pitchFamily="49" charset="-128"/>
                <a:cs typeface="ae_AlBattar" pitchFamily="18" charset="-78"/>
              </a:rPr>
              <a:t>قسم المناهج وطرق التدريس</a:t>
            </a:r>
            <a:r>
              <a:rPr lang="en-US" altLang="ja-JP" sz="1200" dirty="0">
                <a:solidFill>
                  <a:prstClr val="black"/>
                </a:solidFill>
                <a:latin typeface="ae_AlBattar" pitchFamily="18" charset="-78"/>
                <a:cs typeface="ae_AlBattar" pitchFamily="18" charset="-78"/>
              </a:rPr>
              <a:t> </a:t>
            </a:r>
            <a:endParaRPr lang="en-US" altLang="ja-JP" sz="3600" dirty="0">
              <a:solidFill>
                <a:prstClr val="black"/>
              </a:solidFill>
              <a:latin typeface="ae_AlBattar" pitchFamily="18" charset="-78"/>
              <a:cs typeface="ae_AlBattar" pitchFamily="18" charset="-78"/>
            </a:endParaRPr>
          </a:p>
        </p:txBody>
      </p:sp>
      <p:sp>
        <p:nvSpPr>
          <p:cNvPr id="10" name="Rounded Rectangular Callout 9"/>
          <p:cNvSpPr/>
          <p:nvPr/>
        </p:nvSpPr>
        <p:spPr>
          <a:xfrm>
            <a:off x="2143108" y="2143116"/>
            <a:ext cx="6400800" cy="1714500"/>
          </a:xfrm>
          <a:prstGeom prst="wedgeRoundRectCallout">
            <a:avLst>
              <a:gd name="adj1" fmla="val -53027"/>
              <a:gd name="adj2" fmla="val 60147"/>
              <a:gd name="adj3" fmla="val 16667"/>
            </a:avLst>
          </a:prstGeom>
          <a:solidFill>
            <a:srgbClr val="7030A0"/>
          </a:solidFill>
          <a:ln w="57150" cap="flat" cmpd="sng" algn="ctr">
            <a:solidFill>
              <a:srgbClr val="FF0000"/>
            </a:solidFill>
            <a:prstDash val="solid"/>
          </a:ln>
          <a:effectLst/>
        </p:spPr>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4800" b="1" i="0" u="none" strike="noStrike" kern="0" cap="none" spc="0" normalizeH="0" baseline="0" noProof="0" dirty="0" smtClean="0">
                <a:ln>
                  <a:noFill/>
                </a:ln>
                <a:solidFill>
                  <a:srgbClr val="FFFFFF"/>
                </a:solidFill>
                <a:effectLst/>
                <a:uLnTx/>
                <a:uFillTx/>
                <a:latin typeface="Arial"/>
                <a:ea typeface="+mn-ea"/>
                <a:cs typeface="Arial"/>
              </a:rPr>
              <a:t>طرق </a:t>
            </a:r>
            <a:r>
              <a:rPr kumimoji="0" lang="ar-EG" sz="4800" b="1" i="0" u="none" strike="noStrike" kern="0" cap="none" spc="0" normalizeH="0" baseline="0" noProof="0" dirty="0">
                <a:ln>
                  <a:noFill/>
                </a:ln>
                <a:solidFill>
                  <a:srgbClr val="FFFFFF"/>
                </a:solidFill>
                <a:effectLst/>
                <a:uLnTx/>
                <a:uFillTx/>
                <a:latin typeface="Arial"/>
                <a:ea typeface="+mn-ea"/>
                <a:cs typeface="Arial"/>
              </a:rPr>
              <a:t>التدريس وإستراتيجياته</a:t>
            </a:r>
            <a:endParaRPr kumimoji="0" lang="en-US" sz="4800" b="0" i="0" u="none" strike="noStrike" kern="0" cap="none" spc="0" normalizeH="0" baseline="0" noProof="0" dirty="0">
              <a:ln>
                <a:noFill/>
              </a:ln>
              <a:solidFill>
                <a:srgbClr val="FFFFFF"/>
              </a:solidFill>
              <a:effectLst/>
              <a:uLnTx/>
              <a:uFillTx/>
              <a:latin typeface="Arial"/>
              <a:ea typeface="+mn-ea"/>
            </a:endParaRPr>
          </a:p>
        </p:txBody>
      </p:sp>
      <p:pic>
        <p:nvPicPr>
          <p:cNvPr id="11" name="Picture 2" descr="3"/>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flipH="1">
            <a:off x="628648" y="3162300"/>
            <a:ext cx="1297268"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 name="Flowchart: Multidocument 11"/>
          <p:cNvSpPr/>
          <p:nvPr/>
        </p:nvSpPr>
        <p:spPr>
          <a:xfrm>
            <a:off x="2143108" y="4286256"/>
            <a:ext cx="6041456" cy="2143140"/>
          </a:xfrm>
          <a:prstGeom prst="flowChartMultidocument">
            <a:avLst/>
          </a:prstGeom>
          <a:gradFill rotWithShape="1">
            <a:gsLst>
              <a:gs pos="0">
                <a:srgbClr val="8064A2">
                  <a:tint val="50000"/>
                  <a:satMod val="300000"/>
                </a:srgbClr>
              </a:gs>
              <a:gs pos="35000">
                <a:srgbClr val="8064A2">
                  <a:tint val="37000"/>
                  <a:satMod val="300000"/>
                </a:srgbClr>
              </a:gs>
              <a:gs pos="100000">
                <a:srgbClr val="8064A2">
                  <a:tint val="15000"/>
                  <a:satMod val="350000"/>
                </a:srgbClr>
              </a:gs>
            </a:gsLst>
            <a:lin ang="16200000" scaled="1"/>
          </a:gradFill>
          <a:ln w="9525" cap="flat" cmpd="sng" algn="ctr">
            <a:solidFill>
              <a:srgbClr val="8064A2">
                <a:shade val="95000"/>
                <a:satMod val="105000"/>
              </a:srgbClr>
            </a:solidFill>
            <a:prstDash val="solid"/>
          </a:ln>
          <a:effectLst>
            <a:outerShdw blurRad="40000" dist="20000" dir="5400000" rotWithShape="0">
              <a:srgbClr val="000000">
                <a:alpha val="38000"/>
              </a:srgbClr>
            </a:outerShdw>
          </a:effectLst>
        </p:spPr>
        <p:txBody>
          <a:bodyPr rtlCol="1" anchor="ctr"/>
          <a:lstStyle/>
          <a:p>
            <a:pPr lvl="0" algn="ctr">
              <a:defRPr/>
            </a:pPr>
            <a:r>
              <a:rPr kumimoji="0" lang="ar-EG" sz="4000" b="0" i="0" u="none" strike="noStrike" kern="0" cap="none" spc="0" normalizeH="0" baseline="0" noProof="0" dirty="0" smtClean="0">
                <a:ln>
                  <a:noFill/>
                </a:ln>
                <a:solidFill>
                  <a:srgbClr val="C00000"/>
                </a:solidFill>
                <a:effectLst/>
                <a:uLnTx/>
                <a:uFillTx/>
                <a:latin typeface="Calibri"/>
                <a:cs typeface="Arial"/>
              </a:rPr>
              <a:t>تصنيف طرق التدريس</a:t>
            </a:r>
          </a:p>
          <a:p>
            <a:pPr marL="742950" lvl="0" indent="-742950" algn="just">
              <a:buFont typeface="+mj-cs"/>
              <a:buAutoNum type="arabic2Minus"/>
              <a:defRPr/>
            </a:pPr>
            <a:r>
              <a:rPr lang="ar-EG" sz="2400" b="1" kern="0" dirty="0" smtClean="0">
                <a:solidFill>
                  <a:sysClr val="windowText" lastClr="000000"/>
                </a:solidFill>
                <a:latin typeface="Calibri"/>
                <a:cs typeface="Arial"/>
              </a:rPr>
              <a:t>طرق تعتمد على المعلم</a:t>
            </a:r>
          </a:p>
          <a:p>
            <a:pPr marL="742950" lvl="0" indent="-742950" algn="just">
              <a:buFont typeface="+mj-cs"/>
              <a:buAutoNum type="arabic2Minus"/>
              <a:defRPr/>
            </a:pPr>
            <a:r>
              <a:rPr lang="ar-EG" sz="2400" b="1" kern="0" dirty="0" smtClean="0">
                <a:solidFill>
                  <a:sysClr val="windowText" lastClr="000000"/>
                </a:solidFill>
                <a:latin typeface="Calibri"/>
                <a:cs typeface="Arial"/>
              </a:rPr>
              <a:t>طرق تعتمد على </a:t>
            </a:r>
            <a:r>
              <a:rPr lang="ar-EG" sz="2400" b="1" kern="0" dirty="0" smtClean="0">
                <a:solidFill>
                  <a:sysClr val="windowText" lastClr="000000"/>
                </a:solidFill>
                <a:latin typeface="Calibri"/>
                <a:cs typeface="Arial"/>
              </a:rPr>
              <a:t>المتعلم</a:t>
            </a:r>
          </a:p>
          <a:p>
            <a:pPr marL="742950" lvl="0" indent="-742950" algn="just">
              <a:buFont typeface="+mj-cs"/>
              <a:buAutoNum type="arabic2Minus"/>
              <a:defRPr/>
            </a:pPr>
            <a:r>
              <a:rPr lang="ar-EG" sz="2400" b="1" kern="0" dirty="0" smtClean="0">
                <a:solidFill>
                  <a:sysClr val="windowText" lastClr="000000"/>
                </a:solidFill>
                <a:latin typeface="Calibri"/>
                <a:cs typeface="Arial"/>
              </a:rPr>
              <a:t>طرق </a:t>
            </a:r>
            <a:r>
              <a:rPr lang="ar-EG" sz="2400" b="1" kern="0" dirty="0" smtClean="0">
                <a:solidFill>
                  <a:sysClr val="windowText" lastClr="000000"/>
                </a:solidFill>
                <a:latin typeface="Calibri"/>
                <a:cs typeface="Arial"/>
              </a:rPr>
              <a:t>تفاعلية تعتمد </a:t>
            </a:r>
            <a:r>
              <a:rPr lang="ar-EG" sz="2400" b="1" kern="0" dirty="0" smtClean="0">
                <a:solidFill>
                  <a:sysClr val="windowText" lastClr="000000"/>
                </a:solidFill>
                <a:latin typeface="Calibri"/>
                <a:cs typeface="Arial"/>
              </a:rPr>
              <a:t>على </a:t>
            </a:r>
            <a:r>
              <a:rPr lang="ar-EG" sz="2400" b="1" kern="0" dirty="0" smtClean="0">
                <a:solidFill>
                  <a:sysClr val="windowText" lastClr="000000"/>
                </a:solidFill>
                <a:latin typeface="Calibri"/>
                <a:cs typeface="Arial"/>
              </a:rPr>
              <a:t>المعلم والمتعلم</a:t>
            </a:r>
          </a:p>
          <a:p>
            <a:pPr lvl="0" algn="ctr">
              <a:defRPr/>
            </a:pPr>
            <a:endParaRPr kumimoji="0" lang="ar-EG" sz="3600" b="0" i="0" u="none" strike="noStrike" kern="0" cap="none" spc="0" normalizeH="0" baseline="0" noProof="0" dirty="0">
              <a:ln>
                <a:noFill/>
              </a:ln>
              <a:solidFill>
                <a:sysClr val="windowText" lastClr="000000"/>
              </a:solidFill>
              <a:effectLst/>
              <a:uLnTx/>
              <a:uFillTx/>
              <a:latin typeface="Calibri"/>
              <a:cs typeface="Arial"/>
            </a:endParaRPr>
          </a:p>
        </p:txBody>
      </p:sp>
    </p:spTree>
    <p:extLst>
      <p:ext uri="{BB962C8B-B14F-4D97-AF65-F5344CB8AC3E}">
        <p14:creationId xmlns="" xmlns:p14="http://schemas.microsoft.com/office/powerpoint/2010/main" val="1764693405"/>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23553"/>
                                        </p:tgtEl>
                                        <p:attrNameLst>
                                          <p:attrName>style.visibility</p:attrName>
                                        </p:attrNameLst>
                                      </p:cBhvr>
                                      <p:to>
                                        <p:strVal val="visible"/>
                                      </p:to>
                                    </p:set>
                                    <p:anim calcmode="lin" valueType="num">
                                      <p:cBhvr>
                                        <p:cTn id="14" dur="1000" fill="hold"/>
                                        <p:tgtEl>
                                          <p:spTgt spid="23553"/>
                                        </p:tgtEl>
                                        <p:attrNameLst>
                                          <p:attrName>ppt_w</p:attrName>
                                        </p:attrNameLst>
                                      </p:cBhvr>
                                      <p:tavLst>
                                        <p:tav tm="0">
                                          <p:val>
                                            <p:fltVal val="0"/>
                                          </p:val>
                                        </p:tav>
                                        <p:tav tm="100000">
                                          <p:val>
                                            <p:strVal val="#ppt_w"/>
                                          </p:val>
                                        </p:tav>
                                      </p:tavLst>
                                    </p:anim>
                                    <p:anim calcmode="lin" valueType="num">
                                      <p:cBhvr>
                                        <p:cTn id="15" dur="1000" fill="hold"/>
                                        <p:tgtEl>
                                          <p:spTgt spid="23553"/>
                                        </p:tgtEl>
                                        <p:attrNameLst>
                                          <p:attrName>ppt_h</p:attrName>
                                        </p:attrNameLst>
                                      </p:cBhvr>
                                      <p:tavLst>
                                        <p:tav tm="0">
                                          <p:val>
                                            <p:fltVal val="0"/>
                                          </p:val>
                                        </p:tav>
                                        <p:tav tm="100000">
                                          <p:val>
                                            <p:strVal val="#ppt_h"/>
                                          </p:val>
                                        </p:tav>
                                      </p:tavLst>
                                    </p:anim>
                                    <p:anim calcmode="lin" valueType="num">
                                      <p:cBhvr>
                                        <p:cTn id="16" dur="1000" fill="hold"/>
                                        <p:tgtEl>
                                          <p:spTgt spid="23553"/>
                                        </p:tgtEl>
                                        <p:attrNameLst>
                                          <p:attrName>style.rotation</p:attrName>
                                        </p:attrNameLst>
                                      </p:cBhvr>
                                      <p:tavLst>
                                        <p:tav tm="0">
                                          <p:val>
                                            <p:fltVal val="90"/>
                                          </p:val>
                                        </p:tav>
                                        <p:tav tm="100000">
                                          <p:val>
                                            <p:fltVal val="0"/>
                                          </p:val>
                                        </p:tav>
                                      </p:tavLst>
                                    </p:anim>
                                    <p:animEffect transition="in" filter="fade">
                                      <p:cBhvr>
                                        <p:cTn id="17" dur="1000"/>
                                        <p:tgtEl>
                                          <p:spTgt spid="2355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0-#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in)">
                                      <p:cBhvr>
                                        <p:cTn id="28" dur="2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ipe(down)">
                                      <p:cBhvr>
                                        <p:cTn id="33" dur="580">
                                          <p:stCondLst>
                                            <p:cond delay="0"/>
                                          </p:stCondLst>
                                        </p:cTn>
                                        <p:tgtEl>
                                          <p:spTgt spid="12"/>
                                        </p:tgtEl>
                                      </p:cBhvr>
                                    </p:animEffect>
                                    <p:anim calcmode="lin" valueType="num">
                                      <p:cBhvr>
                                        <p:cTn id="3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9" dur="26">
                                          <p:stCondLst>
                                            <p:cond delay="650"/>
                                          </p:stCondLst>
                                        </p:cTn>
                                        <p:tgtEl>
                                          <p:spTgt spid="12"/>
                                        </p:tgtEl>
                                      </p:cBhvr>
                                      <p:to x="100000" y="60000"/>
                                    </p:animScale>
                                    <p:animScale>
                                      <p:cBhvr>
                                        <p:cTn id="40" dur="166" decel="50000">
                                          <p:stCondLst>
                                            <p:cond delay="676"/>
                                          </p:stCondLst>
                                        </p:cTn>
                                        <p:tgtEl>
                                          <p:spTgt spid="12"/>
                                        </p:tgtEl>
                                      </p:cBhvr>
                                      <p:to x="100000" y="100000"/>
                                    </p:animScale>
                                    <p:animScale>
                                      <p:cBhvr>
                                        <p:cTn id="41" dur="26">
                                          <p:stCondLst>
                                            <p:cond delay="1312"/>
                                          </p:stCondLst>
                                        </p:cTn>
                                        <p:tgtEl>
                                          <p:spTgt spid="12"/>
                                        </p:tgtEl>
                                      </p:cBhvr>
                                      <p:to x="100000" y="80000"/>
                                    </p:animScale>
                                    <p:animScale>
                                      <p:cBhvr>
                                        <p:cTn id="42" dur="166" decel="50000">
                                          <p:stCondLst>
                                            <p:cond delay="1338"/>
                                          </p:stCondLst>
                                        </p:cTn>
                                        <p:tgtEl>
                                          <p:spTgt spid="12"/>
                                        </p:tgtEl>
                                      </p:cBhvr>
                                      <p:to x="100000" y="100000"/>
                                    </p:animScale>
                                    <p:animScale>
                                      <p:cBhvr>
                                        <p:cTn id="43" dur="26">
                                          <p:stCondLst>
                                            <p:cond delay="1642"/>
                                          </p:stCondLst>
                                        </p:cTn>
                                        <p:tgtEl>
                                          <p:spTgt spid="12"/>
                                        </p:tgtEl>
                                      </p:cBhvr>
                                      <p:to x="100000" y="90000"/>
                                    </p:animScale>
                                    <p:animScale>
                                      <p:cBhvr>
                                        <p:cTn id="44" dur="166" decel="50000">
                                          <p:stCondLst>
                                            <p:cond delay="1668"/>
                                          </p:stCondLst>
                                        </p:cTn>
                                        <p:tgtEl>
                                          <p:spTgt spid="12"/>
                                        </p:tgtEl>
                                      </p:cBhvr>
                                      <p:to x="100000" y="100000"/>
                                    </p:animScale>
                                    <p:animScale>
                                      <p:cBhvr>
                                        <p:cTn id="45" dur="26">
                                          <p:stCondLst>
                                            <p:cond delay="1808"/>
                                          </p:stCondLst>
                                        </p:cTn>
                                        <p:tgtEl>
                                          <p:spTgt spid="12"/>
                                        </p:tgtEl>
                                      </p:cBhvr>
                                      <p:to x="100000" y="95000"/>
                                    </p:animScale>
                                    <p:animScale>
                                      <p:cBhvr>
                                        <p:cTn id="46"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p:bldP spid="10"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42" y="571480"/>
            <a:ext cx="4945585" cy="58477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fontAlgn="base">
              <a:spcBef>
                <a:spcPct val="0"/>
              </a:spcBef>
              <a:spcAft>
                <a:spcPct val="0"/>
              </a:spcAft>
              <a:defRPr/>
            </a:pPr>
            <a:r>
              <a:rPr lang="ar-EG" sz="3200" b="1" dirty="0" smtClean="0">
                <a:solidFill>
                  <a:srgbClr val="FFFFFF"/>
                </a:solidFill>
              </a:rPr>
              <a:t> الأهمية التربوية للأهداف التدريسية</a:t>
            </a:r>
            <a:endParaRPr lang="en-US" sz="3200" b="1" dirty="0">
              <a:solidFill>
                <a:srgbClr val="FFFFFF"/>
              </a:solidFill>
            </a:endParaRPr>
          </a:p>
        </p:txBody>
      </p:sp>
      <p:sp>
        <p:nvSpPr>
          <p:cNvPr id="4" name="Rectangle 3"/>
          <p:cNvSpPr/>
          <p:nvPr/>
        </p:nvSpPr>
        <p:spPr>
          <a:xfrm>
            <a:off x="357158" y="1071546"/>
            <a:ext cx="7715304" cy="5452262"/>
          </a:xfrm>
          <a:prstGeom prst="rect">
            <a:avLst/>
          </a:prstGeom>
        </p:spPr>
        <p:txBody>
          <a:bodyPr wrap="square">
            <a:spAutoFit/>
          </a:bodyPr>
          <a:lstStyle/>
          <a:p>
            <a:pPr defTabSz="800100" fontAlgn="base">
              <a:lnSpc>
                <a:spcPct val="90000"/>
              </a:lnSpc>
              <a:spcBef>
                <a:spcPct val="0"/>
              </a:spcBef>
              <a:spcAft>
                <a:spcPct val="35000"/>
              </a:spcAft>
              <a:buFontTx/>
              <a:buChar char="-"/>
              <a:defRPr/>
            </a:pPr>
            <a:endParaRPr lang="ar-EG" dirty="0" smtClean="0">
              <a:solidFill>
                <a:srgbClr val="000000"/>
              </a:solidFill>
            </a:endParaRPr>
          </a:p>
          <a:p>
            <a:pPr marL="457200" indent="-457200" algn="just" defTabSz="800100" fontAlgn="base">
              <a:lnSpc>
                <a:spcPct val="90000"/>
              </a:lnSpc>
              <a:spcBef>
                <a:spcPct val="0"/>
              </a:spcBef>
              <a:spcAft>
                <a:spcPct val="35000"/>
              </a:spcAft>
              <a:buFont typeface="Wingdings" pitchFamily="2" charset="2"/>
              <a:buChar char="§"/>
              <a:defRPr/>
            </a:pPr>
            <a:r>
              <a:rPr lang="ar-EG" sz="2400" dirty="0" smtClean="0"/>
              <a:t>تعد الأهداف التدريسية أحد الأبعاد الرئيسة في اختيار طرائق التدريس المناسبة.</a:t>
            </a:r>
          </a:p>
          <a:p>
            <a:pPr marL="457200" indent="-457200" algn="just" defTabSz="800100" fontAlgn="base">
              <a:lnSpc>
                <a:spcPct val="90000"/>
              </a:lnSpc>
              <a:spcBef>
                <a:spcPct val="0"/>
              </a:spcBef>
              <a:spcAft>
                <a:spcPct val="35000"/>
              </a:spcAft>
              <a:buFont typeface="Wingdings" pitchFamily="2" charset="2"/>
              <a:buChar char="§"/>
              <a:defRPr/>
            </a:pPr>
            <a:r>
              <a:rPr lang="ar-EG" sz="2400" dirty="0" smtClean="0"/>
              <a:t>تسهم في اختيار وتحديد نمط النشاطات والمهام التعليمية المطلوبة لتحقيق نواتج التعلم.</a:t>
            </a:r>
          </a:p>
          <a:p>
            <a:pPr marL="457200" indent="-457200" algn="just" defTabSz="800100" fontAlgn="base">
              <a:lnSpc>
                <a:spcPct val="90000"/>
              </a:lnSpc>
              <a:spcBef>
                <a:spcPct val="0"/>
              </a:spcBef>
              <a:spcAft>
                <a:spcPct val="35000"/>
              </a:spcAft>
              <a:buFont typeface="Wingdings" pitchFamily="2" charset="2"/>
              <a:buChar char="§"/>
              <a:defRPr/>
            </a:pPr>
            <a:r>
              <a:rPr lang="ar-EG" sz="2400" dirty="0" smtClean="0"/>
              <a:t>تمثل الإطار الذي من خلاله يتم تجزئة المحتوى الدراسي إلى مكونات أصغر يمكن تدريسها بفاعلية ونشاط.</a:t>
            </a:r>
          </a:p>
          <a:p>
            <a:pPr marL="457200" indent="-457200" algn="just" defTabSz="800100" fontAlgn="base">
              <a:lnSpc>
                <a:spcPct val="90000"/>
              </a:lnSpc>
              <a:spcBef>
                <a:spcPct val="0"/>
              </a:spcBef>
              <a:spcAft>
                <a:spcPct val="35000"/>
              </a:spcAft>
              <a:buFont typeface="Wingdings" pitchFamily="2" charset="2"/>
              <a:buChar char="§"/>
              <a:defRPr/>
            </a:pPr>
            <a:r>
              <a:rPr lang="ar-EG" sz="2400" dirty="0" smtClean="0"/>
              <a:t> تساعد المعلم، في عملية التقويم وذلك من خلال اختيار اساليب التقويم الملائمة لنواتج التعلم المستهدفة وصياغة الأسئلة المناسبة لها. </a:t>
            </a:r>
          </a:p>
          <a:p>
            <a:pPr marL="457200" indent="-457200" algn="just" defTabSz="800100" fontAlgn="base">
              <a:lnSpc>
                <a:spcPct val="90000"/>
              </a:lnSpc>
              <a:spcBef>
                <a:spcPct val="0"/>
              </a:spcBef>
              <a:spcAft>
                <a:spcPct val="35000"/>
              </a:spcAft>
              <a:buFont typeface="Wingdings" pitchFamily="2" charset="2"/>
              <a:buChar char="§"/>
              <a:defRPr/>
            </a:pPr>
            <a:r>
              <a:rPr lang="ar-EG" sz="2400" dirty="0" smtClean="0"/>
              <a:t>أداة فاعلة في مجال التقويم الذاتي سواء للمعلم أو المتعلم</a:t>
            </a:r>
          </a:p>
          <a:p>
            <a:pPr marL="457200" indent="-457200" algn="just" defTabSz="800100" fontAlgn="base">
              <a:lnSpc>
                <a:spcPct val="90000"/>
              </a:lnSpc>
              <a:spcBef>
                <a:spcPct val="0"/>
              </a:spcBef>
              <a:spcAft>
                <a:spcPct val="35000"/>
              </a:spcAft>
              <a:buFont typeface="Wingdings" pitchFamily="2" charset="2"/>
              <a:buChar char="§"/>
              <a:defRPr/>
            </a:pPr>
            <a:r>
              <a:rPr lang="ar-EG" sz="2400" dirty="0" smtClean="0"/>
              <a:t>تمثل الأهداف التدريسية احدى الوسائل الفاعلة في مجال الاتصال بأولياء الأمور والمعنيين بالعملية التعليمية، وبغيرهم من أفراد المجتمع، لاطلاعهم على واقع العملية التعليمية وما تم تحقيقه وما ينبغي الوصول إليه.</a:t>
            </a:r>
          </a:p>
          <a:p>
            <a:pPr defTabSz="800100" fontAlgn="base">
              <a:lnSpc>
                <a:spcPct val="90000"/>
              </a:lnSpc>
              <a:spcBef>
                <a:spcPct val="0"/>
              </a:spcBef>
              <a:spcAft>
                <a:spcPct val="35000"/>
              </a:spcAft>
              <a:buFontTx/>
              <a:buChar char="-"/>
              <a:defRPr/>
            </a:pPr>
            <a:endParaRPr lang="en-US" dirty="0">
              <a:solidFill>
                <a:srgbClr val="000000"/>
              </a:solidFill>
            </a:endParaRPr>
          </a:p>
        </p:txBody>
      </p:sp>
    </p:spTree>
    <p:extLst>
      <p:ext uri="{BB962C8B-B14F-4D97-AF65-F5344CB8AC3E}">
        <p14:creationId xmlns:p14="http://schemas.microsoft.com/office/powerpoint/2010/main" xmlns="" val="831641185"/>
      </p:ext>
    </p:extLst>
  </p:cSld>
  <p:clrMapOvr>
    <a:masterClrMapping/>
  </p:clrMapOvr>
  <p:transition spd="slow">
    <p:split orient="vert"/>
    <p:sndAc>
      <p:stSnd>
        <p:snd r:embed="rId2" name="type.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A8465E5-1FAF-4CC4-AAE6-719EF2FADBE2}" type="slidenum">
              <a:rPr lang="en-US" smtClean="0">
                <a:solidFill>
                  <a:prstClr val="black">
                    <a:tint val="75000"/>
                  </a:prstClr>
                </a:solidFill>
              </a:rPr>
              <a:pPr/>
              <a:t>5</a:t>
            </a:fld>
            <a:endParaRPr lang="en-US" dirty="0">
              <a:solidFill>
                <a:prstClr val="black">
                  <a:tint val="75000"/>
                </a:prstClr>
              </a:solidFill>
            </a:endParaRPr>
          </a:p>
        </p:txBody>
      </p:sp>
      <p:grpSp>
        <p:nvGrpSpPr>
          <p:cNvPr id="2" name="Group 18"/>
          <p:cNvGrpSpPr/>
          <p:nvPr/>
        </p:nvGrpSpPr>
        <p:grpSpPr>
          <a:xfrm>
            <a:off x="311696" y="1767113"/>
            <a:ext cx="8527504" cy="4593511"/>
            <a:chOff x="387896" y="3134193"/>
            <a:chExt cx="8527504" cy="3162745"/>
          </a:xfrm>
        </p:grpSpPr>
        <p:grpSp>
          <p:nvGrpSpPr>
            <p:cNvPr id="3" name="Group 11"/>
            <p:cNvGrpSpPr/>
            <p:nvPr/>
          </p:nvGrpSpPr>
          <p:grpSpPr>
            <a:xfrm>
              <a:off x="387896" y="3134193"/>
              <a:ext cx="8527504" cy="3162745"/>
              <a:chOff x="464096" y="2829393"/>
              <a:chExt cx="8527504" cy="3162745"/>
            </a:xfrm>
          </p:grpSpPr>
          <p:sp>
            <p:nvSpPr>
              <p:cNvPr id="6" name="Rounded Rectangle 5"/>
              <p:cNvSpPr/>
              <p:nvPr/>
            </p:nvSpPr>
            <p:spPr>
              <a:xfrm>
                <a:off x="464096" y="3200400"/>
                <a:ext cx="1524000" cy="838200"/>
              </a:xfrm>
              <a:prstGeom prst="roundRect">
                <a:avLst/>
              </a:prstGeom>
              <a:solidFill>
                <a:schemeClr val="bg2">
                  <a:lumMod val="75000"/>
                </a:schemeClr>
              </a:solidFill>
              <a:ln>
                <a:noFill/>
              </a:ln>
              <a:effectLst/>
              <a:scene3d>
                <a:camera prst="orthographicFront">
                  <a:rot lat="0" lon="0" rev="0"/>
                </a:camera>
                <a:lightRig rig="glow" dir="t">
                  <a:rot lat="0" lon="0" rev="14100000"/>
                </a:lightRig>
              </a:scene3d>
              <a:sp3d prstMaterial="softEdge">
                <a:bevelT w="127000" prst="artDeco"/>
              </a:sp3d>
            </p:spPr>
            <p:style>
              <a:lnRef idx="1">
                <a:schemeClr val="accent2"/>
              </a:lnRef>
              <a:fillRef idx="2">
                <a:schemeClr val="accent2"/>
              </a:fillRef>
              <a:effectRef idx="1">
                <a:schemeClr val="accent2"/>
              </a:effectRef>
              <a:fontRef idx="minor">
                <a:schemeClr val="dk1"/>
              </a:fontRef>
            </p:style>
            <p:txBody>
              <a:bodyPr rtlCol="0" anchor="ctr"/>
              <a:lstStyle/>
              <a:p>
                <a:pPr algn="ctr" rtl="0"/>
                <a:r>
                  <a:rPr lang="en-US" sz="2400" b="1" dirty="0" smtClean="0">
                    <a:solidFill>
                      <a:srgbClr val="C00000"/>
                    </a:solidFill>
                    <a:latin typeface="Arial" pitchFamily="34" charset="0"/>
                    <a:cs typeface="Arial" pitchFamily="34" charset="0"/>
                  </a:rPr>
                  <a:t>S</a:t>
                </a:r>
                <a:r>
                  <a:rPr lang="en-US" sz="2400" b="1" dirty="0" smtClean="0">
                    <a:solidFill>
                      <a:srgbClr val="EEECE1">
                        <a:lumMod val="25000"/>
                      </a:srgbClr>
                    </a:solidFill>
                    <a:latin typeface="Arial" pitchFamily="34" charset="0"/>
                    <a:cs typeface="Arial" pitchFamily="34" charset="0"/>
                  </a:rPr>
                  <a:t>pecific</a:t>
                </a:r>
                <a:endParaRPr lang="ar-EG" sz="2400" b="1" dirty="0" smtClean="0">
                  <a:solidFill>
                    <a:srgbClr val="EEECE1">
                      <a:lumMod val="25000"/>
                    </a:srgbClr>
                  </a:solidFill>
                  <a:latin typeface="Arial" pitchFamily="34" charset="0"/>
                </a:endParaRPr>
              </a:p>
              <a:p>
                <a:pPr algn="ctr" rtl="0"/>
                <a:r>
                  <a:rPr lang="ar-EG" sz="2400" b="1" dirty="0" smtClean="0">
                    <a:solidFill>
                      <a:srgbClr val="EEECE1">
                        <a:lumMod val="25000"/>
                      </a:srgbClr>
                    </a:solidFill>
                    <a:latin typeface="Arial" pitchFamily="34" charset="0"/>
                  </a:rPr>
                  <a:t>محددة</a:t>
                </a:r>
              </a:p>
            </p:txBody>
          </p:sp>
          <p:sp>
            <p:nvSpPr>
              <p:cNvPr id="7" name="Rounded Rectangle 6"/>
              <p:cNvSpPr/>
              <p:nvPr/>
            </p:nvSpPr>
            <p:spPr>
              <a:xfrm>
                <a:off x="1370856" y="4302387"/>
                <a:ext cx="2057400" cy="762000"/>
              </a:xfrm>
              <a:prstGeom prst="roundRect">
                <a:avLst/>
              </a:prstGeom>
              <a:solidFill>
                <a:schemeClr val="accent4">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1">
                <a:schemeClr val="accent2"/>
              </a:lnRef>
              <a:fillRef idx="2">
                <a:schemeClr val="accent2"/>
              </a:fillRef>
              <a:effectRef idx="1">
                <a:schemeClr val="accent2"/>
              </a:effectRef>
              <a:fontRef idx="minor">
                <a:schemeClr val="dk1"/>
              </a:fontRef>
            </p:style>
            <p:txBody>
              <a:bodyPr rtlCol="0" anchor="ctr"/>
              <a:lstStyle/>
              <a:p>
                <a:pPr algn="ctr" rtl="0"/>
                <a:r>
                  <a:rPr lang="en-US" sz="2400" b="1" dirty="0" smtClean="0">
                    <a:solidFill>
                      <a:srgbClr val="C00000"/>
                    </a:solidFill>
                    <a:latin typeface="Arial" pitchFamily="34" charset="0"/>
                    <a:cs typeface="Arial" pitchFamily="34" charset="0"/>
                  </a:rPr>
                  <a:t>M</a:t>
                </a:r>
                <a:r>
                  <a:rPr lang="en-US" sz="2400" b="1" dirty="0" smtClean="0">
                    <a:solidFill>
                      <a:srgbClr val="EEECE1">
                        <a:lumMod val="25000"/>
                      </a:srgbClr>
                    </a:solidFill>
                    <a:latin typeface="Arial" pitchFamily="34" charset="0"/>
                    <a:cs typeface="Arial" pitchFamily="34" charset="0"/>
                  </a:rPr>
                  <a:t>easurable</a:t>
                </a:r>
                <a:r>
                  <a:rPr lang="ar-SA" sz="2400" b="1" dirty="0" smtClean="0">
                    <a:solidFill>
                      <a:srgbClr val="EEECE1">
                        <a:lumMod val="25000"/>
                      </a:srgbClr>
                    </a:solidFill>
                    <a:latin typeface="Arial" pitchFamily="34" charset="0"/>
                  </a:rPr>
                  <a:t>قابلة للقياس</a:t>
                </a:r>
                <a:endParaRPr lang="en-US" sz="2400" dirty="0">
                  <a:solidFill>
                    <a:prstClr val="black"/>
                  </a:solidFill>
                </a:endParaRPr>
              </a:p>
            </p:txBody>
          </p:sp>
          <p:sp>
            <p:nvSpPr>
              <p:cNvPr id="8" name="Rounded Rectangle 7"/>
              <p:cNvSpPr/>
              <p:nvPr/>
            </p:nvSpPr>
            <p:spPr>
              <a:xfrm>
                <a:off x="3352800" y="5153938"/>
                <a:ext cx="2057400" cy="8382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ctr" rtl="0"/>
                <a:r>
                  <a:rPr lang="en-US" sz="2400" b="1" dirty="0" smtClean="0">
                    <a:solidFill>
                      <a:srgbClr val="C00000"/>
                    </a:solidFill>
                    <a:latin typeface="Arial" pitchFamily="34" charset="0"/>
                    <a:cs typeface="Arial" pitchFamily="34" charset="0"/>
                  </a:rPr>
                  <a:t>A</a:t>
                </a:r>
                <a:r>
                  <a:rPr lang="en-US" sz="2400" b="1" dirty="0" smtClean="0">
                    <a:solidFill>
                      <a:srgbClr val="EEECE1">
                        <a:lumMod val="25000"/>
                      </a:srgbClr>
                    </a:solidFill>
                    <a:latin typeface="Arial" pitchFamily="34" charset="0"/>
                    <a:cs typeface="Arial" pitchFamily="34" charset="0"/>
                  </a:rPr>
                  <a:t>ttainable</a:t>
                </a:r>
                <a:r>
                  <a:rPr lang="ar-EG" sz="2400" b="1" dirty="0" smtClean="0">
                    <a:solidFill>
                      <a:srgbClr val="EEECE1">
                        <a:lumMod val="25000"/>
                      </a:srgbClr>
                    </a:solidFill>
                    <a:latin typeface="Arial" pitchFamily="34" charset="0"/>
                  </a:rPr>
                  <a:t>قابلة للتحقيق</a:t>
                </a:r>
                <a:endParaRPr lang="en-US" sz="2400" dirty="0">
                  <a:solidFill>
                    <a:prstClr val="black"/>
                  </a:solidFill>
                </a:endParaRPr>
              </a:p>
            </p:txBody>
          </p:sp>
          <p:sp>
            <p:nvSpPr>
              <p:cNvPr id="9" name="Rounded Rectangle 8"/>
              <p:cNvSpPr/>
              <p:nvPr/>
            </p:nvSpPr>
            <p:spPr>
              <a:xfrm>
                <a:off x="5331296" y="4351967"/>
                <a:ext cx="2057400" cy="762000"/>
              </a:xfrm>
              <a:prstGeom prst="roundRect">
                <a:avLst/>
              </a:prstGeom>
              <a:solidFill>
                <a:schemeClr val="accent3">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rtlCol="0" anchor="ctr"/>
              <a:lstStyle/>
              <a:p>
                <a:pPr algn="ctr" rtl="0"/>
                <a:r>
                  <a:rPr lang="en-US" sz="2400" b="1" dirty="0" smtClean="0">
                    <a:solidFill>
                      <a:srgbClr val="C00000"/>
                    </a:solidFill>
                    <a:latin typeface="Arial" pitchFamily="34" charset="0"/>
                    <a:cs typeface="Arial" pitchFamily="34" charset="0"/>
                  </a:rPr>
                  <a:t>R</a:t>
                </a:r>
                <a:r>
                  <a:rPr lang="en-US" sz="2400" b="1" dirty="0" smtClean="0">
                    <a:solidFill>
                      <a:srgbClr val="EEECE1">
                        <a:lumMod val="25000"/>
                      </a:srgbClr>
                    </a:solidFill>
                    <a:latin typeface="Arial" pitchFamily="34" charset="0"/>
                    <a:cs typeface="Arial" pitchFamily="34" charset="0"/>
                  </a:rPr>
                  <a:t>ealistic</a:t>
                </a:r>
                <a:r>
                  <a:rPr lang="ar-SA" sz="2400" b="1" dirty="0" smtClean="0">
                    <a:solidFill>
                      <a:srgbClr val="EEECE1">
                        <a:lumMod val="25000"/>
                      </a:srgbClr>
                    </a:solidFill>
                    <a:latin typeface="Arial" pitchFamily="34" charset="0"/>
                  </a:rPr>
                  <a:t>واقعية</a:t>
                </a:r>
                <a:endParaRPr lang="en-US" sz="2400" dirty="0">
                  <a:solidFill>
                    <a:prstClr val="black"/>
                  </a:solidFill>
                </a:endParaRPr>
              </a:p>
            </p:txBody>
          </p:sp>
          <p:sp>
            <p:nvSpPr>
              <p:cNvPr id="10" name="Rounded Rectangle 9"/>
              <p:cNvSpPr/>
              <p:nvPr/>
            </p:nvSpPr>
            <p:spPr>
              <a:xfrm>
                <a:off x="7239000" y="3200400"/>
                <a:ext cx="1752600" cy="762000"/>
              </a:xfrm>
              <a:prstGeom prst="roundRect">
                <a:avLst/>
              </a:prstGeom>
              <a:solidFill>
                <a:schemeClr val="accent5">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rtl="0"/>
                <a:r>
                  <a:rPr lang="en-US" sz="2400" b="1" dirty="0" smtClean="0">
                    <a:solidFill>
                      <a:srgbClr val="C00000"/>
                    </a:solidFill>
                    <a:latin typeface="Arial" pitchFamily="34" charset="0"/>
                    <a:cs typeface="Arial" pitchFamily="34" charset="0"/>
                  </a:rPr>
                  <a:t>T</a:t>
                </a:r>
                <a:r>
                  <a:rPr lang="en-US" sz="2400" b="1" dirty="0" smtClean="0">
                    <a:solidFill>
                      <a:srgbClr val="EEECE1">
                        <a:lumMod val="25000"/>
                      </a:srgbClr>
                    </a:solidFill>
                    <a:latin typeface="Arial" pitchFamily="34" charset="0"/>
                    <a:cs typeface="Arial" pitchFamily="34" charset="0"/>
                  </a:rPr>
                  <a:t>imed</a:t>
                </a:r>
                <a:endParaRPr lang="ar-EG" sz="2400" b="1" dirty="0" smtClean="0">
                  <a:solidFill>
                    <a:srgbClr val="EEECE1">
                      <a:lumMod val="25000"/>
                    </a:srgbClr>
                  </a:solidFill>
                  <a:latin typeface="Arial" pitchFamily="34" charset="0"/>
                </a:endParaRPr>
              </a:p>
              <a:p>
                <a:pPr algn="ctr"/>
                <a:r>
                  <a:rPr lang="ar-EG" sz="2400" b="1" dirty="0" smtClean="0">
                    <a:solidFill>
                      <a:srgbClr val="EEECE1">
                        <a:lumMod val="25000"/>
                      </a:srgbClr>
                    </a:solidFill>
                    <a:latin typeface="Arial" pitchFamily="34" charset="0"/>
                  </a:rPr>
                  <a:t>مُحددة بفترة زمنية</a:t>
                </a:r>
                <a:endParaRPr lang="en-US" sz="2400" dirty="0">
                  <a:solidFill>
                    <a:prstClr val="black"/>
                  </a:solidFill>
                </a:endParaRPr>
              </a:p>
            </p:txBody>
          </p:sp>
          <p:sp>
            <p:nvSpPr>
              <p:cNvPr id="11" name="Rounded Rectangle 10"/>
              <p:cNvSpPr/>
              <p:nvPr/>
            </p:nvSpPr>
            <p:spPr>
              <a:xfrm>
                <a:off x="2986314" y="2829393"/>
                <a:ext cx="2971800" cy="685800"/>
              </a:xfrm>
              <a:prstGeom prst="roundRect">
                <a:avLst/>
              </a:prstGeom>
              <a:ln>
                <a:solidFill>
                  <a:schemeClr val="accent4">
                    <a:lumMod val="50000"/>
                  </a:schemeClr>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rtl="0"/>
                <a:r>
                  <a:rPr lang="en-US" sz="60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SMART</a:t>
                </a:r>
                <a:endParaRPr lang="en-US" sz="6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endParaRPr>
              </a:p>
            </p:txBody>
          </p:sp>
        </p:grpSp>
        <p:sp>
          <p:nvSpPr>
            <p:cNvPr id="13" name="Left Arrow 12"/>
            <p:cNvSpPr/>
            <p:nvPr/>
          </p:nvSpPr>
          <p:spPr>
            <a:xfrm rot="21366385">
              <a:off x="1946806" y="3560097"/>
              <a:ext cx="914400"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sp>
          <p:nvSpPr>
            <p:cNvPr id="15" name="Left Arrow 14"/>
            <p:cNvSpPr/>
            <p:nvPr/>
          </p:nvSpPr>
          <p:spPr>
            <a:xfrm rot="18153037">
              <a:off x="2741985" y="4000438"/>
              <a:ext cx="855734" cy="4426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sp>
          <p:nvSpPr>
            <p:cNvPr id="16" name="Left Arrow 15"/>
            <p:cNvSpPr/>
            <p:nvPr/>
          </p:nvSpPr>
          <p:spPr>
            <a:xfrm rot="16389896">
              <a:off x="3605074" y="4504230"/>
              <a:ext cx="1603336" cy="26704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sp>
          <p:nvSpPr>
            <p:cNvPr id="17" name="Left Arrow 16"/>
            <p:cNvSpPr/>
            <p:nvPr/>
          </p:nvSpPr>
          <p:spPr>
            <a:xfrm rot="14710623">
              <a:off x="5166579" y="4058507"/>
              <a:ext cx="856402" cy="3536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sp>
          <p:nvSpPr>
            <p:cNvPr id="18" name="Left Arrow 17"/>
            <p:cNvSpPr/>
            <p:nvPr/>
          </p:nvSpPr>
          <p:spPr>
            <a:xfrm rot="11567544">
              <a:off x="5886710" y="3651713"/>
              <a:ext cx="1252048" cy="28148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solidFill>
                  <a:prstClr val="white"/>
                </a:solidFill>
              </a:endParaRPr>
            </a:p>
          </p:txBody>
        </p:sp>
      </p:grpSp>
      <p:sp>
        <p:nvSpPr>
          <p:cNvPr id="21" name="Rectangle 5"/>
          <p:cNvSpPr>
            <a:spLocks noChangeArrowheads="1"/>
          </p:cNvSpPr>
          <p:nvPr/>
        </p:nvSpPr>
        <p:spPr bwMode="auto">
          <a:xfrm>
            <a:off x="0" y="1219200"/>
            <a:ext cx="9144000" cy="69850"/>
          </a:xfrm>
          <a:prstGeom prst="rect">
            <a:avLst/>
          </a:prstGeom>
          <a:gradFill rotWithShape="1">
            <a:gsLst>
              <a:gs pos="0">
                <a:srgbClr val="FFFF99"/>
              </a:gs>
              <a:gs pos="50000">
                <a:srgbClr val="2F169A"/>
              </a:gs>
              <a:gs pos="100000">
                <a:srgbClr val="FFFF99"/>
              </a:gs>
            </a:gsLst>
            <a:lin ang="0" scaled="1"/>
          </a:gradFill>
          <a:ln w="9525">
            <a:noFill/>
            <a:miter lim="800000"/>
            <a:headEnd/>
            <a:tailEnd/>
          </a:ln>
        </p:spPr>
        <p:txBody>
          <a:bodyPr wrap="none" anchor="ctr"/>
          <a:lstStyle/>
          <a:p>
            <a:pPr algn="l" rtl="0"/>
            <a:endParaRPr lang="ar-EG" dirty="0">
              <a:solidFill>
                <a:prstClr val="black"/>
              </a:solidFill>
            </a:endParaRPr>
          </a:p>
        </p:txBody>
      </p:sp>
      <p:sp>
        <p:nvSpPr>
          <p:cNvPr id="20" name="Rectangle 19"/>
          <p:cNvSpPr/>
          <p:nvPr/>
        </p:nvSpPr>
        <p:spPr>
          <a:xfrm>
            <a:off x="1857356" y="642918"/>
            <a:ext cx="4763255" cy="584775"/>
          </a:xfrm>
          <a:prstGeom prst="rect">
            <a:avLst/>
          </a:prstGeom>
        </p:spPr>
        <p:txBody>
          <a:bodyPr wrap="square">
            <a:spAutoFit/>
          </a:bodyPr>
          <a:lstStyle/>
          <a:p>
            <a:pPr algn="ctr">
              <a:defRPr/>
            </a:pPr>
            <a:r>
              <a:rPr lang="ar-EG" sz="3200" b="1" dirty="0" smtClean="0">
                <a:effectLst>
                  <a:outerShdw blurRad="38100" dist="38100" dir="2700000" algn="tl">
                    <a:srgbClr val="000000"/>
                  </a:outerShdw>
                </a:effectLst>
              </a:rPr>
              <a:t>شروط اختيار وصياغة نواتج التعلم </a:t>
            </a:r>
            <a:endParaRPr lang="ar-EG"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PT Bold Heading" pitchFamily="2" charset="-78"/>
            </a:endParaRPr>
          </a:p>
        </p:txBody>
      </p:sp>
    </p:spTree>
    <p:extLst>
      <p:ext uri="{BB962C8B-B14F-4D97-AF65-F5344CB8AC3E}">
        <p14:creationId xmlns="" xmlns:p14="http://schemas.microsoft.com/office/powerpoint/2010/main" val="3173858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7290" y="2571744"/>
            <a:ext cx="6192688" cy="2350368"/>
          </a:xfrm>
          <a:solidFill>
            <a:schemeClr val="accent5">
              <a:lumMod val="60000"/>
              <a:lumOff val="40000"/>
            </a:schemeClr>
          </a:solidFill>
          <a:ln>
            <a:solidFill>
              <a:srgbClr val="FF0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70000" lnSpcReduction="20000"/>
          </a:bodyPr>
          <a:lstStyle/>
          <a:p>
            <a:pPr marL="0" indent="0" algn="ctr" rtl="1">
              <a:buNone/>
            </a:pPr>
            <a:r>
              <a:rPr lang="ar-EG" sz="4000" b="1" dirty="0" smtClean="0">
                <a:solidFill>
                  <a:srgbClr val="C00000"/>
                </a:solidFill>
              </a:rPr>
              <a:t>1- فعل سلوكي واضح ومُحدد </a:t>
            </a:r>
            <a:r>
              <a:rPr lang="ar-EG" sz="4000" dirty="0" smtClean="0"/>
              <a:t>(يذكر/ يكتب/ يرسم/ يوضح...)</a:t>
            </a:r>
          </a:p>
          <a:p>
            <a:pPr marL="0" indent="0" algn="ctr">
              <a:buNone/>
            </a:pPr>
            <a:r>
              <a:rPr lang="ar-EG" sz="4000" b="1" dirty="0" smtClean="0">
                <a:solidFill>
                  <a:srgbClr val="C00000"/>
                </a:solidFill>
              </a:rPr>
              <a:t>2- حد أدني للأداء المطلوب </a:t>
            </a:r>
            <a:r>
              <a:rPr lang="ar-EG" sz="4000" dirty="0" smtClean="0"/>
              <a:t>(يكتب </a:t>
            </a:r>
            <a:r>
              <a:rPr lang="ar-EG" sz="4000" u="sng" dirty="0" smtClean="0"/>
              <a:t>خمسة</a:t>
            </a:r>
            <a:r>
              <a:rPr lang="ar-EG" sz="4000" dirty="0" smtClean="0"/>
              <a:t> نتائج لحرب أكتوبر 1973...)</a:t>
            </a:r>
            <a:endParaRPr lang="ar-EG" sz="4000" b="1" dirty="0" smtClean="0">
              <a:solidFill>
                <a:srgbClr val="C00000"/>
              </a:solidFill>
            </a:endParaRPr>
          </a:p>
          <a:p>
            <a:pPr marL="0" indent="0" algn="ctr">
              <a:buNone/>
            </a:pPr>
            <a:r>
              <a:rPr lang="ar-EG" sz="4000" b="1" dirty="0" smtClean="0">
                <a:solidFill>
                  <a:srgbClr val="C00000"/>
                </a:solidFill>
              </a:rPr>
              <a:t>3- مجال أو حدود واضحة </a:t>
            </a:r>
            <a:r>
              <a:rPr lang="ar-EG" sz="4000" dirty="0" smtClean="0"/>
              <a:t>(يذكر خمسة نتائج </a:t>
            </a:r>
            <a:r>
              <a:rPr lang="ar-EG" sz="4000" u="sng" dirty="0" smtClean="0"/>
              <a:t>اقتصادية</a:t>
            </a:r>
            <a:r>
              <a:rPr lang="ar-EG" sz="4000" dirty="0" smtClean="0"/>
              <a:t>  لحرب أكتوبر 1973</a:t>
            </a:r>
            <a:r>
              <a:rPr lang="ar-EG" sz="4000" u="sng" dirty="0" smtClean="0"/>
              <a:t>بالنسبة لمصر</a:t>
            </a:r>
            <a:r>
              <a:rPr lang="ar-EG" sz="4000" dirty="0" smtClean="0"/>
              <a:t>...)</a:t>
            </a:r>
            <a:endParaRPr lang="ar-EG" sz="4000" b="1" dirty="0" smtClean="0">
              <a:solidFill>
                <a:srgbClr val="C00000"/>
              </a:solidFill>
            </a:endParaRPr>
          </a:p>
          <a:p>
            <a:pPr marL="0" indent="0" algn="ctr" rtl="1">
              <a:buNone/>
            </a:pPr>
            <a:endParaRPr lang="ar-EG" sz="4000" b="1" dirty="0">
              <a:solidFill>
                <a:srgbClr val="C00000"/>
              </a:solidFill>
            </a:endParaRPr>
          </a:p>
          <a:p>
            <a:pPr marL="0" indent="0" algn="ctr" rtl="1">
              <a:buNone/>
            </a:pPr>
            <a:endParaRPr lang="ar-EG" sz="4000" b="1" dirty="0">
              <a:solidFill>
                <a:srgbClr val="C00000"/>
              </a:solidFill>
            </a:endParaRPr>
          </a:p>
        </p:txBody>
      </p:sp>
      <p:sp>
        <p:nvSpPr>
          <p:cNvPr id="4" name="Slide Number Placeholder 3"/>
          <p:cNvSpPr>
            <a:spLocks noGrp="1"/>
          </p:cNvSpPr>
          <p:nvPr>
            <p:ph type="sldNum" sz="quarter" idx="12"/>
          </p:nvPr>
        </p:nvSpPr>
        <p:spPr/>
        <p:txBody>
          <a:bodyPr/>
          <a:lstStyle/>
          <a:p>
            <a:fld id="{8A8465E5-1FAF-4CC4-AAE6-719EF2FADBE2}" type="slidenum">
              <a:rPr lang="en-US" smtClean="0">
                <a:solidFill>
                  <a:prstClr val="black">
                    <a:tint val="75000"/>
                  </a:prstClr>
                </a:solidFill>
              </a:rPr>
              <a:pPr/>
              <a:t>6</a:t>
            </a:fld>
            <a:endParaRPr lang="en-US" dirty="0">
              <a:solidFill>
                <a:prstClr val="black">
                  <a:tint val="75000"/>
                </a:prstClr>
              </a:solidFill>
            </a:endParaRPr>
          </a:p>
        </p:txBody>
      </p:sp>
      <p:sp>
        <p:nvSpPr>
          <p:cNvPr id="5" name="Title 1"/>
          <p:cNvSpPr txBox="1">
            <a:spLocks/>
          </p:cNvSpPr>
          <p:nvPr/>
        </p:nvSpPr>
        <p:spPr>
          <a:xfrm>
            <a:off x="1643042" y="1071546"/>
            <a:ext cx="5645652" cy="691051"/>
          </a:xfrm>
          <a:prstGeom prst="rect">
            <a:avLst/>
          </a:prstGeom>
          <a:ln/>
        </p:spPr>
        <p:style>
          <a:lnRef idx="3">
            <a:schemeClr val="lt1"/>
          </a:lnRef>
          <a:fillRef idx="1">
            <a:schemeClr val="dk1"/>
          </a:fillRef>
          <a:effectRef idx="1">
            <a:schemeClr val="dk1"/>
          </a:effectRef>
          <a:fontRef idx="minor">
            <a:schemeClr val="lt1"/>
          </a:fontRef>
        </p:style>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4000" b="1" dirty="0" smtClean="0">
                <a:solidFill>
                  <a:schemeClr val="bg1"/>
                </a:solidFill>
              </a:rPr>
              <a:t>مكونات ناتج </a:t>
            </a:r>
            <a:r>
              <a:rPr lang="ar-EG" sz="4000" b="1" dirty="0">
                <a:solidFill>
                  <a:schemeClr val="bg1"/>
                </a:solidFill>
              </a:rPr>
              <a:t>التعلم</a:t>
            </a:r>
            <a:r>
              <a:rPr lang="ar-EG" sz="2800" b="1" dirty="0">
                <a:solidFill>
                  <a:schemeClr val="bg1"/>
                </a:solidFill>
              </a:rPr>
              <a:t> </a:t>
            </a:r>
            <a:endParaRPr lang="ar-EG" sz="4000" b="1" dirty="0">
              <a:ln w="18415" cmpd="sng">
                <a:solidFill>
                  <a:srgbClr val="FFFFFF"/>
                </a:solidFill>
                <a:prstDash val="solid"/>
              </a:ln>
              <a:solidFill>
                <a:schemeClr val="bg1"/>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27104865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 xmlns:p14="http://schemas.microsoft.com/office/powerpoint/2010/main" val="1231499120"/>
              </p:ext>
            </p:extLst>
          </p:nvPr>
        </p:nvGraphicFramePr>
        <p:xfrm>
          <a:off x="457200" y="1600200"/>
          <a:ext cx="8229600" cy="506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8A8465E5-1FAF-4CC4-AAE6-719EF2FADBE2}" type="slidenum">
              <a:rPr lang="en-US" smtClean="0">
                <a:solidFill>
                  <a:prstClr val="black">
                    <a:tint val="75000"/>
                  </a:prstClr>
                </a:solidFill>
              </a:rPr>
              <a:pPr/>
              <a:t>7</a:t>
            </a:fld>
            <a:endParaRPr lang="en-US" dirty="0">
              <a:solidFill>
                <a:prstClr val="black">
                  <a:tint val="75000"/>
                </a:prstClr>
              </a:solidFill>
            </a:endParaRPr>
          </a:p>
        </p:txBody>
      </p:sp>
      <p:sp>
        <p:nvSpPr>
          <p:cNvPr id="6" name="Rectangle 5"/>
          <p:cNvSpPr/>
          <p:nvPr/>
        </p:nvSpPr>
        <p:spPr>
          <a:xfrm>
            <a:off x="1643042" y="642918"/>
            <a:ext cx="5695790" cy="1015663"/>
          </a:xfrm>
          <a:prstGeom prst="rect">
            <a:avLst/>
          </a:prstGeom>
        </p:spPr>
        <p:txBody>
          <a:bodyPr wrap="none">
            <a:spAutoFit/>
          </a:bodyPr>
          <a:lstStyle/>
          <a:p>
            <a:r>
              <a:rPr lang="ar-EG" sz="6000" b="1" dirty="0" smtClean="0"/>
              <a:t>أنواع النواتج التعليمية</a:t>
            </a:r>
            <a:endParaRPr lang="ar-EG" sz="6000" dirty="0"/>
          </a:p>
        </p:txBody>
      </p:sp>
    </p:spTree>
    <p:extLst>
      <p:ext uri="{BB962C8B-B14F-4D97-AF65-F5344CB8AC3E}">
        <p14:creationId xmlns="" xmlns:p14="http://schemas.microsoft.com/office/powerpoint/2010/main" val="37967722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5">
                                            <p:graphicEl>
                                              <a:dgm id="{F22DFD50-858E-4F96-ACB4-D888A51F6BDA}"/>
                                            </p:graphicEl>
                                          </p:spTgt>
                                        </p:tgtEl>
                                        <p:attrNameLst>
                                          <p:attrName>style.color</p:attrName>
                                        </p:attrNameLst>
                                      </p:cBhvr>
                                      <p:by>
                                        <p:hsl h="7200000" s="0" l="0"/>
                                      </p:by>
                                    </p:animClr>
                                    <p:animClr clrSpc="hsl" dir="cw">
                                      <p:cBhvr>
                                        <p:cTn id="7" dur="500" fill="hold"/>
                                        <p:tgtEl>
                                          <p:spTgt spid="5">
                                            <p:graphicEl>
                                              <a:dgm id="{F22DFD50-858E-4F96-ACB4-D888A51F6BDA}"/>
                                            </p:graphicEl>
                                          </p:spTgt>
                                        </p:tgtEl>
                                        <p:attrNameLst>
                                          <p:attrName>fillcolor</p:attrName>
                                        </p:attrNameLst>
                                      </p:cBhvr>
                                      <p:by>
                                        <p:hsl h="7200000" s="0" l="0"/>
                                      </p:by>
                                    </p:animClr>
                                    <p:animClr clrSpc="hsl" dir="cw">
                                      <p:cBhvr>
                                        <p:cTn id="8" dur="500" fill="hold"/>
                                        <p:tgtEl>
                                          <p:spTgt spid="5">
                                            <p:graphicEl>
                                              <a:dgm id="{F22DFD50-858E-4F96-ACB4-D888A51F6BDA}"/>
                                            </p:graphicEl>
                                          </p:spTgt>
                                        </p:tgtEl>
                                        <p:attrNameLst>
                                          <p:attrName>stroke.color</p:attrName>
                                        </p:attrNameLst>
                                      </p:cBhvr>
                                      <p:by>
                                        <p:hsl h="7200000" s="0" l="0"/>
                                      </p:by>
                                    </p:animClr>
                                    <p:set>
                                      <p:cBhvr>
                                        <p:cTn id="9" dur="500" fill="hold"/>
                                        <p:tgtEl>
                                          <p:spTgt spid="5">
                                            <p:graphicEl>
                                              <a:dgm id="{F22DFD50-858E-4F96-ACB4-D888A51F6BDA}"/>
                                            </p:graphicEl>
                                          </p:spTgt>
                                        </p:tgtEl>
                                        <p:attrNameLst>
                                          <p:attrName>fill.type</p:attrName>
                                        </p:attrNameLst>
                                      </p:cBhvr>
                                      <p:to>
                                        <p:strVal val="solid"/>
                                      </p:to>
                                    </p:set>
                                  </p:childTnLst>
                                </p:cTn>
                              </p:par>
                              <p:par>
                                <p:cTn id="10" presetID="21" presetClass="emph" presetSubtype="0" fill="hold" grpId="0" nodeType="withEffect">
                                  <p:stCondLst>
                                    <p:cond delay="0"/>
                                  </p:stCondLst>
                                  <p:childTnLst>
                                    <p:animClr clrSpc="hsl" dir="cw">
                                      <p:cBhvr override="childStyle">
                                        <p:cTn id="11" dur="500" fill="hold"/>
                                        <p:tgtEl>
                                          <p:spTgt spid="5">
                                            <p:graphicEl>
                                              <a:dgm id="{E16B624E-0071-4405-BCD9-98858E0605DF}"/>
                                            </p:graphicEl>
                                          </p:spTgt>
                                        </p:tgtEl>
                                        <p:attrNameLst>
                                          <p:attrName>style.color</p:attrName>
                                        </p:attrNameLst>
                                      </p:cBhvr>
                                      <p:by>
                                        <p:hsl h="7200000" s="0" l="0"/>
                                      </p:by>
                                    </p:animClr>
                                    <p:animClr clrSpc="hsl" dir="cw">
                                      <p:cBhvr>
                                        <p:cTn id="12" dur="500" fill="hold"/>
                                        <p:tgtEl>
                                          <p:spTgt spid="5">
                                            <p:graphicEl>
                                              <a:dgm id="{E16B624E-0071-4405-BCD9-98858E0605DF}"/>
                                            </p:graphicEl>
                                          </p:spTgt>
                                        </p:tgtEl>
                                        <p:attrNameLst>
                                          <p:attrName>fillcolor</p:attrName>
                                        </p:attrNameLst>
                                      </p:cBhvr>
                                      <p:by>
                                        <p:hsl h="7200000" s="0" l="0"/>
                                      </p:by>
                                    </p:animClr>
                                    <p:animClr clrSpc="hsl" dir="cw">
                                      <p:cBhvr>
                                        <p:cTn id="13" dur="500" fill="hold"/>
                                        <p:tgtEl>
                                          <p:spTgt spid="5">
                                            <p:graphicEl>
                                              <a:dgm id="{E16B624E-0071-4405-BCD9-98858E0605DF}"/>
                                            </p:graphicEl>
                                          </p:spTgt>
                                        </p:tgtEl>
                                        <p:attrNameLst>
                                          <p:attrName>stroke.color</p:attrName>
                                        </p:attrNameLst>
                                      </p:cBhvr>
                                      <p:by>
                                        <p:hsl h="7200000" s="0" l="0"/>
                                      </p:by>
                                    </p:animClr>
                                    <p:set>
                                      <p:cBhvr>
                                        <p:cTn id="14" dur="500" fill="hold"/>
                                        <p:tgtEl>
                                          <p:spTgt spid="5">
                                            <p:graphicEl>
                                              <a:dgm id="{E16B624E-0071-4405-BCD9-98858E0605DF}"/>
                                            </p:graphicEl>
                                          </p:spTgt>
                                        </p:tgtEl>
                                        <p:attrNameLst>
                                          <p:attrName>fill.type</p:attrName>
                                        </p:attrNameLst>
                                      </p:cBhvr>
                                      <p:to>
                                        <p:strVal val="solid"/>
                                      </p:to>
                                    </p:set>
                                  </p:childTnLst>
                                </p:cTn>
                              </p:par>
                              <p:par>
                                <p:cTn id="15" presetID="21" presetClass="emph" presetSubtype="0" fill="hold" grpId="0" nodeType="withEffect">
                                  <p:stCondLst>
                                    <p:cond delay="0"/>
                                  </p:stCondLst>
                                  <p:childTnLst>
                                    <p:animClr clrSpc="hsl" dir="cw">
                                      <p:cBhvr override="childStyle">
                                        <p:cTn id="16" dur="500" fill="hold"/>
                                        <p:tgtEl>
                                          <p:spTgt spid="5">
                                            <p:graphicEl>
                                              <a:dgm id="{AD45790D-74A0-4091-BB08-2E39D4763A9B}"/>
                                            </p:graphicEl>
                                          </p:spTgt>
                                        </p:tgtEl>
                                        <p:attrNameLst>
                                          <p:attrName>style.color</p:attrName>
                                        </p:attrNameLst>
                                      </p:cBhvr>
                                      <p:by>
                                        <p:hsl h="7200000" s="0" l="0"/>
                                      </p:by>
                                    </p:animClr>
                                    <p:animClr clrSpc="hsl" dir="cw">
                                      <p:cBhvr>
                                        <p:cTn id="17" dur="500" fill="hold"/>
                                        <p:tgtEl>
                                          <p:spTgt spid="5">
                                            <p:graphicEl>
                                              <a:dgm id="{AD45790D-74A0-4091-BB08-2E39D4763A9B}"/>
                                            </p:graphicEl>
                                          </p:spTgt>
                                        </p:tgtEl>
                                        <p:attrNameLst>
                                          <p:attrName>fillcolor</p:attrName>
                                        </p:attrNameLst>
                                      </p:cBhvr>
                                      <p:by>
                                        <p:hsl h="7200000" s="0" l="0"/>
                                      </p:by>
                                    </p:animClr>
                                    <p:animClr clrSpc="hsl" dir="cw">
                                      <p:cBhvr>
                                        <p:cTn id="18" dur="500" fill="hold"/>
                                        <p:tgtEl>
                                          <p:spTgt spid="5">
                                            <p:graphicEl>
                                              <a:dgm id="{AD45790D-74A0-4091-BB08-2E39D4763A9B}"/>
                                            </p:graphicEl>
                                          </p:spTgt>
                                        </p:tgtEl>
                                        <p:attrNameLst>
                                          <p:attrName>stroke.color</p:attrName>
                                        </p:attrNameLst>
                                      </p:cBhvr>
                                      <p:by>
                                        <p:hsl h="7200000" s="0" l="0"/>
                                      </p:by>
                                    </p:animClr>
                                    <p:set>
                                      <p:cBhvr>
                                        <p:cTn id="19" dur="500" fill="hold"/>
                                        <p:tgtEl>
                                          <p:spTgt spid="5">
                                            <p:graphicEl>
                                              <a:dgm id="{AD45790D-74A0-4091-BB08-2E39D4763A9B}"/>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5918" y="1000108"/>
            <a:ext cx="5686436" cy="632666"/>
          </a:xfrm>
          <a:ln/>
        </p:spPr>
        <p:style>
          <a:lnRef idx="0">
            <a:schemeClr val="accent3"/>
          </a:lnRef>
          <a:fillRef idx="3">
            <a:schemeClr val="accent3"/>
          </a:fillRef>
          <a:effectRef idx="3">
            <a:schemeClr val="accent3"/>
          </a:effectRef>
          <a:fontRef idx="minor">
            <a:schemeClr val="lt1"/>
          </a:fontRef>
        </p:style>
        <p:txBody>
          <a:bodyPr>
            <a:normAutofit fontScale="90000"/>
          </a:bodyPr>
          <a:lstStyle/>
          <a:p>
            <a:pPr algn="r"/>
            <a:r>
              <a:rPr lang="ar-EG"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عزيزي المُشارك</a:t>
            </a:r>
            <a:r>
              <a:rPr lang="ar-SA"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endParaRPr lang="ar-EG"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Subtitle 2"/>
          <p:cNvSpPr>
            <a:spLocks noGrp="1"/>
          </p:cNvSpPr>
          <p:nvPr>
            <p:ph idx="1"/>
          </p:nvPr>
        </p:nvSpPr>
        <p:spPr>
          <a:xfrm>
            <a:off x="357158" y="2285992"/>
            <a:ext cx="8072494" cy="2922280"/>
          </a:xfrm>
        </p:spPr>
        <p:txBody>
          <a:bodyPr>
            <a:normAutofit/>
          </a:bodyPr>
          <a:lstStyle/>
          <a:p>
            <a:pPr>
              <a:buNone/>
            </a:pPr>
            <a:r>
              <a:rPr lang="ar-EG" sz="3200" b="1" dirty="0" smtClean="0">
                <a:solidFill>
                  <a:schemeClr val="tx2"/>
                </a:solidFill>
              </a:rPr>
              <a:t>قارن بين نواتج التعلم الثلاثة التالية من حيث نوع كل منها.</a:t>
            </a:r>
          </a:p>
          <a:p>
            <a:pPr algn="just"/>
            <a:r>
              <a:rPr lang="ar-EG" sz="4000" b="1" dirty="0" smtClean="0"/>
              <a:t>  أن</a:t>
            </a:r>
            <a:r>
              <a:rPr lang="ar-EG" sz="4000" b="1" dirty="0" smtClean="0">
                <a:solidFill>
                  <a:srgbClr val="FF0000"/>
                </a:solidFill>
              </a:rPr>
              <a:t> يٌعرِف </a:t>
            </a:r>
            <a:r>
              <a:rPr lang="ar-EG" sz="4000" b="1" dirty="0" smtClean="0"/>
              <a:t>الطالب مصطلح ....</a:t>
            </a:r>
          </a:p>
          <a:p>
            <a:pPr algn="just"/>
            <a:r>
              <a:rPr lang="ar-EG" sz="4000" b="1" dirty="0" smtClean="0"/>
              <a:t>  أن </a:t>
            </a:r>
            <a:r>
              <a:rPr lang="ar-EG" sz="4000" b="1" dirty="0" smtClean="0">
                <a:solidFill>
                  <a:srgbClr val="FF0000"/>
                </a:solidFill>
              </a:rPr>
              <a:t>يرسم </a:t>
            </a:r>
            <a:r>
              <a:rPr lang="ar-EG" sz="4000" b="1" dirty="0" smtClean="0"/>
              <a:t>الطالب خريطة ....</a:t>
            </a:r>
          </a:p>
          <a:p>
            <a:pPr algn="just"/>
            <a:r>
              <a:rPr lang="ar-EG" sz="4000" b="1" dirty="0" smtClean="0"/>
              <a:t>  أن </a:t>
            </a:r>
            <a:r>
              <a:rPr lang="ar-EG" sz="4000" b="1" dirty="0" smtClean="0">
                <a:solidFill>
                  <a:srgbClr val="FF0000"/>
                </a:solidFill>
              </a:rPr>
              <a:t>يقدّر</a:t>
            </a:r>
            <a:r>
              <a:rPr lang="ar-EG" sz="4000" b="1" dirty="0" smtClean="0"/>
              <a:t> الطالب أهمية .....</a:t>
            </a:r>
            <a:endParaRPr lang="ar-EG" sz="4000" b="1" dirty="0"/>
          </a:p>
        </p:txBody>
      </p:sp>
    </p:spTree>
    <p:extLst>
      <p:ext uri="{BB962C8B-B14F-4D97-AF65-F5344CB8AC3E}">
        <p14:creationId xmlns="" xmlns:p14="http://schemas.microsoft.com/office/powerpoint/2010/main" val="2706804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5"/>
          <p:cNvSpPr>
            <a:spLocks noChangeArrowheads="1"/>
          </p:cNvSpPr>
          <p:nvPr/>
        </p:nvSpPr>
        <p:spPr bwMode="auto">
          <a:xfrm>
            <a:off x="1291580" y="5877272"/>
            <a:ext cx="6664796" cy="694978"/>
          </a:xfrm>
          <a:prstGeom prst="rect">
            <a:avLst/>
          </a:prstGeom>
          <a:gradFill rotWithShape="0">
            <a:gsLst>
              <a:gs pos="0">
                <a:srgbClr val="FF0000"/>
              </a:gs>
              <a:gs pos="100000">
                <a:srgbClr val="008000"/>
              </a:gs>
            </a:gsLst>
            <a:path path="shape">
              <a:fillToRect l="50000" t="50000" r="50000" b="50000"/>
            </a:path>
          </a:gra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008000"/>
            </a:extrusionClr>
          </a:sp3d>
        </p:spPr>
        <p:txBody>
          <a:bodyPr wrap="none" anchor="ctr">
            <a:flatTx/>
          </a:bodyPr>
          <a:lstStyle/>
          <a:p>
            <a:pPr algn="ctr" fontAlgn="base">
              <a:spcBef>
                <a:spcPct val="0"/>
              </a:spcBef>
              <a:spcAft>
                <a:spcPct val="0"/>
              </a:spcAft>
              <a:defRPr/>
            </a:pPr>
            <a:r>
              <a:rPr lang="ar-EG" sz="3200" b="1" dirty="0" smtClean="0">
                <a:solidFill>
                  <a:srgbClr val="FFFFFF"/>
                </a:solidFill>
                <a:effectLst>
                  <a:outerShdw blurRad="38100" dist="38100" dir="2700000" algn="tl">
                    <a:srgbClr val="000000"/>
                  </a:outerShdw>
                </a:effectLst>
                <a:cs typeface="Arial" pitchFamily="34" charset="0"/>
              </a:rPr>
              <a:t>المعرفة (</a:t>
            </a:r>
            <a:r>
              <a:rPr lang="ar-SA" sz="3200" b="1" dirty="0" smtClean="0">
                <a:solidFill>
                  <a:srgbClr val="FFFFFF"/>
                </a:solidFill>
                <a:effectLst>
                  <a:outerShdw blurRad="38100" dist="38100" dir="2700000" algn="tl">
                    <a:srgbClr val="000000"/>
                  </a:outerShdw>
                </a:effectLst>
                <a:cs typeface="Arial" pitchFamily="34" charset="0"/>
              </a:rPr>
              <a:t>ال</a:t>
            </a:r>
            <a:r>
              <a:rPr lang="ar-EG" sz="3200" b="1" dirty="0" smtClean="0">
                <a:solidFill>
                  <a:srgbClr val="FFFFFF"/>
                </a:solidFill>
                <a:effectLst>
                  <a:outerShdw blurRad="38100" dist="38100" dir="2700000" algn="tl">
                    <a:srgbClr val="000000"/>
                  </a:outerShdw>
                </a:effectLst>
                <a:cs typeface="Arial" pitchFamily="34" charset="0"/>
              </a:rPr>
              <a:t>ت</a:t>
            </a:r>
            <a:r>
              <a:rPr lang="ar-SA" sz="3200" b="1" dirty="0" smtClean="0">
                <a:solidFill>
                  <a:srgbClr val="FFFFFF"/>
                </a:solidFill>
                <a:effectLst>
                  <a:outerShdw blurRad="38100" dist="38100" dir="2700000" algn="tl">
                    <a:srgbClr val="000000"/>
                  </a:outerShdw>
                </a:effectLst>
                <a:cs typeface="Arial" pitchFamily="34" charset="0"/>
              </a:rPr>
              <a:t>عرف و التذكر</a:t>
            </a:r>
            <a:r>
              <a:rPr lang="ar-EG" sz="3200" b="1" dirty="0" smtClean="0">
                <a:solidFill>
                  <a:srgbClr val="FFFFFF"/>
                </a:solidFill>
                <a:effectLst>
                  <a:outerShdw blurRad="38100" dist="38100" dir="2700000" algn="tl">
                    <a:srgbClr val="000000"/>
                  </a:outerShdw>
                </a:effectLst>
                <a:cs typeface="Arial" pitchFamily="34" charset="0"/>
              </a:rPr>
              <a:t>)</a:t>
            </a:r>
            <a:r>
              <a:rPr lang="en-US" sz="3200" b="1" dirty="0" smtClean="0">
                <a:solidFill>
                  <a:srgbClr val="FFFFFF"/>
                </a:solidFill>
                <a:effectLst>
                  <a:outerShdw blurRad="38100" dist="38100" dir="2700000" algn="tl">
                    <a:srgbClr val="000000"/>
                  </a:outerShdw>
                </a:effectLst>
                <a:cs typeface="Arial" pitchFamily="34" charset="0"/>
              </a:rPr>
              <a:t>    Recalling </a:t>
            </a:r>
            <a:r>
              <a:rPr lang="ar-SA" sz="3200" b="1" dirty="0" smtClean="0">
                <a:solidFill>
                  <a:srgbClr val="FFFFFF"/>
                </a:solidFill>
                <a:effectLst>
                  <a:outerShdw blurRad="38100" dist="38100" dir="2700000" algn="tl">
                    <a:srgbClr val="000000"/>
                  </a:outerShdw>
                </a:effectLst>
                <a:cs typeface="Arial" pitchFamily="34" charset="0"/>
              </a:rPr>
              <a:t> </a:t>
            </a:r>
            <a:endParaRPr lang="en-US" sz="2400" b="1" dirty="0">
              <a:solidFill>
                <a:srgbClr val="FFFFFF"/>
              </a:solidFill>
              <a:effectLst>
                <a:outerShdw blurRad="38100" dist="38100" dir="2700000" algn="tl">
                  <a:srgbClr val="000000"/>
                </a:outerShdw>
              </a:effectLst>
              <a:cs typeface="Arial" pitchFamily="34" charset="0"/>
            </a:endParaRPr>
          </a:p>
        </p:txBody>
      </p:sp>
      <p:sp>
        <p:nvSpPr>
          <p:cNvPr id="18438" name="Rectangle 6"/>
          <p:cNvSpPr>
            <a:spLocks noChangeArrowheads="1"/>
          </p:cNvSpPr>
          <p:nvPr/>
        </p:nvSpPr>
        <p:spPr bwMode="auto">
          <a:xfrm>
            <a:off x="1564283" y="5084763"/>
            <a:ext cx="5888037" cy="647700"/>
          </a:xfrm>
          <a:prstGeom prst="rect">
            <a:avLst/>
          </a:prstGeom>
          <a:solidFill>
            <a:schemeClr val="bg2">
              <a:lumMod val="75000"/>
            </a:schemeClr>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008000"/>
            </a:extrusionClr>
          </a:sp3d>
        </p:spPr>
        <p:txBody>
          <a:bodyPr wrap="none" anchor="ctr">
            <a:flatTx/>
          </a:bodyPr>
          <a:lstStyle/>
          <a:p>
            <a:pPr algn="ctr" fontAlgn="base">
              <a:spcBef>
                <a:spcPct val="0"/>
              </a:spcBef>
              <a:spcAft>
                <a:spcPct val="0"/>
              </a:spcAft>
              <a:defRPr/>
            </a:pPr>
            <a:r>
              <a:rPr lang="ar-SA" sz="3200" b="1" dirty="0">
                <a:solidFill>
                  <a:srgbClr val="FFFFFF"/>
                </a:solidFill>
                <a:effectLst>
                  <a:outerShdw blurRad="38100" dist="38100" dir="2700000" algn="tl">
                    <a:srgbClr val="000000"/>
                  </a:outerShdw>
                </a:effectLst>
                <a:cs typeface="Arial" pitchFamily="34" charset="0"/>
              </a:rPr>
              <a:t> الفهـــــــم </a:t>
            </a:r>
            <a:r>
              <a:rPr lang="en-US" sz="2400" b="1" dirty="0" smtClean="0">
                <a:solidFill>
                  <a:srgbClr val="FFFFFF"/>
                </a:solidFill>
                <a:effectLst>
                  <a:outerShdw blurRad="38100" dist="38100" dir="2700000" algn="tl">
                    <a:srgbClr val="000000"/>
                  </a:outerShdw>
                </a:effectLst>
                <a:cs typeface="Arial" pitchFamily="34" charset="0"/>
              </a:rPr>
              <a:t>Understanding</a:t>
            </a:r>
            <a:r>
              <a:rPr lang="en-US" sz="3200" b="1" dirty="0" smtClean="0">
                <a:solidFill>
                  <a:srgbClr val="FFFFFF"/>
                </a:solidFill>
                <a:effectLst>
                  <a:outerShdw blurRad="38100" dist="38100" dir="2700000" algn="tl">
                    <a:srgbClr val="000000"/>
                  </a:outerShdw>
                </a:effectLst>
                <a:cs typeface="Arial" pitchFamily="34" charset="0"/>
              </a:rPr>
              <a:t>    </a:t>
            </a:r>
            <a:endParaRPr lang="en-US" sz="3200" b="1" dirty="0">
              <a:solidFill>
                <a:srgbClr val="820035"/>
              </a:solidFill>
              <a:effectLst>
                <a:outerShdw blurRad="38100" dist="38100" dir="2700000" algn="tl">
                  <a:srgbClr val="000000"/>
                </a:outerShdw>
              </a:effectLst>
              <a:cs typeface="Arial" pitchFamily="34" charset="0"/>
            </a:endParaRPr>
          </a:p>
        </p:txBody>
      </p:sp>
      <p:sp>
        <p:nvSpPr>
          <p:cNvPr id="18439" name="Rectangle 7"/>
          <p:cNvSpPr>
            <a:spLocks noChangeArrowheads="1"/>
          </p:cNvSpPr>
          <p:nvPr/>
        </p:nvSpPr>
        <p:spPr bwMode="auto">
          <a:xfrm>
            <a:off x="1835696" y="4365625"/>
            <a:ext cx="5111750" cy="576263"/>
          </a:xfrm>
          <a:prstGeom prst="rect">
            <a:avLst/>
          </a:prstGeom>
          <a:solidFill>
            <a:schemeClr val="accent2">
              <a:lumMod val="20000"/>
              <a:lumOff val="80000"/>
            </a:schemeClr>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008000"/>
            </a:extrusionClr>
          </a:sp3d>
        </p:spPr>
        <p:txBody>
          <a:bodyPr wrap="none" anchor="ctr">
            <a:flatTx/>
          </a:bodyPr>
          <a:lstStyle/>
          <a:p>
            <a:pPr algn="ctr" fontAlgn="base">
              <a:spcBef>
                <a:spcPct val="0"/>
              </a:spcBef>
              <a:spcAft>
                <a:spcPct val="0"/>
              </a:spcAft>
              <a:defRPr/>
            </a:pPr>
            <a:r>
              <a:rPr lang="ar-SA" sz="3200" b="1" dirty="0">
                <a:solidFill>
                  <a:srgbClr val="FFFFFF"/>
                </a:solidFill>
                <a:effectLst>
                  <a:outerShdw blurRad="38100" dist="38100" dir="2700000" algn="tl">
                    <a:srgbClr val="000000"/>
                  </a:outerShdw>
                </a:effectLst>
                <a:cs typeface="Arial" pitchFamily="34" charset="0"/>
              </a:rPr>
              <a:t>التطبيق </a:t>
            </a:r>
            <a:r>
              <a:rPr lang="en-US" sz="2400" b="1" dirty="0" smtClean="0">
                <a:solidFill>
                  <a:srgbClr val="FFFFFF"/>
                </a:solidFill>
                <a:effectLst>
                  <a:outerShdw blurRad="38100" dist="38100" dir="2700000" algn="tl">
                    <a:srgbClr val="000000"/>
                  </a:outerShdw>
                </a:effectLst>
                <a:cs typeface="Arial" pitchFamily="34" charset="0"/>
              </a:rPr>
              <a:t>Application</a:t>
            </a:r>
            <a:r>
              <a:rPr lang="en-US" sz="3200" b="1" dirty="0" smtClean="0">
                <a:solidFill>
                  <a:srgbClr val="FFFFFF"/>
                </a:solidFill>
                <a:effectLst>
                  <a:outerShdw blurRad="38100" dist="38100" dir="2700000" algn="tl">
                    <a:srgbClr val="000000"/>
                  </a:outerShdw>
                </a:effectLst>
                <a:cs typeface="Arial" pitchFamily="34" charset="0"/>
              </a:rPr>
              <a:t>    </a:t>
            </a:r>
            <a:endParaRPr lang="en-US" sz="3200" b="1" dirty="0">
              <a:solidFill>
                <a:srgbClr val="820035"/>
              </a:solidFill>
              <a:effectLst>
                <a:outerShdw blurRad="38100" dist="38100" dir="2700000" algn="tl">
                  <a:srgbClr val="000000"/>
                </a:outerShdw>
              </a:effectLst>
              <a:cs typeface="Arial" pitchFamily="34" charset="0"/>
            </a:endParaRPr>
          </a:p>
        </p:txBody>
      </p:sp>
      <p:sp>
        <p:nvSpPr>
          <p:cNvPr id="18440" name="Rectangle 8"/>
          <p:cNvSpPr>
            <a:spLocks noChangeArrowheads="1"/>
          </p:cNvSpPr>
          <p:nvPr/>
        </p:nvSpPr>
        <p:spPr bwMode="auto">
          <a:xfrm>
            <a:off x="2338933" y="3573463"/>
            <a:ext cx="4105275" cy="647700"/>
          </a:xfrm>
          <a:prstGeom prst="rect">
            <a:avLst/>
          </a:prstGeom>
          <a:solidFill>
            <a:schemeClr val="tx2">
              <a:lumMod val="40000"/>
              <a:lumOff val="60000"/>
            </a:schemeClr>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008000"/>
            </a:extrusionClr>
          </a:sp3d>
        </p:spPr>
        <p:txBody>
          <a:bodyPr wrap="none" anchor="ctr">
            <a:flatTx/>
          </a:bodyPr>
          <a:lstStyle/>
          <a:p>
            <a:pPr algn="ctr" fontAlgn="base">
              <a:spcBef>
                <a:spcPct val="0"/>
              </a:spcBef>
              <a:spcAft>
                <a:spcPct val="0"/>
              </a:spcAft>
              <a:defRPr/>
            </a:pPr>
            <a:r>
              <a:rPr lang="ar-SA" sz="3200" b="1" dirty="0">
                <a:solidFill>
                  <a:srgbClr val="FFFFFF"/>
                </a:solidFill>
                <a:effectLst>
                  <a:outerShdw blurRad="38100" dist="38100" dir="2700000" algn="tl">
                    <a:srgbClr val="000000"/>
                  </a:outerShdw>
                </a:effectLst>
                <a:cs typeface="Arial" pitchFamily="34" charset="0"/>
              </a:rPr>
              <a:t>التحليل </a:t>
            </a:r>
            <a:r>
              <a:rPr lang="en-US" sz="3200" b="1" dirty="0">
                <a:solidFill>
                  <a:srgbClr val="FFFFFF"/>
                </a:solidFill>
                <a:effectLst>
                  <a:outerShdw blurRad="38100" dist="38100" dir="2700000" algn="tl">
                    <a:srgbClr val="000000"/>
                  </a:outerShdw>
                </a:effectLst>
                <a:cs typeface="Arial" pitchFamily="34" charset="0"/>
              </a:rPr>
              <a:t>  </a:t>
            </a:r>
            <a:r>
              <a:rPr lang="en-US" sz="2400" b="1" dirty="0" smtClean="0">
                <a:solidFill>
                  <a:srgbClr val="FFFFFF"/>
                </a:solidFill>
                <a:effectLst>
                  <a:outerShdw blurRad="38100" dist="38100" dir="2700000" algn="tl">
                    <a:srgbClr val="000000"/>
                  </a:outerShdw>
                </a:effectLst>
                <a:cs typeface="Arial" pitchFamily="34" charset="0"/>
              </a:rPr>
              <a:t>Analysis</a:t>
            </a:r>
            <a:r>
              <a:rPr lang="en-US" sz="3200" b="1" dirty="0" smtClean="0">
                <a:solidFill>
                  <a:srgbClr val="FFFFFF"/>
                </a:solidFill>
                <a:effectLst>
                  <a:outerShdw blurRad="38100" dist="38100" dir="2700000" algn="tl">
                    <a:srgbClr val="000000"/>
                  </a:outerShdw>
                </a:effectLst>
                <a:cs typeface="Arial" pitchFamily="34" charset="0"/>
              </a:rPr>
              <a:t>   </a:t>
            </a:r>
            <a:endParaRPr lang="en-US" sz="3200" b="1" dirty="0">
              <a:solidFill>
                <a:srgbClr val="820035"/>
              </a:solidFill>
              <a:effectLst>
                <a:outerShdw blurRad="38100" dist="38100" dir="2700000" algn="tl">
                  <a:srgbClr val="000000"/>
                </a:outerShdw>
              </a:effectLst>
              <a:cs typeface="Arial" pitchFamily="34" charset="0"/>
            </a:endParaRPr>
          </a:p>
        </p:txBody>
      </p:sp>
      <p:sp>
        <p:nvSpPr>
          <p:cNvPr id="18441" name="Rectangle 9"/>
          <p:cNvSpPr>
            <a:spLocks noChangeArrowheads="1"/>
          </p:cNvSpPr>
          <p:nvPr/>
        </p:nvSpPr>
        <p:spPr bwMode="auto">
          <a:xfrm>
            <a:off x="2771056" y="2781300"/>
            <a:ext cx="3313112" cy="647700"/>
          </a:xfrm>
          <a:prstGeom prst="rect">
            <a:avLst/>
          </a:prstGeom>
          <a:solidFill>
            <a:schemeClr val="tx2">
              <a:lumMod val="60000"/>
              <a:lumOff val="40000"/>
            </a:schemeClr>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008000"/>
            </a:extrusionClr>
          </a:sp3d>
        </p:spPr>
        <p:txBody>
          <a:bodyPr wrap="none" anchor="ctr">
            <a:flatTx/>
          </a:bodyPr>
          <a:lstStyle/>
          <a:p>
            <a:pPr algn="ctr" fontAlgn="base">
              <a:spcBef>
                <a:spcPct val="0"/>
              </a:spcBef>
              <a:spcAft>
                <a:spcPct val="0"/>
              </a:spcAft>
              <a:defRPr/>
            </a:pPr>
            <a:r>
              <a:rPr lang="ar-EG" sz="2400" b="1" dirty="0">
                <a:solidFill>
                  <a:srgbClr val="FFFFFF"/>
                </a:solidFill>
                <a:effectLst>
                  <a:outerShdw blurRad="38100" dist="38100" dir="2700000" algn="tl">
                    <a:srgbClr val="000000"/>
                  </a:outerShdw>
                </a:effectLst>
                <a:cs typeface="Arial" pitchFamily="34" charset="0"/>
              </a:rPr>
              <a:t>التقويم</a:t>
            </a:r>
            <a:r>
              <a:rPr lang="en-US" sz="2400" b="1" dirty="0">
                <a:solidFill>
                  <a:srgbClr val="FFFFFF"/>
                </a:solidFill>
                <a:effectLst>
                  <a:outerShdw blurRad="38100" dist="38100" dir="2700000" algn="tl">
                    <a:srgbClr val="000000"/>
                  </a:outerShdw>
                </a:effectLst>
                <a:cs typeface="Arial" pitchFamily="34" charset="0"/>
              </a:rPr>
              <a:t>Evaluation </a:t>
            </a:r>
          </a:p>
        </p:txBody>
      </p:sp>
      <p:sp>
        <p:nvSpPr>
          <p:cNvPr id="18442" name="Rectangle 10"/>
          <p:cNvSpPr>
            <a:spLocks noChangeArrowheads="1"/>
          </p:cNvSpPr>
          <p:nvPr/>
        </p:nvSpPr>
        <p:spPr bwMode="auto">
          <a:xfrm>
            <a:off x="3131840" y="1989138"/>
            <a:ext cx="2448272" cy="647700"/>
          </a:xfrm>
          <a:prstGeom prst="rect">
            <a:avLst/>
          </a:prstGeom>
          <a:solidFill>
            <a:srgbClr val="FFC000"/>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008000"/>
            </a:extrusionClr>
          </a:sp3d>
        </p:spPr>
        <p:txBody>
          <a:bodyPr wrap="none" anchor="ctr">
            <a:flatTx/>
          </a:bodyPr>
          <a:lstStyle/>
          <a:p>
            <a:pPr algn="ctr" fontAlgn="base">
              <a:spcBef>
                <a:spcPct val="0"/>
              </a:spcBef>
              <a:spcAft>
                <a:spcPct val="0"/>
              </a:spcAft>
              <a:defRPr/>
            </a:pPr>
            <a:r>
              <a:rPr lang="ar-EG" sz="2800" b="1" dirty="0" smtClean="0">
                <a:solidFill>
                  <a:schemeClr val="bg1"/>
                </a:solidFill>
                <a:cs typeface="Arial" pitchFamily="34" charset="0"/>
              </a:rPr>
              <a:t>الإبداع </a:t>
            </a:r>
            <a:r>
              <a:rPr lang="en-US" sz="2400" b="1" dirty="0">
                <a:solidFill>
                  <a:schemeClr val="bg1"/>
                </a:solidFill>
                <a:cs typeface="Arial" pitchFamily="34" charset="0"/>
              </a:rPr>
              <a:t>Creativity</a:t>
            </a:r>
          </a:p>
        </p:txBody>
      </p:sp>
      <p:sp>
        <p:nvSpPr>
          <p:cNvPr id="18443" name="Line 11"/>
          <p:cNvSpPr>
            <a:spLocks noChangeShapeType="1"/>
          </p:cNvSpPr>
          <p:nvPr/>
        </p:nvSpPr>
        <p:spPr bwMode="auto">
          <a:xfrm flipV="1">
            <a:off x="8857397" y="1989137"/>
            <a:ext cx="0" cy="4583111"/>
          </a:xfrm>
          <a:prstGeom prst="line">
            <a:avLst/>
          </a:prstGeom>
          <a:noFill/>
          <a:ln w="57150">
            <a:solidFill>
              <a:srgbClr val="FF3300"/>
            </a:solidFill>
            <a:round/>
            <a:headEnd/>
            <a:tailEnd type="triangle" w="med" len="med"/>
          </a:ln>
          <a:scene3d>
            <a:camera prst="legacyPerspectiveTop"/>
            <a:lightRig rig="legacyFlat3" dir="b"/>
          </a:scene3d>
          <a:sp3d extrusionH="887400" prstMaterial="legacyMatte">
            <a:bevelT w="13500" h="13500" prst="angle"/>
            <a:bevelB w="13500" h="13500" prst="angle"/>
            <a:extrusionClr>
              <a:srgbClr val="FF3300"/>
            </a:extrusionClr>
          </a:sp3d>
          <a:extLst>
            <a:ext uri="{909E8E84-426E-40DD-AFC4-6F175D3DCCD1}">
              <a14:hiddenFill xmlns="" xmlns:a14="http://schemas.microsoft.com/office/drawing/2010/main">
                <a:noFill/>
              </a14:hiddenFill>
            </a:ext>
          </a:extLst>
        </p:spPr>
        <p:txBody>
          <a:bodyPr wrap="none" anchor="ctr">
            <a:flatTx/>
          </a:bodyPr>
          <a:lstStyle/>
          <a:p>
            <a:pPr algn="ctr" fontAlgn="base">
              <a:spcBef>
                <a:spcPct val="0"/>
              </a:spcBef>
              <a:spcAft>
                <a:spcPct val="0"/>
              </a:spcAft>
            </a:pPr>
            <a:endParaRPr lang="ar-EG" sz="4800" b="1" smtClean="0">
              <a:solidFill>
                <a:srgbClr val="940094"/>
              </a:solidFill>
            </a:endParaRPr>
          </a:p>
        </p:txBody>
      </p:sp>
      <p:sp>
        <p:nvSpPr>
          <p:cNvPr id="10" name="Rectangle 9"/>
          <p:cNvSpPr/>
          <p:nvPr/>
        </p:nvSpPr>
        <p:spPr>
          <a:xfrm>
            <a:off x="785786" y="714356"/>
            <a:ext cx="7643866" cy="1077218"/>
          </a:xfrm>
          <a:prstGeom prst="rect">
            <a:avLst/>
          </a:prstGeom>
        </p:spPr>
        <p:txBody>
          <a:bodyPr wrap="square">
            <a:spAutoFit/>
          </a:bodyPr>
          <a:lstStyle/>
          <a:p>
            <a:pPr algn="ctr" fontAlgn="base">
              <a:spcBef>
                <a:spcPct val="50000"/>
              </a:spcBef>
              <a:spcAft>
                <a:spcPct val="0"/>
              </a:spcAft>
            </a:pPr>
            <a:r>
              <a:rPr lang="ar-EG" sz="3200" b="1" dirty="0" smtClean="0">
                <a:latin typeface="Times New Roman" pitchFamily="18" charset="0"/>
                <a:cs typeface="Times New Roman" pitchFamily="18" charset="0"/>
              </a:rPr>
              <a:t>مستويات نواتج التعلم في المجال المعرفي وفقا لتصنيف</a:t>
            </a:r>
            <a:r>
              <a:rPr lang="ar-SA" sz="3200" b="1" dirty="0" smtClean="0">
                <a:latin typeface="Times New Roman" pitchFamily="18" charset="0"/>
                <a:cs typeface="Times New Roman" pitchFamily="18" charset="0"/>
              </a:rPr>
              <a:t> </a:t>
            </a:r>
            <a:r>
              <a:rPr lang="ar-EG"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بلوم</a:t>
            </a:r>
            <a:r>
              <a:rPr lang="ar-EG"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a:t>
            </a:r>
            <a:r>
              <a:rPr lang="en-US" sz="3200" b="1" dirty="0" smtClean="0">
                <a:latin typeface="Times New Roman" pitchFamily="18" charset="0"/>
                <a:cs typeface="Times New Roman" pitchFamily="18" charset="0"/>
              </a:rPr>
              <a:t>Bloom</a:t>
            </a:r>
            <a:r>
              <a:rPr lang="ar-EG"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a:t>
            </a:r>
            <a:r>
              <a:rPr lang="ar-EG" sz="3200" b="1" dirty="0" smtClean="0">
                <a:latin typeface="Times New Roman" pitchFamily="18" charset="0"/>
                <a:cs typeface="Times New Roman" pitchFamily="18" charset="0"/>
              </a:rPr>
              <a:t>المعدّل</a:t>
            </a:r>
            <a:endParaRPr lang="en-US" sz="3200" b="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416062835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8437"/>
                                        </p:tgtEl>
                                      </p:cBhvr>
                                    </p:animEffect>
                                    <p:animScale>
                                      <p:cBhvr>
                                        <p:cTn id="7" dur="250" autoRev="1" fill="hold"/>
                                        <p:tgtEl>
                                          <p:spTgt spid="18437"/>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8443"/>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6" presetClass="emph" presetSubtype="0" fill="hold" grpId="0" nodeType="clickEffect">
                                  <p:stCondLst>
                                    <p:cond delay="0"/>
                                  </p:stCondLst>
                                  <p:childTnLst>
                                    <p:animEffect transition="out" filter="fade">
                                      <p:cBhvr>
                                        <p:cTn id="15" dur="500" tmFilter="0, 0; .2, .5; .8, .5; 1, 0"/>
                                        <p:tgtEl>
                                          <p:spTgt spid="18438"/>
                                        </p:tgtEl>
                                      </p:cBhvr>
                                    </p:animEffect>
                                    <p:animScale>
                                      <p:cBhvr>
                                        <p:cTn id="16" dur="250" autoRev="1" fill="hold"/>
                                        <p:tgtEl>
                                          <p:spTgt spid="18438"/>
                                        </p:tgtEl>
                                      </p:cBhvr>
                                      <p:by x="105000" y="105000"/>
                                    </p:animScale>
                                  </p:childTnLst>
                                </p:cTn>
                              </p:par>
                            </p:childTnLst>
                          </p:cTn>
                        </p:par>
                      </p:childTnLst>
                    </p:cTn>
                  </p:par>
                  <p:par>
                    <p:cTn id="17" fill="hold" nodeType="clickPar">
                      <p:stCondLst>
                        <p:cond delay="indefinite"/>
                      </p:stCondLst>
                      <p:childTnLst>
                        <p:par>
                          <p:cTn id="18" fill="hold" nodeType="withGroup">
                            <p:stCondLst>
                              <p:cond delay="0"/>
                            </p:stCondLst>
                            <p:childTnLst>
                              <p:par>
                                <p:cTn id="19" presetID="26" presetClass="emph" presetSubtype="0" fill="hold" grpId="0" nodeType="clickEffect">
                                  <p:stCondLst>
                                    <p:cond delay="0"/>
                                  </p:stCondLst>
                                  <p:childTnLst>
                                    <p:animEffect transition="out" filter="fade">
                                      <p:cBhvr>
                                        <p:cTn id="20" dur="500" tmFilter="0, 0; .2, .5; .8, .5; 1, 0"/>
                                        <p:tgtEl>
                                          <p:spTgt spid="18439"/>
                                        </p:tgtEl>
                                      </p:cBhvr>
                                    </p:animEffect>
                                    <p:animScale>
                                      <p:cBhvr>
                                        <p:cTn id="21" dur="250" autoRev="1" fill="hold"/>
                                        <p:tgtEl>
                                          <p:spTgt spid="18439"/>
                                        </p:tgtEl>
                                      </p:cBhvr>
                                      <p:by x="105000" y="105000"/>
                                    </p:animScale>
                                  </p:childTnLst>
                                </p:cTn>
                              </p:par>
                            </p:childTnLst>
                          </p:cTn>
                        </p:par>
                      </p:childTnLst>
                    </p:cTn>
                  </p:par>
                  <p:par>
                    <p:cTn id="22" fill="hold" nodeType="clickPar">
                      <p:stCondLst>
                        <p:cond delay="indefinite"/>
                      </p:stCondLst>
                      <p:childTnLst>
                        <p:par>
                          <p:cTn id="23" fill="hold" nodeType="withGroup">
                            <p:stCondLst>
                              <p:cond delay="0"/>
                            </p:stCondLst>
                            <p:childTnLst>
                              <p:par>
                                <p:cTn id="24" presetID="26" presetClass="emph" presetSubtype="0" fill="hold" grpId="0" nodeType="clickEffect">
                                  <p:stCondLst>
                                    <p:cond delay="0"/>
                                  </p:stCondLst>
                                  <p:childTnLst>
                                    <p:animEffect transition="out" filter="fade">
                                      <p:cBhvr>
                                        <p:cTn id="25" dur="500" tmFilter="0, 0; .2, .5; .8, .5; 1, 0"/>
                                        <p:tgtEl>
                                          <p:spTgt spid="18440"/>
                                        </p:tgtEl>
                                      </p:cBhvr>
                                    </p:animEffect>
                                    <p:animScale>
                                      <p:cBhvr>
                                        <p:cTn id="26" dur="250" autoRev="1" fill="hold"/>
                                        <p:tgtEl>
                                          <p:spTgt spid="18440"/>
                                        </p:tgtEl>
                                      </p:cBhvr>
                                      <p:by x="105000" y="105000"/>
                                    </p:animScale>
                                  </p:childTnLst>
                                </p:cTn>
                              </p:par>
                            </p:childTnLst>
                          </p:cTn>
                        </p:par>
                      </p:childTnLst>
                    </p:cTn>
                  </p:par>
                  <p:par>
                    <p:cTn id="27" fill="hold" nodeType="clickPar">
                      <p:stCondLst>
                        <p:cond delay="indefinite"/>
                      </p:stCondLst>
                      <p:childTnLst>
                        <p:par>
                          <p:cTn id="28" fill="hold" nodeType="withGroup">
                            <p:stCondLst>
                              <p:cond delay="0"/>
                            </p:stCondLst>
                            <p:childTnLst>
                              <p:par>
                                <p:cTn id="29" presetID="26" presetClass="emph" presetSubtype="0" fill="hold" grpId="0" nodeType="clickEffect">
                                  <p:stCondLst>
                                    <p:cond delay="0"/>
                                  </p:stCondLst>
                                  <p:childTnLst>
                                    <p:animEffect transition="out" filter="fade">
                                      <p:cBhvr>
                                        <p:cTn id="30" dur="500" tmFilter="0, 0; .2, .5; .8, .5; 1, 0"/>
                                        <p:tgtEl>
                                          <p:spTgt spid="18441"/>
                                        </p:tgtEl>
                                      </p:cBhvr>
                                    </p:animEffect>
                                    <p:animScale>
                                      <p:cBhvr>
                                        <p:cTn id="31" dur="250" autoRev="1" fill="hold"/>
                                        <p:tgtEl>
                                          <p:spTgt spid="18441"/>
                                        </p:tgtEl>
                                      </p:cBhvr>
                                      <p:by x="105000" y="105000"/>
                                    </p:animScale>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grpId="0" nodeType="clickEffect">
                                  <p:stCondLst>
                                    <p:cond delay="0"/>
                                  </p:stCondLst>
                                  <p:childTnLst>
                                    <p:animEffect transition="out" filter="fade">
                                      <p:cBhvr>
                                        <p:cTn id="35" dur="500" tmFilter="0, 0; .2, .5; .8, .5; 1, 0"/>
                                        <p:tgtEl>
                                          <p:spTgt spid="18442"/>
                                        </p:tgtEl>
                                      </p:cBhvr>
                                    </p:animEffect>
                                    <p:animScale>
                                      <p:cBhvr>
                                        <p:cTn id="36" dur="250" autoRev="1" fill="hold"/>
                                        <p:tgtEl>
                                          <p:spTgt spid="1844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18438" grpId="0" animBg="1"/>
      <p:bldP spid="18439" grpId="0" animBg="1"/>
      <p:bldP spid="18440" grpId="0" animBg="1"/>
      <p:bldP spid="18441" grpId="0" animBg="1"/>
      <p:bldP spid="18442" grpId="0" animBg="1"/>
      <p:bldP spid="1844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TotalTime>
  <Words>2098</Words>
  <Application>Microsoft Office PowerPoint</Application>
  <PresentationFormat>On-screen Show (4:3)</PresentationFormat>
  <Paragraphs>284</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Flow</vt:lpstr>
      <vt:lpstr>Slide 1</vt:lpstr>
      <vt:lpstr>Slide 2</vt:lpstr>
      <vt:lpstr>Slide 3</vt:lpstr>
      <vt:lpstr>Slide 4</vt:lpstr>
      <vt:lpstr>Slide 5</vt:lpstr>
      <vt:lpstr>Slide 6</vt:lpstr>
      <vt:lpstr>Slide 7</vt:lpstr>
      <vt:lpstr>عزيزي المُشارك!</vt:lpstr>
      <vt:lpstr>Slide 9</vt:lpstr>
      <vt:lpstr>Slide 10</vt:lpstr>
      <vt:lpstr>Slide 11</vt:lpstr>
      <vt:lpstr>Slide 12</vt:lpstr>
      <vt:lpstr>أولاً: مهارات التخطيط لإعداد الدروس اليومية  (Lesson Planning Skills) وتشمل:   </vt:lpstr>
      <vt:lpstr>أهمية التخطيط لإعداد الدروس اليومية:</vt:lpstr>
      <vt:lpstr>الاعتبارات الواجب مراعاتها عند التخطيط لإعداد الدروس اليومية:</vt:lpstr>
      <vt:lpstr>عناصر التخطيط لإعداد الدروس اليومية (مكونات خطة الدرس):</vt:lpstr>
      <vt:lpstr>Slide 17</vt:lpstr>
      <vt:lpstr>Slide 18</vt:lpstr>
      <vt:lpstr>Slide 19</vt:lpstr>
      <vt:lpstr>Slide 20</vt:lpstr>
      <vt:lpstr>Slide 21</vt:lpstr>
      <vt:lpstr>Slide 22</vt:lpstr>
      <vt:lpstr>Slide 23</vt:lpstr>
      <vt:lpstr>1- التمهيد لموضوع الدرس</vt:lpstr>
      <vt:lpstr>Slide 25</vt:lpstr>
      <vt:lpstr>Slide 26</vt:lpstr>
      <vt:lpstr>Slide 27</vt:lpstr>
      <vt:lpstr>Slide 28</vt:lpstr>
      <vt:lpstr>Slide 29</vt:lpstr>
      <vt:lpstr>Slide 30</vt:lpstr>
      <vt:lpstr>Slide 31</vt:lpstr>
      <vt:lpstr>Slide 32</vt:lpstr>
    </vt:vector>
  </TitlesOfParts>
  <Company>( AQSA Comp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MISHO )</dc:creator>
  <cp:lastModifiedBy>( MISHO )</cp:lastModifiedBy>
  <cp:revision>3</cp:revision>
  <dcterms:created xsi:type="dcterms:W3CDTF">2014-12-07T18:30:37Z</dcterms:created>
  <dcterms:modified xsi:type="dcterms:W3CDTF">2014-12-18T19:36:05Z</dcterms:modified>
</cp:coreProperties>
</file>